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8"/>
  </p:notesMasterIdLst>
  <p:handoutMasterIdLst>
    <p:handoutMasterId r:id="rId39"/>
  </p:handoutMasterIdLst>
  <p:sldIdLst>
    <p:sldId id="1512" r:id="rId2"/>
    <p:sldId id="1689" r:id="rId3"/>
    <p:sldId id="1715" r:id="rId4"/>
    <p:sldId id="1665" r:id="rId5"/>
    <p:sldId id="1670" r:id="rId6"/>
    <p:sldId id="1669" r:id="rId7"/>
    <p:sldId id="1716" r:id="rId8"/>
    <p:sldId id="1671" r:id="rId9"/>
    <p:sldId id="1673" r:id="rId10"/>
    <p:sldId id="1674" r:id="rId11"/>
    <p:sldId id="1701" r:id="rId12"/>
    <p:sldId id="1679" r:id="rId13"/>
    <p:sldId id="1681" r:id="rId14"/>
    <p:sldId id="1690" r:id="rId15"/>
    <p:sldId id="1691" r:id="rId16"/>
    <p:sldId id="1682" r:id="rId17"/>
    <p:sldId id="1685" r:id="rId18"/>
    <p:sldId id="1683" r:id="rId19"/>
    <p:sldId id="1700" r:id="rId20"/>
    <p:sldId id="1686" r:id="rId21"/>
    <p:sldId id="1687" r:id="rId22"/>
    <p:sldId id="1692" r:id="rId23"/>
    <p:sldId id="1693" r:id="rId24"/>
    <p:sldId id="1694" r:id="rId25"/>
    <p:sldId id="1703" r:id="rId26"/>
    <p:sldId id="1704" r:id="rId27"/>
    <p:sldId id="1705" r:id="rId28"/>
    <p:sldId id="1706" r:id="rId29"/>
    <p:sldId id="1714" r:id="rId30"/>
    <p:sldId id="1711" r:id="rId31"/>
    <p:sldId id="1712" r:id="rId32"/>
    <p:sldId id="1713" r:id="rId33"/>
    <p:sldId id="1695" r:id="rId34"/>
    <p:sldId id="1699" r:id="rId35"/>
    <p:sldId id="1702" r:id="rId36"/>
    <p:sldId id="1737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B7CD"/>
    <a:srgbClr val="5BD5C9"/>
    <a:srgbClr val="16CCB6"/>
    <a:srgbClr val="C32F32"/>
    <a:srgbClr val="C76D75"/>
    <a:srgbClr val="FF66FF"/>
    <a:srgbClr val="7784B9"/>
    <a:srgbClr val="126851"/>
    <a:srgbClr val="7EE8CC"/>
    <a:srgbClr val="44D8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89" autoAdjust="0"/>
    <p:restoredTop sz="93443" autoAdjust="0"/>
  </p:normalViewPr>
  <p:slideViewPr>
    <p:cSldViewPr snapToGrid="0">
      <p:cViewPr>
        <p:scale>
          <a:sx n="50" d="100"/>
          <a:sy n="50" d="100"/>
        </p:scale>
        <p:origin x="858" y="13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02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BD7302B-2600-42E3-B79F-24302A851B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8E0390C-711A-43FC-A48F-E7BE4CBFB69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309C5-C95B-43E9-A782-0034A7F53A20}" type="datetimeFigureOut">
              <a:rPr lang="ko-KR" altLang="en-US" smtClean="0"/>
              <a:t>2018-10-28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B0CB475-E7DA-43CE-9D85-89779E3262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220E9C-1875-4393-8B79-B9C9AAD1E1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B019BA-E61B-49CB-B6F3-69B62B44D0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099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D3AA20-1C6E-4D11-A180-61034DC3C22D}" type="datetimeFigureOut">
              <a:rPr lang="ko-KR" altLang="en-US" smtClean="0"/>
              <a:t>2018-10-28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285D2-127F-41D5-AD90-D976D9E763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105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F285D2-127F-41D5-AD90-D976D9E7632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549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F285D2-127F-41D5-AD90-D976D9E7632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903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F285D2-127F-41D5-AD90-D976D9E7632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382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F285D2-127F-41D5-AD90-D976D9E7632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9433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F285D2-127F-41D5-AD90-D976D9E7632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3745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F285D2-127F-41D5-AD90-D976D9E7632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6094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F285D2-127F-41D5-AD90-D976D9E7632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292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F285D2-127F-41D5-AD90-D976D9E7632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3585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F285D2-127F-41D5-AD90-D976D9E7632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6346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F285D2-127F-41D5-AD90-D976D9E7632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2384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F285D2-127F-41D5-AD90-D976D9E7632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554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F285D2-127F-41D5-AD90-D976D9E7632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039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F285D2-127F-41D5-AD90-D976D9E7632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1155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F285D2-127F-41D5-AD90-D976D9E7632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7783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F285D2-127F-41D5-AD90-D976D9E7632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4451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F285D2-127F-41D5-AD90-D976D9E7632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352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F285D2-127F-41D5-AD90-D976D9E7632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493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F285D2-127F-41D5-AD90-D976D9E7632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297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F285D2-127F-41D5-AD90-D976D9E7632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678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F285D2-127F-41D5-AD90-D976D9E7632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754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F285D2-127F-41D5-AD90-D976D9E7632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225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F285D2-127F-41D5-AD90-D976D9E7632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735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F285D2-127F-41D5-AD90-D976D9E7632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550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-8465"/>
            <a:ext cx="12192000" cy="6688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5E76BB3F-EC35-4905-A5EC-4D78F0DCE77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40317" y="1599673"/>
            <a:ext cx="10515600" cy="2752195"/>
          </a:xfrm>
        </p:spPr>
        <p:txBody>
          <a:bodyPr anchor="b">
            <a:normAutofit/>
          </a:bodyPr>
          <a:lstStyle>
            <a:lvl1pPr>
              <a:defRPr sz="4267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noFill/>
        </p:spPr>
        <p:txBody>
          <a:bodyPr>
            <a:normAutofit/>
          </a:bodyPr>
          <a:lstStyle>
            <a:lvl1pPr marL="0" indent="0">
              <a:buNone/>
              <a:defRPr sz="1867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8749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78666"/>
            <a:ext cx="10673900" cy="51914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408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-8465"/>
            <a:ext cx="12192000" cy="6688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5E76BB3F-EC35-4905-A5EC-4D78F0DCE77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40317" y="1599673"/>
            <a:ext cx="10515600" cy="2752195"/>
          </a:xfrm>
        </p:spPr>
        <p:txBody>
          <a:bodyPr anchor="b">
            <a:normAutofit/>
          </a:bodyPr>
          <a:lstStyle>
            <a:lvl1pPr>
              <a:defRPr sz="4267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noFill/>
        </p:spPr>
        <p:txBody>
          <a:bodyPr>
            <a:normAutofit/>
          </a:bodyPr>
          <a:lstStyle>
            <a:lvl1pPr marL="0" indent="0">
              <a:buNone/>
              <a:defRPr sz="1867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4234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6492874"/>
            <a:ext cx="12192000" cy="36512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78666"/>
            <a:ext cx="12192000" cy="519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987" y="700057"/>
            <a:ext cx="11995355" cy="5647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08048" y="64761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5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5E76BB3F-EC35-4905-A5EC-4D78F0DCE77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12192000" cy="6849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597808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16933" y="6457990"/>
            <a:ext cx="20265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0" dirty="0">
                <a:solidFill>
                  <a:schemeClr val="accent5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Dohyun Kim (CSE@CAU)</a:t>
            </a:r>
          </a:p>
          <a:p>
            <a:r>
              <a:rPr lang="en-US" sz="1100" b="0" dirty="0">
                <a:solidFill>
                  <a:schemeClr val="accent5">
                    <a:lumMod val="20000"/>
                    <a:lumOff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http://github.com/ppooiiuuyh</a:t>
            </a:r>
          </a:p>
        </p:txBody>
      </p:sp>
    </p:spTree>
    <p:extLst>
      <p:ext uri="{BB962C8B-B14F-4D97-AF65-F5344CB8AC3E}">
        <p14:creationId xmlns:p14="http://schemas.microsoft.com/office/powerpoint/2010/main" val="3607665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0" r:id="rId3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7.0292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12.00567v1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3.png"/><Relationship Id="rId21" Type="http://schemas.openxmlformats.org/officeDocument/2006/relationships/image" Target="../media/image61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7757D9-0D43-4943-9279-C1AE57871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Depth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Controllable Super-Resolution Network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F65A9D-7511-4F95-A3E8-CC23E754B5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Chung-Ang University (by Dohyun Kim)</a:t>
            </a:r>
            <a:br>
              <a:rPr lang="en-US" altLang="ko-KR" b="1" dirty="0"/>
            </a:br>
            <a:r>
              <a:rPr lang="en-US" altLang="ko-KR" dirty="0"/>
              <a:t>School of Computer Science and Engineering, Chung-Ang University</a:t>
            </a:r>
            <a:br>
              <a:rPr lang="en-US" altLang="ko-KR" dirty="0"/>
            </a:br>
            <a:r>
              <a:rPr lang="en-US" altLang="ko-KR" dirty="0"/>
              <a:t>E-mails: dohyun.cau@gmail.com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7468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146E50-D070-41FE-88B5-91F68311B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8048" y="6442870"/>
            <a:ext cx="2743200" cy="365125"/>
          </a:xfrm>
        </p:spPr>
        <p:txBody>
          <a:bodyPr/>
          <a:lstStyle/>
          <a:p>
            <a:fld id="{5E76BB3F-EC35-4905-A5EC-4D78F0DCE77F}" type="slidenum">
              <a:rPr lang="en-US" smtClean="0"/>
              <a:t>10</a:t>
            </a:fld>
            <a:endParaRPr lang="en-US"/>
          </a:p>
        </p:txBody>
      </p:sp>
      <p:sp>
        <p:nvSpPr>
          <p:cNvPr id="7" name="Rectangle 99">
            <a:extLst>
              <a:ext uri="{FF2B5EF4-FFF2-40B4-BE49-F238E27FC236}">
                <a16:creationId xmlns:a16="http://schemas.microsoft.com/office/drawing/2014/main" id="{94155601-FD97-47D7-8D9F-A64CDBF355D8}"/>
              </a:ext>
            </a:extLst>
          </p:cNvPr>
          <p:cNvSpPr/>
          <p:nvPr/>
        </p:nvSpPr>
        <p:spPr>
          <a:xfrm>
            <a:off x="-1" y="688640"/>
            <a:ext cx="9472475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/>
              <a:t>Adaptation with bag of models</a:t>
            </a:r>
            <a:endParaRPr lang="ko-KR" altLang="en-US" sz="2000" b="1" dirty="0"/>
          </a:p>
        </p:txBody>
      </p:sp>
      <p:sp>
        <p:nvSpPr>
          <p:cNvPr id="180" name="제목 5">
            <a:extLst>
              <a:ext uri="{FF2B5EF4-FFF2-40B4-BE49-F238E27FC236}">
                <a16:creationId xmlns:a16="http://schemas.microsoft.com/office/drawing/2014/main" id="{7FFB8477-935C-4793-998D-F6CDF1C84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666"/>
            <a:ext cx="10673900" cy="519141"/>
          </a:xfrm>
        </p:spPr>
        <p:txBody>
          <a:bodyPr/>
          <a:lstStyle/>
          <a:p>
            <a:r>
              <a:rPr lang="en-US" altLang="ko-KR" dirty="0"/>
              <a:t>Introduction - Motivation</a:t>
            </a:r>
            <a:endParaRPr lang="ko-KR" altLang="en-US" dirty="0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AFF9DDFB-B275-4E25-B15B-F4E2F5F23640}"/>
              </a:ext>
            </a:extLst>
          </p:cNvPr>
          <p:cNvSpPr/>
          <p:nvPr/>
        </p:nvSpPr>
        <p:spPr>
          <a:xfrm>
            <a:off x="166436" y="1197562"/>
            <a:ext cx="104854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tx2"/>
                </a:solidFill>
              </a:rPr>
              <a:t>One reasonable solution is dynamically selecting SR models </a:t>
            </a:r>
            <a:r>
              <a:rPr lang="en-US" altLang="ko-KR" sz="2400" b="1" u="sng" dirty="0">
                <a:solidFill>
                  <a:schemeClr val="tx2"/>
                </a:solidFill>
              </a:rPr>
              <a:t>in the option bags</a:t>
            </a:r>
          </a:p>
        </p:txBody>
      </p:sp>
      <p:pic>
        <p:nvPicPr>
          <p:cNvPr id="234" name="그림 233">
            <a:extLst>
              <a:ext uri="{FF2B5EF4-FFF2-40B4-BE49-F238E27FC236}">
                <a16:creationId xmlns:a16="http://schemas.microsoft.com/office/drawing/2014/main" id="{EE9787B9-A96A-4877-85EC-57356FCBB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413" y="3155901"/>
            <a:ext cx="585717" cy="793823"/>
          </a:xfrm>
          <a:prstGeom prst="rect">
            <a:avLst/>
          </a:prstGeom>
        </p:spPr>
      </p:pic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0821D00F-1316-42B7-A07D-E0AD932E1F51}"/>
              </a:ext>
            </a:extLst>
          </p:cNvPr>
          <p:cNvSpPr/>
          <p:nvPr/>
        </p:nvSpPr>
        <p:spPr>
          <a:xfrm>
            <a:off x="2771255" y="4164975"/>
            <a:ext cx="91198" cy="305344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A83CC3ED-7669-40C2-AA10-316E52D8BA20}"/>
              </a:ext>
            </a:extLst>
          </p:cNvPr>
          <p:cNvSpPr/>
          <p:nvPr/>
        </p:nvSpPr>
        <p:spPr>
          <a:xfrm>
            <a:off x="2873672" y="4164975"/>
            <a:ext cx="91198" cy="305344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B3518E62-6EE2-4824-857B-67B7581DC920}"/>
              </a:ext>
            </a:extLst>
          </p:cNvPr>
          <p:cNvSpPr/>
          <p:nvPr/>
        </p:nvSpPr>
        <p:spPr>
          <a:xfrm>
            <a:off x="2981251" y="4164975"/>
            <a:ext cx="91198" cy="305344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4A522150-44DC-4811-8362-4577406289BC}"/>
              </a:ext>
            </a:extLst>
          </p:cNvPr>
          <p:cNvSpPr/>
          <p:nvPr/>
        </p:nvSpPr>
        <p:spPr>
          <a:xfrm>
            <a:off x="3088832" y="4164975"/>
            <a:ext cx="91198" cy="305344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4AD7AB14-EABF-4407-8E79-8850C9497D5D}"/>
              </a:ext>
            </a:extLst>
          </p:cNvPr>
          <p:cNvSpPr/>
          <p:nvPr/>
        </p:nvSpPr>
        <p:spPr>
          <a:xfrm>
            <a:off x="3196413" y="4164975"/>
            <a:ext cx="91198" cy="305344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7F3747D5-B108-4268-8CBE-EB6C8C81CC84}"/>
              </a:ext>
            </a:extLst>
          </p:cNvPr>
          <p:cNvSpPr/>
          <p:nvPr/>
        </p:nvSpPr>
        <p:spPr>
          <a:xfrm>
            <a:off x="3303992" y="4164975"/>
            <a:ext cx="91198" cy="305344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241" name="직선 연결선 240">
            <a:extLst>
              <a:ext uri="{FF2B5EF4-FFF2-40B4-BE49-F238E27FC236}">
                <a16:creationId xmlns:a16="http://schemas.microsoft.com/office/drawing/2014/main" id="{7F6A5518-3D4A-420B-827D-5C9E46C300A7}"/>
              </a:ext>
            </a:extLst>
          </p:cNvPr>
          <p:cNvCxnSpPr>
            <a:cxnSpLocks/>
          </p:cNvCxnSpPr>
          <p:nvPr/>
        </p:nvCxnSpPr>
        <p:spPr>
          <a:xfrm>
            <a:off x="2760929" y="4161279"/>
            <a:ext cx="1355511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연결선 241">
            <a:extLst>
              <a:ext uri="{FF2B5EF4-FFF2-40B4-BE49-F238E27FC236}">
                <a16:creationId xmlns:a16="http://schemas.microsoft.com/office/drawing/2014/main" id="{C085D5FA-C6FA-408B-8E8B-FA4ABAF5B1E4}"/>
              </a:ext>
            </a:extLst>
          </p:cNvPr>
          <p:cNvCxnSpPr>
            <a:cxnSpLocks/>
          </p:cNvCxnSpPr>
          <p:nvPr/>
        </p:nvCxnSpPr>
        <p:spPr>
          <a:xfrm>
            <a:off x="2766092" y="4471786"/>
            <a:ext cx="1355511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연결선 242">
            <a:extLst>
              <a:ext uri="{FF2B5EF4-FFF2-40B4-BE49-F238E27FC236}">
                <a16:creationId xmlns:a16="http://schemas.microsoft.com/office/drawing/2014/main" id="{A3404E8A-A131-40F5-967D-53B95E993771}"/>
              </a:ext>
            </a:extLst>
          </p:cNvPr>
          <p:cNvCxnSpPr>
            <a:cxnSpLocks/>
          </p:cNvCxnSpPr>
          <p:nvPr/>
        </p:nvCxnSpPr>
        <p:spPr>
          <a:xfrm>
            <a:off x="2769504" y="4156843"/>
            <a:ext cx="0" cy="314215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화살표: 오른쪽 243">
            <a:extLst>
              <a:ext uri="{FF2B5EF4-FFF2-40B4-BE49-F238E27FC236}">
                <a16:creationId xmlns:a16="http://schemas.microsoft.com/office/drawing/2014/main" id="{C8A7C46E-15EE-4FAC-B045-DF65E8479F4B}"/>
              </a:ext>
            </a:extLst>
          </p:cNvPr>
          <p:cNvSpPr/>
          <p:nvPr/>
        </p:nvSpPr>
        <p:spPr>
          <a:xfrm>
            <a:off x="1915949" y="4246323"/>
            <a:ext cx="651008" cy="87539"/>
          </a:xfrm>
          <a:prstGeom prst="rightArrow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245" name="그림 244">
            <a:extLst>
              <a:ext uri="{FF2B5EF4-FFF2-40B4-BE49-F238E27FC236}">
                <a16:creationId xmlns:a16="http://schemas.microsoft.com/office/drawing/2014/main" id="{565F1ADB-3C7B-4456-93A4-6E292CD22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492" y="3958815"/>
            <a:ext cx="365570" cy="614157"/>
          </a:xfrm>
          <a:prstGeom prst="rect">
            <a:avLst/>
          </a:prstGeom>
        </p:spPr>
      </p:pic>
      <p:pic>
        <p:nvPicPr>
          <p:cNvPr id="246" name="그림 245">
            <a:extLst>
              <a:ext uri="{FF2B5EF4-FFF2-40B4-BE49-F238E27FC236}">
                <a16:creationId xmlns:a16="http://schemas.microsoft.com/office/drawing/2014/main" id="{2EE87E5E-BA92-4495-A822-0F7497A7D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049" y="3746106"/>
            <a:ext cx="488972" cy="821474"/>
          </a:xfrm>
          <a:prstGeom prst="rect">
            <a:avLst/>
          </a:prstGeom>
        </p:spPr>
      </p:pic>
      <p:sp>
        <p:nvSpPr>
          <p:cNvPr id="247" name="TextBox 246">
            <a:extLst>
              <a:ext uri="{FF2B5EF4-FFF2-40B4-BE49-F238E27FC236}">
                <a16:creationId xmlns:a16="http://schemas.microsoft.com/office/drawing/2014/main" id="{0EEF2758-97F3-4CB3-9603-8257256373D6}"/>
              </a:ext>
            </a:extLst>
          </p:cNvPr>
          <p:cNvSpPr txBox="1"/>
          <p:nvPr/>
        </p:nvSpPr>
        <p:spPr>
          <a:xfrm>
            <a:off x="1900638" y="3879840"/>
            <a:ext cx="635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? fps</a:t>
            </a:r>
            <a:endParaRPr lang="ko-KR" altLang="en-US" b="1" dirty="0"/>
          </a:p>
        </p:txBody>
      </p:sp>
      <p:sp>
        <p:nvSpPr>
          <p:cNvPr id="250" name="화살표: 오른쪽 249">
            <a:extLst>
              <a:ext uri="{FF2B5EF4-FFF2-40B4-BE49-F238E27FC236}">
                <a16:creationId xmlns:a16="http://schemas.microsoft.com/office/drawing/2014/main" id="{099E3A06-A8D1-4436-9425-1ED0F609675D}"/>
              </a:ext>
            </a:extLst>
          </p:cNvPr>
          <p:cNvSpPr/>
          <p:nvPr/>
        </p:nvSpPr>
        <p:spPr>
          <a:xfrm>
            <a:off x="7709947" y="4246323"/>
            <a:ext cx="651008" cy="87539"/>
          </a:xfrm>
          <a:prstGeom prst="rightArrow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CCDC20C8-3629-423C-9D03-C301A57F4BB3}"/>
              </a:ext>
            </a:extLst>
          </p:cNvPr>
          <p:cNvSpPr txBox="1"/>
          <p:nvPr/>
        </p:nvSpPr>
        <p:spPr>
          <a:xfrm>
            <a:off x="7694636" y="3879840"/>
            <a:ext cx="635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? fps</a:t>
            </a:r>
            <a:endParaRPr lang="ko-KR" altLang="en-US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5446AE2-0A4E-408D-ABDD-4BBDE84D2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3901" y="4897752"/>
            <a:ext cx="1294015" cy="1285242"/>
          </a:xfrm>
          <a:prstGeom prst="rect">
            <a:avLst/>
          </a:prstGeom>
        </p:spPr>
      </p:pic>
      <p:sp>
        <p:nvSpPr>
          <p:cNvPr id="317" name="직사각형 316">
            <a:extLst>
              <a:ext uri="{FF2B5EF4-FFF2-40B4-BE49-F238E27FC236}">
                <a16:creationId xmlns:a16="http://schemas.microsoft.com/office/drawing/2014/main" id="{D8D02D6C-05F5-4003-8DCD-076E57DD8684}"/>
              </a:ext>
            </a:extLst>
          </p:cNvPr>
          <p:cNvSpPr/>
          <p:nvPr/>
        </p:nvSpPr>
        <p:spPr>
          <a:xfrm>
            <a:off x="4433282" y="3286670"/>
            <a:ext cx="2960860" cy="6320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F5E9DC07-B8C4-49C4-B1BC-E49D7BB6AE70}"/>
              </a:ext>
            </a:extLst>
          </p:cNvPr>
          <p:cNvSpPr txBox="1"/>
          <p:nvPr/>
        </p:nvSpPr>
        <p:spPr>
          <a:xfrm>
            <a:off x="5111549" y="2881963"/>
            <a:ext cx="2410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Current selected model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2F739CED-8ECA-4A41-AF31-1D1C80044A49}"/>
              </a:ext>
            </a:extLst>
          </p:cNvPr>
          <p:cNvSpPr/>
          <p:nvPr/>
        </p:nvSpPr>
        <p:spPr>
          <a:xfrm>
            <a:off x="4335508" y="2628535"/>
            <a:ext cx="3186187" cy="3075739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FF09AA5B-8974-438A-B3F4-B606E28FD687}"/>
              </a:ext>
            </a:extLst>
          </p:cNvPr>
          <p:cNvSpPr txBox="1"/>
          <p:nvPr/>
        </p:nvSpPr>
        <p:spPr>
          <a:xfrm>
            <a:off x="6075907" y="2258982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Bag of models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grpSp>
        <p:nvGrpSpPr>
          <p:cNvPr id="322" name="그룹 321">
            <a:extLst>
              <a:ext uri="{FF2B5EF4-FFF2-40B4-BE49-F238E27FC236}">
                <a16:creationId xmlns:a16="http://schemas.microsoft.com/office/drawing/2014/main" id="{A4DE9BF1-5728-449F-BE48-2A1DB0EBE201}"/>
              </a:ext>
            </a:extLst>
          </p:cNvPr>
          <p:cNvGrpSpPr/>
          <p:nvPr/>
        </p:nvGrpSpPr>
        <p:grpSpPr>
          <a:xfrm>
            <a:off x="4561689" y="2870546"/>
            <a:ext cx="2007621" cy="2789891"/>
            <a:chOff x="1424807" y="2870546"/>
            <a:chExt cx="2007621" cy="2789891"/>
          </a:xfrm>
        </p:grpSpPr>
        <p:grpSp>
          <p:nvGrpSpPr>
            <p:cNvPr id="323" name="그룹 322">
              <a:extLst>
                <a:ext uri="{FF2B5EF4-FFF2-40B4-BE49-F238E27FC236}">
                  <a16:creationId xmlns:a16="http://schemas.microsoft.com/office/drawing/2014/main" id="{CBC5F891-70C2-4ECE-8C1B-34CDD3D23367}"/>
                </a:ext>
              </a:extLst>
            </p:cNvPr>
            <p:cNvGrpSpPr/>
            <p:nvPr/>
          </p:nvGrpSpPr>
          <p:grpSpPr>
            <a:xfrm>
              <a:off x="1427399" y="2870546"/>
              <a:ext cx="299997" cy="826051"/>
              <a:chOff x="192016" y="1022050"/>
              <a:chExt cx="442838" cy="826051"/>
            </a:xfrm>
          </p:grpSpPr>
          <p:sp>
            <p:nvSpPr>
              <p:cNvPr id="379" name="정육면체 378">
                <a:extLst>
                  <a:ext uri="{FF2B5EF4-FFF2-40B4-BE49-F238E27FC236}">
                    <a16:creationId xmlns:a16="http://schemas.microsoft.com/office/drawing/2014/main" id="{3AB1BE77-8157-4BC4-AADA-CCD074EA540A}"/>
                  </a:ext>
                </a:extLst>
              </p:cNvPr>
              <p:cNvSpPr/>
              <p:nvPr/>
            </p:nvSpPr>
            <p:spPr>
              <a:xfrm>
                <a:off x="192016" y="1147395"/>
                <a:ext cx="116490" cy="181684"/>
              </a:xfrm>
              <a:prstGeom prst="cube">
                <a:avLst>
                  <a:gd name="adj" fmla="val 83480"/>
                </a:avLst>
              </a:prstGeom>
              <a:solidFill>
                <a:srgbClr val="00B050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/>
              </a:p>
            </p:txBody>
          </p:sp>
          <p:sp>
            <p:nvSpPr>
              <p:cNvPr id="380" name="정육면체 379">
                <a:extLst>
                  <a:ext uri="{FF2B5EF4-FFF2-40B4-BE49-F238E27FC236}">
                    <a16:creationId xmlns:a16="http://schemas.microsoft.com/office/drawing/2014/main" id="{C2082E22-1227-4C8E-81F4-46007D681435}"/>
                  </a:ext>
                </a:extLst>
              </p:cNvPr>
              <p:cNvSpPr/>
              <p:nvPr/>
            </p:nvSpPr>
            <p:spPr>
              <a:xfrm>
                <a:off x="463602" y="1022050"/>
                <a:ext cx="171252" cy="307738"/>
              </a:xfrm>
              <a:prstGeom prst="cube">
                <a:avLst>
                  <a:gd name="adj" fmla="val 89661"/>
                </a:avLst>
              </a:prstGeom>
              <a:solidFill>
                <a:srgbClr val="C00000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/>
              </a:p>
            </p:txBody>
          </p:sp>
          <p:cxnSp>
            <p:nvCxnSpPr>
              <p:cNvPr id="381" name="직선 화살표 연결선 380">
                <a:extLst>
                  <a:ext uri="{FF2B5EF4-FFF2-40B4-BE49-F238E27FC236}">
                    <a16:creationId xmlns:a16="http://schemas.microsoft.com/office/drawing/2014/main" id="{E8DA0DDB-BAB9-4D8D-9A22-303537F7ED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986" y="1848101"/>
                <a:ext cx="9924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4" name="원호 323">
              <a:extLst>
                <a:ext uri="{FF2B5EF4-FFF2-40B4-BE49-F238E27FC236}">
                  <a16:creationId xmlns:a16="http://schemas.microsoft.com/office/drawing/2014/main" id="{8BBE6E0A-D530-47E7-BB12-A3D5DC2444C1}"/>
                </a:ext>
              </a:extLst>
            </p:cNvPr>
            <p:cNvSpPr/>
            <p:nvPr/>
          </p:nvSpPr>
          <p:spPr>
            <a:xfrm rot="10800000">
              <a:off x="1561516" y="4949498"/>
              <a:ext cx="1697401" cy="710939"/>
            </a:xfrm>
            <a:prstGeom prst="arc">
              <a:avLst>
                <a:gd name="adj1" fmla="val 10984851"/>
                <a:gd name="adj2" fmla="val 21577714"/>
              </a:avLst>
            </a:prstGeom>
            <a:ln w="19050">
              <a:solidFill>
                <a:schemeClr val="tx1"/>
              </a:solidFill>
              <a:prstDash val="lgDashDotDot"/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325" name="원호 324">
              <a:extLst>
                <a:ext uri="{FF2B5EF4-FFF2-40B4-BE49-F238E27FC236}">
                  <a16:creationId xmlns:a16="http://schemas.microsoft.com/office/drawing/2014/main" id="{5FB109F6-4270-4E29-B9A0-189E847742B5}"/>
                </a:ext>
              </a:extLst>
            </p:cNvPr>
            <p:cNvSpPr/>
            <p:nvPr/>
          </p:nvSpPr>
          <p:spPr>
            <a:xfrm rot="10800000">
              <a:off x="1561517" y="3775855"/>
              <a:ext cx="695357" cy="710939"/>
            </a:xfrm>
            <a:prstGeom prst="arc">
              <a:avLst>
                <a:gd name="adj1" fmla="val 10984851"/>
                <a:gd name="adj2" fmla="val 21577714"/>
              </a:avLst>
            </a:prstGeom>
            <a:ln w="19050">
              <a:solidFill>
                <a:schemeClr val="tx1"/>
              </a:solidFill>
              <a:prstDash val="lgDashDotDot"/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326" name="정육면체 325">
              <a:extLst>
                <a:ext uri="{FF2B5EF4-FFF2-40B4-BE49-F238E27FC236}">
                  <a16:creationId xmlns:a16="http://schemas.microsoft.com/office/drawing/2014/main" id="{607CAC79-7320-4CCC-BE59-F636386A2F07}"/>
                </a:ext>
              </a:extLst>
            </p:cNvPr>
            <p:cNvSpPr/>
            <p:nvPr/>
          </p:nvSpPr>
          <p:spPr>
            <a:xfrm>
              <a:off x="1424807" y="4106876"/>
              <a:ext cx="80684" cy="185759"/>
            </a:xfrm>
            <a:prstGeom prst="cube">
              <a:avLst>
                <a:gd name="adj" fmla="val 83480"/>
              </a:avLst>
            </a:prstGeom>
            <a:solidFill>
              <a:srgbClr val="00B05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327" name="정육면체 326">
              <a:extLst>
                <a:ext uri="{FF2B5EF4-FFF2-40B4-BE49-F238E27FC236}">
                  <a16:creationId xmlns:a16="http://schemas.microsoft.com/office/drawing/2014/main" id="{D9353603-9A73-4A64-A5E3-98DCD4C8AA5D}"/>
                </a:ext>
              </a:extLst>
            </p:cNvPr>
            <p:cNvSpPr/>
            <p:nvPr/>
          </p:nvSpPr>
          <p:spPr>
            <a:xfrm>
              <a:off x="1612918" y="3978719"/>
              <a:ext cx="118615" cy="314642"/>
            </a:xfrm>
            <a:prstGeom prst="cube">
              <a:avLst>
                <a:gd name="adj" fmla="val 89661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328" name="정육면체 327">
              <a:extLst>
                <a:ext uri="{FF2B5EF4-FFF2-40B4-BE49-F238E27FC236}">
                  <a16:creationId xmlns:a16="http://schemas.microsoft.com/office/drawing/2014/main" id="{31B1382E-926F-4AB9-949F-E37B4D6EF10A}"/>
                </a:ext>
              </a:extLst>
            </p:cNvPr>
            <p:cNvSpPr/>
            <p:nvPr/>
          </p:nvSpPr>
          <p:spPr>
            <a:xfrm>
              <a:off x="1790060" y="3978719"/>
              <a:ext cx="136665" cy="314642"/>
            </a:xfrm>
            <a:prstGeom prst="cube">
              <a:avLst>
                <a:gd name="adj" fmla="val 78783"/>
              </a:avLst>
            </a:prstGeom>
            <a:solidFill>
              <a:srgbClr val="16CCB6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329" name="정육면체 328">
              <a:extLst>
                <a:ext uri="{FF2B5EF4-FFF2-40B4-BE49-F238E27FC236}">
                  <a16:creationId xmlns:a16="http://schemas.microsoft.com/office/drawing/2014/main" id="{9065D6D0-04C4-4377-96E4-033297285E59}"/>
                </a:ext>
              </a:extLst>
            </p:cNvPr>
            <p:cNvSpPr/>
            <p:nvPr/>
          </p:nvSpPr>
          <p:spPr>
            <a:xfrm>
              <a:off x="1860228" y="3978719"/>
              <a:ext cx="136665" cy="314642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330" name="정육면체 329">
              <a:extLst>
                <a:ext uri="{FF2B5EF4-FFF2-40B4-BE49-F238E27FC236}">
                  <a16:creationId xmlns:a16="http://schemas.microsoft.com/office/drawing/2014/main" id="{3CA96ACE-1BAE-461E-B35B-7301118BF493}"/>
                </a:ext>
              </a:extLst>
            </p:cNvPr>
            <p:cNvSpPr/>
            <p:nvPr/>
          </p:nvSpPr>
          <p:spPr>
            <a:xfrm>
              <a:off x="1930396" y="3978719"/>
              <a:ext cx="136665" cy="314642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cxnSp>
          <p:nvCxnSpPr>
            <p:cNvPr id="331" name="직선 화살표 연결선 330">
              <a:extLst>
                <a:ext uri="{FF2B5EF4-FFF2-40B4-BE49-F238E27FC236}">
                  <a16:creationId xmlns:a16="http://schemas.microsoft.com/office/drawing/2014/main" id="{83A045E9-43A7-49CA-9F8B-151C35F08BEF}"/>
                </a:ext>
              </a:extLst>
            </p:cNvPr>
            <p:cNvCxnSpPr>
              <a:cxnSpLocks/>
            </p:cNvCxnSpPr>
            <p:nvPr/>
          </p:nvCxnSpPr>
          <p:spPr>
            <a:xfrm>
              <a:off x="1530069" y="4139076"/>
              <a:ext cx="6874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직선 화살표 연결선 331">
              <a:extLst>
                <a:ext uri="{FF2B5EF4-FFF2-40B4-BE49-F238E27FC236}">
                  <a16:creationId xmlns:a16="http://schemas.microsoft.com/office/drawing/2014/main" id="{2C2CDD19-FB73-41AD-9452-B2946EDF6C7C}"/>
                </a:ext>
              </a:extLst>
            </p:cNvPr>
            <p:cNvCxnSpPr>
              <a:cxnSpLocks/>
            </p:cNvCxnSpPr>
            <p:nvPr/>
          </p:nvCxnSpPr>
          <p:spPr>
            <a:xfrm>
              <a:off x="1702745" y="4139076"/>
              <a:ext cx="6874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3" name="정육면체 332">
              <a:extLst>
                <a:ext uri="{FF2B5EF4-FFF2-40B4-BE49-F238E27FC236}">
                  <a16:creationId xmlns:a16="http://schemas.microsoft.com/office/drawing/2014/main" id="{7F6A21EE-4045-4ADA-B8E8-9A8AB118F785}"/>
                </a:ext>
              </a:extLst>
            </p:cNvPr>
            <p:cNvSpPr/>
            <p:nvPr/>
          </p:nvSpPr>
          <p:spPr>
            <a:xfrm>
              <a:off x="1996751" y="3978719"/>
              <a:ext cx="136665" cy="314642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334" name="원호 333">
              <a:extLst>
                <a:ext uri="{FF2B5EF4-FFF2-40B4-BE49-F238E27FC236}">
                  <a16:creationId xmlns:a16="http://schemas.microsoft.com/office/drawing/2014/main" id="{23EB9436-C972-4A15-AA0E-F8F5B00E7F78}"/>
                </a:ext>
              </a:extLst>
            </p:cNvPr>
            <p:cNvSpPr/>
            <p:nvPr/>
          </p:nvSpPr>
          <p:spPr>
            <a:xfrm rot="10800000">
              <a:off x="1561517" y="3175597"/>
              <a:ext cx="565510" cy="710939"/>
            </a:xfrm>
            <a:prstGeom prst="arc">
              <a:avLst>
                <a:gd name="adj1" fmla="val 10984851"/>
                <a:gd name="adj2" fmla="val 21577714"/>
              </a:avLst>
            </a:prstGeom>
            <a:ln w="19050">
              <a:solidFill>
                <a:schemeClr val="tx1"/>
              </a:solidFill>
              <a:prstDash val="lgDashDotDot"/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335" name="정육면체 334">
              <a:extLst>
                <a:ext uri="{FF2B5EF4-FFF2-40B4-BE49-F238E27FC236}">
                  <a16:creationId xmlns:a16="http://schemas.microsoft.com/office/drawing/2014/main" id="{9EF490F8-8D5D-4584-AA59-6F988176E075}"/>
                </a:ext>
              </a:extLst>
            </p:cNvPr>
            <p:cNvSpPr/>
            <p:nvPr/>
          </p:nvSpPr>
          <p:spPr>
            <a:xfrm>
              <a:off x="1424807" y="3506619"/>
              <a:ext cx="80684" cy="185760"/>
            </a:xfrm>
            <a:prstGeom prst="cube">
              <a:avLst>
                <a:gd name="adj" fmla="val 83480"/>
              </a:avLst>
            </a:prstGeom>
            <a:solidFill>
              <a:srgbClr val="00B05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336" name="정육면체 335">
              <a:extLst>
                <a:ext uri="{FF2B5EF4-FFF2-40B4-BE49-F238E27FC236}">
                  <a16:creationId xmlns:a16="http://schemas.microsoft.com/office/drawing/2014/main" id="{763FB044-1AC1-452E-A5DA-7BB6255065B0}"/>
                </a:ext>
              </a:extLst>
            </p:cNvPr>
            <p:cNvSpPr/>
            <p:nvPr/>
          </p:nvSpPr>
          <p:spPr>
            <a:xfrm>
              <a:off x="1612918" y="3378461"/>
              <a:ext cx="118615" cy="314642"/>
            </a:xfrm>
            <a:prstGeom prst="cube">
              <a:avLst>
                <a:gd name="adj" fmla="val 89661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337" name="정육면체 336">
              <a:extLst>
                <a:ext uri="{FF2B5EF4-FFF2-40B4-BE49-F238E27FC236}">
                  <a16:creationId xmlns:a16="http://schemas.microsoft.com/office/drawing/2014/main" id="{5654C86D-228B-4A66-83D4-F7B7D37E67CC}"/>
                </a:ext>
              </a:extLst>
            </p:cNvPr>
            <p:cNvSpPr/>
            <p:nvPr/>
          </p:nvSpPr>
          <p:spPr>
            <a:xfrm>
              <a:off x="1790060" y="3378461"/>
              <a:ext cx="136665" cy="314642"/>
            </a:xfrm>
            <a:prstGeom prst="cube">
              <a:avLst>
                <a:gd name="adj" fmla="val 78783"/>
              </a:avLst>
            </a:prstGeom>
            <a:solidFill>
              <a:srgbClr val="16CCB6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338" name="정육면체 337">
              <a:extLst>
                <a:ext uri="{FF2B5EF4-FFF2-40B4-BE49-F238E27FC236}">
                  <a16:creationId xmlns:a16="http://schemas.microsoft.com/office/drawing/2014/main" id="{FD15AFC9-BE13-4D1C-B04C-5567A83084F8}"/>
                </a:ext>
              </a:extLst>
            </p:cNvPr>
            <p:cNvSpPr/>
            <p:nvPr/>
          </p:nvSpPr>
          <p:spPr>
            <a:xfrm>
              <a:off x="1860228" y="3378461"/>
              <a:ext cx="136665" cy="314642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cxnSp>
          <p:nvCxnSpPr>
            <p:cNvPr id="339" name="직선 화살표 연결선 338">
              <a:extLst>
                <a:ext uri="{FF2B5EF4-FFF2-40B4-BE49-F238E27FC236}">
                  <a16:creationId xmlns:a16="http://schemas.microsoft.com/office/drawing/2014/main" id="{C048256B-D6BD-4AD1-84BA-3D254F8CD6E6}"/>
                </a:ext>
              </a:extLst>
            </p:cNvPr>
            <p:cNvCxnSpPr>
              <a:cxnSpLocks/>
            </p:cNvCxnSpPr>
            <p:nvPr/>
          </p:nvCxnSpPr>
          <p:spPr>
            <a:xfrm>
              <a:off x="1530069" y="3538818"/>
              <a:ext cx="6874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직선 화살표 연결선 339">
              <a:extLst>
                <a:ext uri="{FF2B5EF4-FFF2-40B4-BE49-F238E27FC236}">
                  <a16:creationId xmlns:a16="http://schemas.microsoft.com/office/drawing/2014/main" id="{B5E8CCA7-B27E-4886-93B5-28E3D35DB27D}"/>
                </a:ext>
              </a:extLst>
            </p:cNvPr>
            <p:cNvCxnSpPr>
              <a:cxnSpLocks/>
            </p:cNvCxnSpPr>
            <p:nvPr/>
          </p:nvCxnSpPr>
          <p:spPr>
            <a:xfrm>
              <a:off x="1702745" y="3538818"/>
              <a:ext cx="6874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1" name="정육면체 340">
              <a:extLst>
                <a:ext uri="{FF2B5EF4-FFF2-40B4-BE49-F238E27FC236}">
                  <a16:creationId xmlns:a16="http://schemas.microsoft.com/office/drawing/2014/main" id="{A3BE13CE-F847-4B13-B12F-F99D2E6D572F}"/>
                </a:ext>
              </a:extLst>
            </p:cNvPr>
            <p:cNvSpPr/>
            <p:nvPr/>
          </p:nvSpPr>
          <p:spPr>
            <a:xfrm>
              <a:off x="1424807" y="5280518"/>
              <a:ext cx="80685" cy="185760"/>
            </a:xfrm>
            <a:prstGeom prst="cube">
              <a:avLst>
                <a:gd name="adj" fmla="val 83480"/>
              </a:avLst>
            </a:prstGeom>
            <a:solidFill>
              <a:srgbClr val="00B05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342" name="정육면체 341">
              <a:extLst>
                <a:ext uri="{FF2B5EF4-FFF2-40B4-BE49-F238E27FC236}">
                  <a16:creationId xmlns:a16="http://schemas.microsoft.com/office/drawing/2014/main" id="{0DBF072E-ED72-4A7B-A606-46741ED077B3}"/>
                </a:ext>
              </a:extLst>
            </p:cNvPr>
            <p:cNvSpPr/>
            <p:nvPr/>
          </p:nvSpPr>
          <p:spPr>
            <a:xfrm>
              <a:off x="1612918" y="5152361"/>
              <a:ext cx="118615" cy="314643"/>
            </a:xfrm>
            <a:prstGeom prst="cube">
              <a:avLst>
                <a:gd name="adj" fmla="val 89661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343" name="정육면체 342">
              <a:extLst>
                <a:ext uri="{FF2B5EF4-FFF2-40B4-BE49-F238E27FC236}">
                  <a16:creationId xmlns:a16="http://schemas.microsoft.com/office/drawing/2014/main" id="{6C09143C-D3CA-4695-A4C2-332A3F44816F}"/>
                </a:ext>
              </a:extLst>
            </p:cNvPr>
            <p:cNvSpPr/>
            <p:nvPr/>
          </p:nvSpPr>
          <p:spPr>
            <a:xfrm>
              <a:off x="1790060" y="5152361"/>
              <a:ext cx="136665" cy="314643"/>
            </a:xfrm>
            <a:prstGeom prst="cube">
              <a:avLst>
                <a:gd name="adj" fmla="val 78783"/>
              </a:avLst>
            </a:prstGeom>
            <a:solidFill>
              <a:srgbClr val="16CCB6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344" name="정육면체 343">
              <a:extLst>
                <a:ext uri="{FF2B5EF4-FFF2-40B4-BE49-F238E27FC236}">
                  <a16:creationId xmlns:a16="http://schemas.microsoft.com/office/drawing/2014/main" id="{2BD192F2-2265-4BEA-9679-D151E3A944FB}"/>
                </a:ext>
              </a:extLst>
            </p:cNvPr>
            <p:cNvSpPr/>
            <p:nvPr/>
          </p:nvSpPr>
          <p:spPr>
            <a:xfrm>
              <a:off x="1860228" y="5152361"/>
              <a:ext cx="136665" cy="3146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345" name="정육면체 344">
              <a:extLst>
                <a:ext uri="{FF2B5EF4-FFF2-40B4-BE49-F238E27FC236}">
                  <a16:creationId xmlns:a16="http://schemas.microsoft.com/office/drawing/2014/main" id="{6212EFBB-B124-4E72-B807-9E4D1053D1CD}"/>
                </a:ext>
              </a:extLst>
            </p:cNvPr>
            <p:cNvSpPr/>
            <p:nvPr/>
          </p:nvSpPr>
          <p:spPr>
            <a:xfrm>
              <a:off x="1930396" y="5152361"/>
              <a:ext cx="136665" cy="3146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346" name="정육면체 345">
              <a:extLst>
                <a:ext uri="{FF2B5EF4-FFF2-40B4-BE49-F238E27FC236}">
                  <a16:creationId xmlns:a16="http://schemas.microsoft.com/office/drawing/2014/main" id="{3A0DC9A2-AADC-4298-9B55-7B5D28272D3D}"/>
                </a:ext>
              </a:extLst>
            </p:cNvPr>
            <p:cNvSpPr/>
            <p:nvPr/>
          </p:nvSpPr>
          <p:spPr>
            <a:xfrm>
              <a:off x="2001648" y="5152361"/>
              <a:ext cx="136665" cy="3146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347" name="정육면체 346">
              <a:extLst>
                <a:ext uri="{FF2B5EF4-FFF2-40B4-BE49-F238E27FC236}">
                  <a16:creationId xmlns:a16="http://schemas.microsoft.com/office/drawing/2014/main" id="{1198D09B-8800-4C93-B63F-9B930011ACF5}"/>
                </a:ext>
              </a:extLst>
            </p:cNvPr>
            <p:cNvSpPr/>
            <p:nvPr/>
          </p:nvSpPr>
          <p:spPr>
            <a:xfrm>
              <a:off x="2071817" y="5152361"/>
              <a:ext cx="136665" cy="3146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348" name="정육면체 347">
              <a:extLst>
                <a:ext uri="{FF2B5EF4-FFF2-40B4-BE49-F238E27FC236}">
                  <a16:creationId xmlns:a16="http://schemas.microsoft.com/office/drawing/2014/main" id="{5842D50A-4D2E-46EF-958A-2FB052320C63}"/>
                </a:ext>
              </a:extLst>
            </p:cNvPr>
            <p:cNvSpPr/>
            <p:nvPr/>
          </p:nvSpPr>
          <p:spPr>
            <a:xfrm>
              <a:off x="2141984" y="5152361"/>
              <a:ext cx="136665" cy="3146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349" name="정육면체 348">
              <a:extLst>
                <a:ext uri="{FF2B5EF4-FFF2-40B4-BE49-F238E27FC236}">
                  <a16:creationId xmlns:a16="http://schemas.microsoft.com/office/drawing/2014/main" id="{00FAC146-50C1-456B-AA43-35842EDCEC13}"/>
                </a:ext>
              </a:extLst>
            </p:cNvPr>
            <p:cNvSpPr/>
            <p:nvPr/>
          </p:nvSpPr>
          <p:spPr>
            <a:xfrm>
              <a:off x="2212153" y="5152361"/>
              <a:ext cx="136665" cy="3146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350" name="정육면체 349">
              <a:extLst>
                <a:ext uri="{FF2B5EF4-FFF2-40B4-BE49-F238E27FC236}">
                  <a16:creationId xmlns:a16="http://schemas.microsoft.com/office/drawing/2014/main" id="{E7D6C994-01E7-406C-AD9C-81993DC9B202}"/>
                </a:ext>
              </a:extLst>
            </p:cNvPr>
            <p:cNvSpPr/>
            <p:nvPr/>
          </p:nvSpPr>
          <p:spPr>
            <a:xfrm>
              <a:off x="2282321" y="5152361"/>
              <a:ext cx="136665" cy="3146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351" name="정육면체 350">
              <a:extLst>
                <a:ext uri="{FF2B5EF4-FFF2-40B4-BE49-F238E27FC236}">
                  <a16:creationId xmlns:a16="http://schemas.microsoft.com/office/drawing/2014/main" id="{41AB8B84-A535-41A5-87E1-0EE70BA199B6}"/>
                </a:ext>
              </a:extLst>
            </p:cNvPr>
            <p:cNvSpPr/>
            <p:nvPr/>
          </p:nvSpPr>
          <p:spPr>
            <a:xfrm>
              <a:off x="2352489" y="5152361"/>
              <a:ext cx="136665" cy="3146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352" name="정육면체 351">
              <a:extLst>
                <a:ext uri="{FF2B5EF4-FFF2-40B4-BE49-F238E27FC236}">
                  <a16:creationId xmlns:a16="http://schemas.microsoft.com/office/drawing/2014/main" id="{8A1ED3D5-B5BC-4079-81D0-C1570E4C091E}"/>
                </a:ext>
              </a:extLst>
            </p:cNvPr>
            <p:cNvSpPr/>
            <p:nvPr/>
          </p:nvSpPr>
          <p:spPr>
            <a:xfrm>
              <a:off x="2423741" y="5152361"/>
              <a:ext cx="136665" cy="3146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353" name="정육면체 352">
              <a:extLst>
                <a:ext uri="{FF2B5EF4-FFF2-40B4-BE49-F238E27FC236}">
                  <a16:creationId xmlns:a16="http://schemas.microsoft.com/office/drawing/2014/main" id="{0BE67896-CA51-4A5E-AC0F-26625E52CBD3}"/>
                </a:ext>
              </a:extLst>
            </p:cNvPr>
            <p:cNvSpPr/>
            <p:nvPr/>
          </p:nvSpPr>
          <p:spPr>
            <a:xfrm>
              <a:off x="2493909" y="5152361"/>
              <a:ext cx="136665" cy="3146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354" name="정육면체 353">
              <a:extLst>
                <a:ext uri="{FF2B5EF4-FFF2-40B4-BE49-F238E27FC236}">
                  <a16:creationId xmlns:a16="http://schemas.microsoft.com/office/drawing/2014/main" id="{A8E01A6A-A558-4F98-ABE2-916EA8A439F2}"/>
                </a:ext>
              </a:extLst>
            </p:cNvPr>
            <p:cNvSpPr/>
            <p:nvPr/>
          </p:nvSpPr>
          <p:spPr>
            <a:xfrm>
              <a:off x="2564077" y="5152361"/>
              <a:ext cx="136665" cy="3146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355" name="정육면체 354">
              <a:extLst>
                <a:ext uri="{FF2B5EF4-FFF2-40B4-BE49-F238E27FC236}">
                  <a16:creationId xmlns:a16="http://schemas.microsoft.com/office/drawing/2014/main" id="{E84AE712-D909-4BB0-AB0F-FB96664946E1}"/>
                </a:ext>
              </a:extLst>
            </p:cNvPr>
            <p:cNvSpPr/>
            <p:nvPr/>
          </p:nvSpPr>
          <p:spPr>
            <a:xfrm>
              <a:off x="2630574" y="5152361"/>
              <a:ext cx="136665" cy="3146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356" name="정육면체 355">
              <a:extLst>
                <a:ext uri="{FF2B5EF4-FFF2-40B4-BE49-F238E27FC236}">
                  <a16:creationId xmlns:a16="http://schemas.microsoft.com/office/drawing/2014/main" id="{185288AB-FEE7-4A5A-A3DF-E74F87B08F51}"/>
                </a:ext>
              </a:extLst>
            </p:cNvPr>
            <p:cNvSpPr/>
            <p:nvPr/>
          </p:nvSpPr>
          <p:spPr>
            <a:xfrm>
              <a:off x="2700742" y="5152361"/>
              <a:ext cx="136665" cy="3146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357" name="정육면체 356">
              <a:extLst>
                <a:ext uri="{FF2B5EF4-FFF2-40B4-BE49-F238E27FC236}">
                  <a16:creationId xmlns:a16="http://schemas.microsoft.com/office/drawing/2014/main" id="{ED036D51-6C17-4848-9A81-BCD66A40FA26}"/>
                </a:ext>
              </a:extLst>
            </p:cNvPr>
            <p:cNvSpPr/>
            <p:nvPr/>
          </p:nvSpPr>
          <p:spPr>
            <a:xfrm>
              <a:off x="2771994" y="5152361"/>
              <a:ext cx="136665" cy="3146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358" name="정육면체 357">
              <a:extLst>
                <a:ext uri="{FF2B5EF4-FFF2-40B4-BE49-F238E27FC236}">
                  <a16:creationId xmlns:a16="http://schemas.microsoft.com/office/drawing/2014/main" id="{D8F55ADA-9C36-4BD5-95F4-FAD5A22144FC}"/>
                </a:ext>
              </a:extLst>
            </p:cNvPr>
            <p:cNvSpPr/>
            <p:nvPr/>
          </p:nvSpPr>
          <p:spPr>
            <a:xfrm>
              <a:off x="2842162" y="5152361"/>
              <a:ext cx="136665" cy="3146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cxnSp>
          <p:nvCxnSpPr>
            <p:cNvPr id="359" name="직선 화살표 연결선 358">
              <a:extLst>
                <a:ext uri="{FF2B5EF4-FFF2-40B4-BE49-F238E27FC236}">
                  <a16:creationId xmlns:a16="http://schemas.microsoft.com/office/drawing/2014/main" id="{3CF43CA1-D205-45AC-8493-959067813FB4}"/>
                </a:ext>
              </a:extLst>
            </p:cNvPr>
            <p:cNvCxnSpPr>
              <a:cxnSpLocks/>
            </p:cNvCxnSpPr>
            <p:nvPr/>
          </p:nvCxnSpPr>
          <p:spPr>
            <a:xfrm>
              <a:off x="1530068" y="5312718"/>
              <a:ext cx="687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직선 화살표 연결선 359">
              <a:extLst>
                <a:ext uri="{FF2B5EF4-FFF2-40B4-BE49-F238E27FC236}">
                  <a16:creationId xmlns:a16="http://schemas.microsoft.com/office/drawing/2014/main" id="{3E6CC0FD-9C83-48DB-B817-EE0B65DCFBB0}"/>
                </a:ext>
              </a:extLst>
            </p:cNvPr>
            <p:cNvCxnSpPr>
              <a:cxnSpLocks/>
            </p:cNvCxnSpPr>
            <p:nvPr/>
          </p:nvCxnSpPr>
          <p:spPr>
            <a:xfrm>
              <a:off x="1702745" y="5312718"/>
              <a:ext cx="687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1" name="정육면체 360">
              <a:extLst>
                <a:ext uri="{FF2B5EF4-FFF2-40B4-BE49-F238E27FC236}">
                  <a16:creationId xmlns:a16="http://schemas.microsoft.com/office/drawing/2014/main" id="{B0C5AF4D-7DC9-4DE7-B3EC-6A5C480534E9}"/>
                </a:ext>
              </a:extLst>
            </p:cNvPr>
            <p:cNvSpPr/>
            <p:nvPr/>
          </p:nvSpPr>
          <p:spPr>
            <a:xfrm>
              <a:off x="2907165" y="5152361"/>
              <a:ext cx="136665" cy="3146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362" name="정육면체 361">
              <a:extLst>
                <a:ext uri="{FF2B5EF4-FFF2-40B4-BE49-F238E27FC236}">
                  <a16:creationId xmlns:a16="http://schemas.microsoft.com/office/drawing/2014/main" id="{48A6054A-B0A5-407C-8A26-DC0160368C3A}"/>
                </a:ext>
              </a:extLst>
            </p:cNvPr>
            <p:cNvSpPr/>
            <p:nvPr/>
          </p:nvSpPr>
          <p:spPr>
            <a:xfrm>
              <a:off x="2978417" y="5152361"/>
              <a:ext cx="136665" cy="3146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363" name="정육면체 362">
              <a:extLst>
                <a:ext uri="{FF2B5EF4-FFF2-40B4-BE49-F238E27FC236}">
                  <a16:creationId xmlns:a16="http://schemas.microsoft.com/office/drawing/2014/main" id="{43B19380-BDAE-4625-9916-2C450093F8ED}"/>
                </a:ext>
              </a:extLst>
            </p:cNvPr>
            <p:cNvSpPr/>
            <p:nvPr/>
          </p:nvSpPr>
          <p:spPr>
            <a:xfrm>
              <a:off x="3048586" y="5152361"/>
              <a:ext cx="136665" cy="3146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364" name="타원 363">
              <a:extLst>
                <a:ext uri="{FF2B5EF4-FFF2-40B4-BE49-F238E27FC236}">
                  <a16:creationId xmlns:a16="http://schemas.microsoft.com/office/drawing/2014/main" id="{D8C939DC-DA71-4E11-88C8-062FC3AB0499}"/>
                </a:ext>
              </a:extLst>
            </p:cNvPr>
            <p:cNvSpPr/>
            <p:nvPr/>
          </p:nvSpPr>
          <p:spPr>
            <a:xfrm>
              <a:off x="3233358" y="5299036"/>
              <a:ext cx="34358" cy="2802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65" name="더하기 기호 364">
              <a:extLst>
                <a:ext uri="{FF2B5EF4-FFF2-40B4-BE49-F238E27FC236}">
                  <a16:creationId xmlns:a16="http://schemas.microsoft.com/office/drawing/2014/main" id="{9060779B-883B-4F8F-ABD1-DA429AA832C3}"/>
                </a:ext>
              </a:extLst>
            </p:cNvPr>
            <p:cNvSpPr/>
            <p:nvPr/>
          </p:nvSpPr>
          <p:spPr>
            <a:xfrm>
              <a:off x="3232547" y="5298429"/>
              <a:ext cx="35168" cy="28689"/>
            </a:xfrm>
            <a:prstGeom prst="mathPlus">
              <a:avLst>
                <a:gd name="adj1" fmla="val 45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366" name="정육면체 365">
              <a:extLst>
                <a:ext uri="{FF2B5EF4-FFF2-40B4-BE49-F238E27FC236}">
                  <a16:creationId xmlns:a16="http://schemas.microsoft.com/office/drawing/2014/main" id="{DA9A90FC-3B70-45F2-9277-6B26C9119CA9}"/>
                </a:ext>
              </a:extLst>
            </p:cNvPr>
            <p:cNvSpPr/>
            <p:nvPr/>
          </p:nvSpPr>
          <p:spPr>
            <a:xfrm>
              <a:off x="3324634" y="5159352"/>
              <a:ext cx="107794" cy="306928"/>
            </a:xfrm>
            <a:prstGeom prst="cube">
              <a:avLst>
                <a:gd name="adj" fmla="val 89661"/>
              </a:avLst>
            </a:prstGeom>
            <a:solidFill>
              <a:schemeClr val="accent2"/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cxnSp>
          <p:nvCxnSpPr>
            <p:cNvPr id="367" name="직선 화살표 연결선 366">
              <a:extLst>
                <a:ext uri="{FF2B5EF4-FFF2-40B4-BE49-F238E27FC236}">
                  <a16:creationId xmlns:a16="http://schemas.microsoft.com/office/drawing/2014/main" id="{13C6BB82-7718-4D03-BE62-E12EAC09D6FA}"/>
                </a:ext>
              </a:extLst>
            </p:cNvPr>
            <p:cNvCxnSpPr>
              <a:cxnSpLocks/>
            </p:cNvCxnSpPr>
            <p:nvPr/>
          </p:nvCxnSpPr>
          <p:spPr>
            <a:xfrm>
              <a:off x="3276228" y="5313602"/>
              <a:ext cx="3622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직선 연결선 367">
              <a:extLst>
                <a:ext uri="{FF2B5EF4-FFF2-40B4-BE49-F238E27FC236}">
                  <a16:creationId xmlns:a16="http://schemas.microsoft.com/office/drawing/2014/main" id="{E3D3435D-6913-4CDE-8C28-51EAD31DEDF2}"/>
                </a:ext>
              </a:extLst>
            </p:cNvPr>
            <p:cNvCxnSpPr>
              <a:cxnSpLocks/>
            </p:cNvCxnSpPr>
            <p:nvPr/>
          </p:nvCxnSpPr>
          <p:spPr>
            <a:xfrm>
              <a:off x="1923849" y="4662488"/>
              <a:ext cx="0" cy="298750"/>
            </a:xfrm>
            <a:prstGeom prst="line">
              <a:avLst/>
            </a:prstGeom>
            <a:ln w="28575" cap="rnd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9" name="정육면체 368">
              <a:extLst>
                <a:ext uri="{FF2B5EF4-FFF2-40B4-BE49-F238E27FC236}">
                  <a16:creationId xmlns:a16="http://schemas.microsoft.com/office/drawing/2014/main" id="{61F9F5D3-FACF-4A99-BB31-56956032D0A6}"/>
                </a:ext>
              </a:extLst>
            </p:cNvPr>
            <p:cNvSpPr/>
            <p:nvPr/>
          </p:nvSpPr>
          <p:spPr>
            <a:xfrm>
              <a:off x="1929067" y="3378461"/>
              <a:ext cx="136665" cy="314642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370" name="타원 369">
              <a:extLst>
                <a:ext uri="{FF2B5EF4-FFF2-40B4-BE49-F238E27FC236}">
                  <a16:creationId xmlns:a16="http://schemas.microsoft.com/office/drawing/2014/main" id="{771CEEF9-2D76-46B4-ACA5-7DC664CA091C}"/>
                </a:ext>
              </a:extLst>
            </p:cNvPr>
            <p:cNvSpPr/>
            <p:nvPr/>
          </p:nvSpPr>
          <p:spPr>
            <a:xfrm>
              <a:off x="2108181" y="3525136"/>
              <a:ext cx="34358" cy="2802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71" name="더하기 기호 370">
              <a:extLst>
                <a:ext uri="{FF2B5EF4-FFF2-40B4-BE49-F238E27FC236}">
                  <a16:creationId xmlns:a16="http://schemas.microsoft.com/office/drawing/2014/main" id="{FA5F6774-4276-48FE-BD08-370A81937BD9}"/>
                </a:ext>
              </a:extLst>
            </p:cNvPr>
            <p:cNvSpPr/>
            <p:nvPr/>
          </p:nvSpPr>
          <p:spPr>
            <a:xfrm>
              <a:off x="2107370" y="3524529"/>
              <a:ext cx="35168" cy="28689"/>
            </a:xfrm>
            <a:prstGeom prst="mathPlus">
              <a:avLst>
                <a:gd name="adj1" fmla="val 45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372" name="정육면체 371">
              <a:extLst>
                <a:ext uri="{FF2B5EF4-FFF2-40B4-BE49-F238E27FC236}">
                  <a16:creationId xmlns:a16="http://schemas.microsoft.com/office/drawing/2014/main" id="{69422820-B9D2-4A05-A09B-F242ABA864D2}"/>
                </a:ext>
              </a:extLst>
            </p:cNvPr>
            <p:cNvSpPr/>
            <p:nvPr/>
          </p:nvSpPr>
          <p:spPr>
            <a:xfrm>
              <a:off x="2199458" y="3385451"/>
              <a:ext cx="107793" cy="306926"/>
            </a:xfrm>
            <a:prstGeom prst="cube">
              <a:avLst>
                <a:gd name="adj" fmla="val 89661"/>
              </a:avLst>
            </a:prstGeom>
            <a:solidFill>
              <a:schemeClr val="accent2"/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cxnSp>
          <p:nvCxnSpPr>
            <p:cNvPr id="373" name="직선 화살표 연결선 372">
              <a:extLst>
                <a:ext uri="{FF2B5EF4-FFF2-40B4-BE49-F238E27FC236}">
                  <a16:creationId xmlns:a16="http://schemas.microsoft.com/office/drawing/2014/main" id="{9DD4D1A6-46E3-4656-9914-E2E428634BA7}"/>
                </a:ext>
              </a:extLst>
            </p:cNvPr>
            <p:cNvCxnSpPr>
              <a:cxnSpLocks/>
            </p:cNvCxnSpPr>
            <p:nvPr/>
          </p:nvCxnSpPr>
          <p:spPr>
            <a:xfrm>
              <a:off x="2151051" y="3539703"/>
              <a:ext cx="3622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4" name="정육면체 373">
              <a:extLst>
                <a:ext uri="{FF2B5EF4-FFF2-40B4-BE49-F238E27FC236}">
                  <a16:creationId xmlns:a16="http://schemas.microsoft.com/office/drawing/2014/main" id="{76468CD9-4876-4F6E-89E1-24BBC5606B8E}"/>
                </a:ext>
              </a:extLst>
            </p:cNvPr>
            <p:cNvSpPr/>
            <p:nvPr/>
          </p:nvSpPr>
          <p:spPr>
            <a:xfrm>
              <a:off x="2065732" y="3978719"/>
              <a:ext cx="136665" cy="314642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375" name="타원 374">
              <a:extLst>
                <a:ext uri="{FF2B5EF4-FFF2-40B4-BE49-F238E27FC236}">
                  <a16:creationId xmlns:a16="http://schemas.microsoft.com/office/drawing/2014/main" id="{F8EEE517-316B-436A-9D31-096C05788F38}"/>
                </a:ext>
              </a:extLst>
            </p:cNvPr>
            <p:cNvSpPr/>
            <p:nvPr/>
          </p:nvSpPr>
          <p:spPr>
            <a:xfrm>
              <a:off x="2257685" y="4125393"/>
              <a:ext cx="34358" cy="2802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76" name="더하기 기호 375">
              <a:extLst>
                <a:ext uri="{FF2B5EF4-FFF2-40B4-BE49-F238E27FC236}">
                  <a16:creationId xmlns:a16="http://schemas.microsoft.com/office/drawing/2014/main" id="{15785617-513C-4694-89FA-3C04B016BB08}"/>
                </a:ext>
              </a:extLst>
            </p:cNvPr>
            <p:cNvSpPr/>
            <p:nvPr/>
          </p:nvSpPr>
          <p:spPr>
            <a:xfrm>
              <a:off x="2256875" y="4124787"/>
              <a:ext cx="35168" cy="28689"/>
            </a:xfrm>
            <a:prstGeom prst="mathPlus">
              <a:avLst>
                <a:gd name="adj1" fmla="val 45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377" name="정육면체 376">
              <a:extLst>
                <a:ext uri="{FF2B5EF4-FFF2-40B4-BE49-F238E27FC236}">
                  <a16:creationId xmlns:a16="http://schemas.microsoft.com/office/drawing/2014/main" id="{7C189267-AD56-4376-AD23-7EAB3421F51D}"/>
                </a:ext>
              </a:extLst>
            </p:cNvPr>
            <p:cNvSpPr/>
            <p:nvPr/>
          </p:nvSpPr>
          <p:spPr>
            <a:xfrm>
              <a:off x="2348963" y="3985709"/>
              <a:ext cx="107793" cy="306926"/>
            </a:xfrm>
            <a:prstGeom prst="cube">
              <a:avLst>
                <a:gd name="adj" fmla="val 89661"/>
              </a:avLst>
            </a:prstGeom>
            <a:solidFill>
              <a:schemeClr val="accent2"/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cxnSp>
          <p:nvCxnSpPr>
            <p:cNvPr id="378" name="직선 화살표 연결선 377">
              <a:extLst>
                <a:ext uri="{FF2B5EF4-FFF2-40B4-BE49-F238E27FC236}">
                  <a16:creationId xmlns:a16="http://schemas.microsoft.com/office/drawing/2014/main" id="{4B15F199-7703-40A2-9564-5387A27DEA09}"/>
                </a:ext>
              </a:extLst>
            </p:cNvPr>
            <p:cNvCxnSpPr>
              <a:cxnSpLocks/>
            </p:cNvCxnSpPr>
            <p:nvPr/>
          </p:nvCxnSpPr>
          <p:spPr>
            <a:xfrm>
              <a:off x="2300556" y="4139960"/>
              <a:ext cx="3622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8308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146E50-D070-41FE-88B5-91F68311B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8048" y="6442870"/>
            <a:ext cx="2743200" cy="365125"/>
          </a:xfrm>
        </p:spPr>
        <p:txBody>
          <a:bodyPr/>
          <a:lstStyle/>
          <a:p>
            <a:fld id="{5E76BB3F-EC35-4905-A5EC-4D78F0DCE77F}" type="slidenum">
              <a:rPr lang="en-US" smtClean="0"/>
              <a:t>11</a:t>
            </a:fld>
            <a:endParaRPr lang="en-US"/>
          </a:p>
        </p:txBody>
      </p:sp>
      <p:sp>
        <p:nvSpPr>
          <p:cNvPr id="7" name="Rectangle 99">
            <a:extLst>
              <a:ext uri="{FF2B5EF4-FFF2-40B4-BE49-F238E27FC236}">
                <a16:creationId xmlns:a16="http://schemas.microsoft.com/office/drawing/2014/main" id="{94155601-FD97-47D7-8D9F-A64CDBF355D8}"/>
              </a:ext>
            </a:extLst>
          </p:cNvPr>
          <p:cNvSpPr/>
          <p:nvPr/>
        </p:nvSpPr>
        <p:spPr>
          <a:xfrm>
            <a:off x="-1" y="688640"/>
            <a:ext cx="9472475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/>
              <a:t>Limitation of adaptation with bag of models</a:t>
            </a:r>
            <a:endParaRPr lang="ko-KR" altLang="en-US" sz="2000" b="1" dirty="0"/>
          </a:p>
        </p:txBody>
      </p:sp>
      <p:sp>
        <p:nvSpPr>
          <p:cNvPr id="180" name="제목 5">
            <a:extLst>
              <a:ext uri="{FF2B5EF4-FFF2-40B4-BE49-F238E27FC236}">
                <a16:creationId xmlns:a16="http://schemas.microsoft.com/office/drawing/2014/main" id="{7FFB8477-935C-4793-998D-F6CDF1C84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666"/>
            <a:ext cx="10673900" cy="519141"/>
          </a:xfrm>
        </p:spPr>
        <p:txBody>
          <a:bodyPr/>
          <a:lstStyle/>
          <a:p>
            <a:r>
              <a:rPr lang="en-US" altLang="ko-KR" dirty="0"/>
              <a:t>Introduction - Motivation</a:t>
            </a:r>
            <a:endParaRPr lang="ko-KR" altLang="en-US" dirty="0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AFF9DDFB-B275-4E25-B15B-F4E2F5F23640}"/>
              </a:ext>
            </a:extLst>
          </p:cNvPr>
          <p:cNvSpPr/>
          <p:nvPr/>
        </p:nvSpPr>
        <p:spPr>
          <a:xfrm>
            <a:off x="166436" y="1197562"/>
            <a:ext cx="113713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tx2"/>
                </a:solidFill>
              </a:rPr>
              <a:t>However, </a:t>
            </a:r>
            <a:r>
              <a:rPr lang="en-US" altLang="ko-KR" sz="2400" b="1" u="sng" dirty="0">
                <a:solidFill>
                  <a:schemeClr val="tx2"/>
                </a:solidFill>
              </a:rPr>
              <a:t>additional memory</a:t>
            </a:r>
            <a:r>
              <a:rPr lang="en-US" altLang="ko-KR" sz="2400" b="1" dirty="0">
                <a:solidFill>
                  <a:schemeClr val="tx2"/>
                </a:solidFill>
              </a:rPr>
              <a:t> is required in proportion to the number of models used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accent5">
                    <a:lumMod val="50000"/>
                  </a:schemeClr>
                </a:solidFill>
              </a:rPr>
              <a:t>Model switching may cause </a:t>
            </a:r>
            <a:r>
              <a:rPr lang="en-US" altLang="ko-KR" sz="2400" b="1" u="sng" dirty="0">
                <a:solidFill>
                  <a:schemeClr val="accent5">
                    <a:lumMod val="50000"/>
                  </a:schemeClr>
                </a:solidFill>
              </a:rPr>
              <a:t>computational overhead</a:t>
            </a:r>
            <a:r>
              <a:rPr lang="en-US" altLang="ko-KR" sz="2400" b="1" dirty="0">
                <a:solidFill>
                  <a:schemeClr val="accent5">
                    <a:lumMod val="50000"/>
                  </a:schemeClr>
                </a:solidFill>
              </a:rPr>
              <a:t> (according to system)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5446AE2-0A4E-408D-ABDD-4BBDE84D2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901" y="4897752"/>
            <a:ext cx="1294015" cy="1285242"/>
          </a:xfrm>
          <a:prstGeom prst="rect">
            <a:avLst/>
          </a:prstGeom>
        </p:spPr>
      </p:pic>
      <p:sp>
        <p:nvSpPr>
          <p:cNvPr id="91" name="직사각형 90">
            <a:extLst>
              <a:ext uri="{FF2B5EF4-FFF2-40B4-BE49-F238E27FC236}">
                <a16:creationId xmlns:a16="http://schemas.microsoft.com/office/drawing/2014/main" id="{C2A0C182-02D7-4504-9813-E39C7CEEE0CC}"/>
              </a:ext>
            </a:extLst>
          </p:cNvPr>
          <p:cNvSpPr/>
          <p:nvPr/>
        </p:nvSpPr>
        <p:spPr>
          <a:xfrm>
            <a:off x="11710847" y="4513021"/>
            <a:ext cx="5047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/>
              <a:t>… </a:t>
            </a:r>
            <a:endParaRPr lang="ko-KR" altLang="en-US" sz="3600" dirty="0"/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F5E9DC07-B8C4-49C4-B1BC-E49D7BB6AE70}"/>
              </a:ext>
            </a:extLst>
          </p:cNvPr>
          <p:cNvSpPr txBox="1"/>
          <p:nvPr/>
        </p:nvSpPr>
        <p:spPr>
          <a:xfrm>
            <a:off x="1818932" y="2835478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# of parameters 	: </a:t>
            </a:r>
            <a:r>
              <a:rPr lang="en-US" altLang="ko-KR" b="1" i="1" dirty="0"/>
              <a:t>p</a:t>
            </a:r>
            <a:r>
              <a:rPr lang="en-US" altLang="ko-KR" b="1" i="1" baseline="-25000" dirty="0"/>
              <a:t>1</a:t>
            </a:r>
            <a:endParaRPr lang="ko-KR" altLang="en-US" b="1" baseline="-25000" dirty="0"/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2F739CED-8ECA-4A41-AF31-1D1C80044A49}"/>
              </a:ext>
            </a:extLst>
          </p:cNvPr>
          <p:cNvSpPr/>
          <p:nvPr/>
        </p:nvSpPr>
        <p:spPr>
          <a:xfrm>
            <a:off x="1147808" y="2628535"/>
            <a:ext cx="3186187" cy="3075739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FF09AA5B-8974-438A-B3F4-B606E28FD687}"/>
              </a:ext>
            </a:extLst>
          </p:cNvPr>
          <p:cNvSpPr txBox="1"/>
          <p:nvPr/>
        </p:nvSpPr>
        <p:spPr>
          <a:xfrm>
            <a:off x="2888207" y="2258982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Bag of models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80BF61-0F3F-4FEF-911C-72C91F60E953}"/>
              </a:ext>
            </a:extLst>
          </p:cNvPr>
          <p:cNvSpPr/>
          <p:nvPr/>
        </p:nvSpPr>
        <p:spPr>
          <a:xfrm>
            <a:off x="3657007" y="3339863"/>
            <a:ext cx="502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: </a:t>
            </a:r>
            <a:r>
              <a:rPr lang="en-US" altLang="ko-KR" b="1" i="1" dirty="0"/>
              <a:t>p</a:t>
            </a:r>
            <a:r>
              <a:rPr lang="en-US" altLang="ko-KR" b="1" i="1" baseline="-25000" dirty="0"/>
              <a:t>2</a:t>
            </a:r>
            <a:endParaRPr lang="ko-KR" altLang="en-US" baseline="-25000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A6CA24C-7A79-4940-B64A-10566CEB757D}"/>
              </a:ext>
            </a:extLst>
          </p:cNvPr>
          <p:cNvSpPr/>
          <p:nvPr/>
        </p:nvSpPr>
        <p:spPr>
          <a:xfrm>
            <a:off x="3657007" y="3946659"/>
            <a:ext cx="5020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: </a:t>
            </a:r>
            <a:r>
              <a:rPr lang="en-US" altLang="ko-KR" b="1" i="1" dirty="0"/>
              <a:t>p</a:t>
            </a:r>
            <a:r>
              <a:rPr lang="en-US" altLang="ko-KR" b="1" i="1" baseline="-25000" dirty="0"/>
              <a:t>3</a:t>
            </a:r>
            <a:endParaRPr lang="ko-KR" altLang="en-US" baseline="-25000" dirty="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7AD3C949-57C6-48D1-AD4D-F89A5B72439E}"/>
              </a:ext>
            </a:extLst>
          </p:cNvPr>
          <p:cNvSpPr/>
          <p:nvPr/>
        </p:nvSpPr>
        <p:spPr>
          <a:xfrm>
            <a:off x="3657007" y="5142398"/>
            <a:ext cx="7069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: </a:t>
            </a:r>
            <a:r>
              <a:rPr lang="en-US" altLang="ko-KR" b="1" i="1" dirty="0" err="1"/>
              <a:t>p</a:t>
            </a:r>
            <a:r>
              <a:rPr lang="en-US" altLang="ko-KR" b="1" i="1" baseline="-25000" dirty="0" err="1"/>
              <a:t>N</a:t>
            </a:r>
            <a:endParaRPr lang="ko-KR" altLang="en-US" baseline="-25000" dirty="0"/>
          </a:p>
        </p:txBody>
      </p: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E5C37A3E-BA63-43A8-AB97-425F51C418C2}"/>
              </a:ext>
            </a:extLst>
          </p:cNvPr>
          <p:cNvGrpSpPr/>
          <p:nvPr/>
        </p:nvGrpSpPr>
        <p:grpSpPr>
          <a:xfrm>
            <a:off x="1427399" y="2870546"/>
            <a:ext cx="299997" cy="826051"/>
            <a:chOff x="192016" y="1022050"/>
            <a:chExt cx="442838" cy="826051"/>
          </a:xfrm>
        </p:grpSpPr>
        <p:sp>
          <p:nvSpPr>
            <p:cNvPr id="255" name="정육면체 254">
              <a:extLst>
                <a:ext uri="{FF2B5EF4-FFF2-40B4-BE49-F238E27FC236}">
                  <a16:creationId xmlns:a16="http://schemas.microsoft.com/office/drawing/2014/main" id="{F8ACDDCC-EE08-477F-9E55-AAC29A803A2C}"/>
                </a:ext>
              </a:extLst>
            </p:cNvPr>
            <p:cNvSpPr/>
            <p:nvPr/>
          </p:nvSpPr>
          <p:spPr>
            <a:xfrm>
              <a:off x="192016" y="1147395"/>
              <a:ext cx="116490" cy="181684"/>
            </a:xfrm>
            <a:prstGeom prst="cube">
              <a:avLst>
                <a:gd name="adj" fmla="val 83480"/>
              </a:avLst>
            </a:prstGeom>
            <a:solidFill>
              <a:srgbClr val="00B05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256" name="정육면체 255">
              <a:extLst>
                <a:ext uri="{FF2B5EF4-FFF2-40B4-BE49-F238E27FC236}">
                  <a16:creationId xmlns:a16="http://schemas.microsoft.com/office/drawing/2014/main" id="{7625D3D0-728E-41F9-B2B8-2AF620BC49DB}"/>
                </a:ext>
              </a:extLst>
            </p:cNvPr>
            <p:cNvSpPr/>
            <p:nvPr/>
          </p:nvSpPr>
          <p:spPr>
            <a:xfrm>
              <a:off x="463602" y="1022050"/>
              <a:ext cx="171252" cy="307738"/>
            </a:xfrm>
            <a:prstGeom prst="cube">
              <a:avLst>
                <a:gd name="adj" fmla="val 89661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cxnSp>
          <p:nvCxnSpPr>
            <p:cNvPr id="257" name="직선 화살표 연결선 256">
              <a:extLst>
                <a:ext uri="{FF2B5EF4-FFF2-40B4-BE49-F238E27FC236}">
                  <a16:creationId xmlns:a16="http://schemas.microsoft.com/office/drawing/2014/main" id="{7C02D9C5-E413-415F-B2E1-271CB25BE757}"/>
                </a:ext>
              </a:extLst>
            </p:cNvPr>
            <p:cNvCxnSpPr>
              <a:cxnSpLocks/>
            </p:cNvCxnSpPr>
            <p:nvPr/>
          </p:nvCxnSpPr>
          <p:spPr>
            <a:xfrm>
              <a:off x="343986" y="1848101"/>
              <a:ext cx="9924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8" name="원호 257">
            <a:extLst>
              <a:ext uri="{FF2B5EF4-FFF2-40B4-BE49-F238E27FC236}">
                <a16:creationId xmlns:a16="http://schemas.microsoft.com/office/drawing/2014/main" id="{9A045018-D01B-4750-A0DE-F688D56EA4DB}"/>
              </a:ext>
            </a:extLst>
          </p:cNvPr>
          <p:cNvSpPr/>
          <p:nvPr/>
        </p:nvSpPr>
        <p:spPr>
          <a:xfrm rot="10800000">
            <a:off x="1561516" y="4949498"/>
            <a:ext cx="1697401" cy="710939"/>
          </a:xfrm>
          <a:prstGeom prst="arc">
            <a:avLst>
              <a:gd name="adj1" fmla="val 10984851"/>
              <a:gd name="adj2" fmla="val 21577714"/>
            </a:avLst>
          </a:prstGeom>
          <a:ln w="19050">
            <a:solidFill>
              <a:schemeClr val="tx1"/>
            </a:solidFill>
            <a:prstDash val="lgDashDotDot"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260" name="원호 259">
            <a:extLst>
              <a:ext uri="{FF2B5EF4-FFF2-40B4-BE49-F238E27FC236}">
                <a16:creationId xmlns:a16="http://schemas.microsoft.com/office/drawing/2014/main" id="{27CA9641-862C-468E-AF8E-346D0D549F44}"/>
              </a:ext>
            </a:extLst>
          </p:cNvPr>
          <p:cNvSpPr/>
          <p:nvPr/>
        </p:nvSpPr>
        <p:spPr>
          <a:xfrm rot="10800000">
            <a:off x="1561517" y="3775855"/>
            <a:ext cx="695357" cy="710939"/>
          </a:xfrm>
          <a:prstGeom prst="arc">
            <a:avLst>
              <a:gd name="adj1" fmla="val 10984851"/>
              <a:gd name="adj2" fmla="val 21577714"/>
            </a:avLst>
          </a:prstGeom>
          <a:ln w="19050">
            <a:solidFill>
              <a:schemeClr val="tx1"/>
            </a:solidFill>
            <a:prstDash val="lgDashDotDot"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263" name="정육면체 262">
            <a:extLst>
              <a:ext uri="{FF2B5EF4-FFF2-40B4-BE49-F238E27FC236}">
                <a16:creationId xmlns:a16="http://schemas.microsoft.com/office/drawing/2014/main" id="{5DACD4B3-5D24-4CDF-BE62-204ECB4CCE00}"/>
              </a:ext>
            </a:extLst>
          </p:cNvPr>
          <p:cNvSpPr/>
          <p:nvPr/>
        </p:nvSpPr>
        <p:spPr>
          <a:xfrm>
            <a:off x="1424807" y="4106876"/>
            <a:ext cx="80684" cy="185759"/>
          </a:xfrm>
          <a:prstGeom prst="cube">
            <a:avLst>
              <a:gd name="adj" fmla="val 83480"/>
            </a:avLst>
          </a:prstGeom>
          <a:solidFill>
            <a:srgbClr val="00B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264" name="정육면체 263">
            <a:extLst>
              <a:ext uri="{FF2B5EF4-FFF2-40B4-BE49-F238E27FC236}">
                <a16:creationId xmlns:a16="http://schemas.microsoft.com/office/drawing/2014/main" id="{8D7BD581-78B5-4E26-AF3C-32A506A051CF}"/>
              </a:ext>
            </a:extLst>
          </p:cNvPr>
          <p:cNvSpPr/>
          <p:nvPr/>
        </p:nvSpPr>
        <p:spPr>
          <a:xfrm>
            <a:off x="1612918" y="3978719"/>
            <a:ext cx="118615" cy="314642"/>
          </a:xfrm>
          <a:prstGeom prst="cube">
            <a:avLst>
              <a:gd name="adj" fmla="val 89661"/>
            </a:avLst>
          </a:prstGeom>
          <a:solidFill>
            <a:srgbClr val="C0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265" name="정육면체 264">
            <a:extLst>
              <a:ext uri="{FF2B5EF4-FFF2-40B4-BE49-F238E27FC236}">
                <a16:creationId xmlns:a16="http://schemas.microsoft.com/office/drawing/2014/main" id="{D4E18916-6B09-4DF4-9C52-8B44AD536C46}"/>
              </a:ext>
            </a:extLst>
          </p:cNvPr>
          <p:cNvSpPr/>
          <p:nvPr/>
        </p:nvSpPr>
        <p:spPr>
          <a:xfrm>
            <a:off x="1790060" y="3978719"/>
            <a:ext cx="136665" cy="314642"/>
          </a:xfrm>
          <a:prstGeom prst="cube">
            <a:avLst>
              <a:gd name="adj" fmla="val 78783"/>
            </a:avLst>
          </a:prstGeom>
          <a:solidFill>
            <a:srgbClr val="16CCB6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266" name="정육면체 265">
            <a:extLst>
              <a:ext uri="{FF2B5EF4-FFF2-40B4-BE49-F238E27FC236}">
                <a16:creationId xmlns:a16="http://schemas.microsoft.com/office/drawing/2014/main" id="{34DC3E7B-C179-47DA-903D-3EC5B7B243D5}"/>
              </a:ext>
            </a:extLst>
          </p:cNvPr>
          <p:cNvSpPr/>
          <p:nvPr/>
        </p:nvSpPr>
        <p:spPr>
          <a:xfrm>
            <a:off x="1860228" y="3978719"/>
            <a:ext cx="136665" cy="314642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267" name="정육면체 266">
            <a:extLst>
              <a:ext uri="{FF2B5EF4-FFF2-40B4-BE49-F238E27FC236}">
                <a16:creationId xmlns:a16="http://schemas.microsoft.com/office/drawing/2014/main" id="{153AB5AA-9024-4243-89ED-6A8D3E98CE7B}"/>
              </a:ext>
            </a:extLst>
          </p:cNvPr>
          <p:cNvSpPr/>
          <p:nvPr/>
        </p:nvSpPr>
        <p:spPr>
          <a:xfrm>
            <a:off x="1930396" y="3978719"/>
            <a:ext cx="136665" cy="314642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cxnSp>
        <p:nvCxnSpPr>
          <p:cNvPr id="268" name="직선 화살표 연결선 267">
            <a:extLst>
              <a:ext uri="{FF2B5EF4-FFF2-40B4-BE49-F238E27FC236}">
                <a16:creationId xmlns:a16="http://schemas.microsoft.com/office/drawing/2014/main" id="{88D5FCBB-BCAE-44BE-9952-2CF2A12B0D2B}"/>
              </a:ext>
            </a:extLst>
          </p:cNvPr>
          <p:cNvCxnSpPr>
            <a:cxnSpLocks/>
          </p:cNvCxnSpPr>
          <p:nvPr/>
        </p:nvCxnSpPr>
        <p:spPr>
          <a:xfrm>
            <a:off x="1530069" y="4139076"/>
            <a:ext cx="68741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8AED8BBF-87AA-418F-8D0B-08F48EBBE465}"/>
              </a:ext>
            </a:extLst>
          </p:cNvPr>
          <p:cNvCxnSpPr>
            <a:cxnSpLocks/>
          </p:cNvCxnSpPr>
          <p:nvPr/>
        </p:nvCxnSpPr>
        <p:spPr>
          <a:xfrm>
            <a:off x="1702745" y="4139076"/>
            <a:ext cx="68741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정육면체 273">
            <a:extLst>
              <a:ext uri="{FF2B5EF4-FFF2-40B4-BE49-F238E27FC236}">
                <a16:creationId xmlns:a16="http://schemas.microsoft.com/office/drawing/2014/main" id="{993C054F-F9DB-4116-875B-F0655F6240CE}"/>
              </a:ext>
            </a:extLst>
          </p:cNvPr>
          <p:cNvSpPr/>
          <p:nvPr/>
        </p:nvSpPr>
        <p:spPr>
          <a:xfrm>
            <a:off x="1996751" y="3978719"/>
            <a:ext cx="136665" cy="314642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276" name="원호 275">
            <a:extLst>
              <a:ext uri="{FF2B5EF4-FFF2-40B4-BE49-F238E27FC236}">
                <a16:creationId xmlns:a16="http://schemas.microsoft.com/office/drawing/2014/main" id="{6539F5C2-D083-44C9-8ED1-05C7A97D166A}"/>
              </a:ext>
            </a:extLst>
          </p:cNvPr>
          <p:cNvSpPr/>
          <p:nvPr/>
        </p:nvSpPr>
        <p:spPr>
          <a:xfrm rot="10800000">
            <a:off x="1561517" y="3175597"/>
            <a:ext cx="565510" cy="710939"/>
          </a:xfrm>
          <a:prstGeom prst="arc">
            <a:avLst>
              <a:gd name="adj1" fmla="val 10984851"/>
              <a:gd name="adj2" fmla="val 21577714"/>
            </a:avLst>
          </a:prstGeom>
          <a:ln w="19050">
            <a:solidFill>
              <a:schemeClr val="tx1"/>
            </a:solidFill>
            <a:prstDash val="lgDashDotDot"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278" name="정육면체 277">
            <a:extLst>
              <a:ext uri="{FF2B5EF4-FFF2-40B4-BE49-F238E27FC236}">
                <a16:creationId xmlns:a16="http://schemas.microsoft.com/office/drawing/2014/main" id="{244639B5-D46F-43BA-89C2-0F86F33380DF}"/>
              </a:ext>
            </a:extLst>
          </p:cNvPr>
          <p:cNvSpPr/>
          <p:nvPr/>
        </p:nvSpPr>
        <p:spPr>
          <a:xfrm>
            <a:off x="1424807" y="3506619"/>
            <a:ext cx="80684" cy="185760"/>
          </a:xfrm>
          <a:prstGeom prst="cube">
            <a:avLst>
              <a:gd name="adj" fmla="val 83480"/>
            </a:avLst>
          </a:prstGeom>
          <a:solidFill>
            <a:srgbClr val="00B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279" name="정육면체 278">
            <a:extLst>
              <a:ext uri="{FF2B5EF4-FFF2-40B4-BE49-F238E27FC236}">
                <a16:creationId xmlns:a16="http://schemas.microsoft.com/office/drawing/2014/main" id="{77B57990-B775-4FF4-B89F-198442C4DFAC}"/>
              </a:ext>
            </a:extLst>
          </p:cNvPr>
          <p:cNvSpPr/>
          <p:nvPr/>
        </p:nvSpPr>
        <p:spPr>
          <a:xfrm>
            <a:off x="1612918" y="3378461"/>
            <a:ext cx="118615" cy="314642"/>
          </a:xfrm>
          <a:prstGeom prst="cube">
            <a:avLst>
              <a:gd name="adj" fmla="val 89661"/>
            </a:avLst>
          </a:prstGeom>
          <a:solidFill>
            <a:srgbClr val="C0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280" name="정육면체 279">
            <a:extLst>
              <a:ext uri="{FF2B5EF4-FFF2-40B4-BE49-F238E27FC236}">
                <a16:creationId xmlns:a16="http://schemas.microsoft.com/office/drawing/2014/main" id="{7A257F28-968C-44A1-AB10-AD83DC08CD88}"/>
              </a:ext>
            </a:extLst>
          </p:cNvPr>
          <p:cNvSpPr/>
          <p:nvPr/>
        </p:nvSpPr>
        <p:spPr>
          <a:xfrm>
            <a:off x="1790060" y="3378461"/>
            <a:ext cx="136665" cy="314642"/>
          </a:xfrm>
          <a:prstGeom prst="cube">
            <a:avLst>
              <a:gd name="adj" fmla="val 78783"/>
            </a:avLst>
          </a:prstGeom>
          <a:solidFill>
            <a:srgbClr val="16CCB6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281" name="정육면체 280">
            <a:extLst>
              <a:ext uri="{FF2B5EF4-FFF2-40B4-BE49-F238E27FC236}">
                <a16:creationId xmlns:a16="http://schemas.microsoft.com/office/drawing/2014/main" id="{CD81D863-10AD-4774-983F-5DE28D3FC99A}"/>
              </a:ext>
            </a:extLst>
          </p:cNvPr>
          <p:cNvSpPr/>
          <p:nvPr/>
        </p:nvSpPr>
        <p:spPr>
          <a:xfrm>
            <a:off x="1860228" y="3378461"/>
            <a:ext cx="136665" cy="314642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cxnSp>
        <p:nvCxnSpPr>
          <p:cNvPr id="282" name="직선 화살표 연결선 281">
            <a:extLst>
              <a:ext uri="{FF2B5EF4-FFF2-40B4-BE49-F238E27FC236}">
                <a16:creationId xmlns:a16="http://schemas.microsoft.com/office/drawing/2014/main" id="{B13B818C-99E5-4EF0-96B0-3FC66FF2EEC0}"/>
              </a:ext>
            </a:extLst>
          </p:cNvPr>
          <p:cNvCxnSpPr>
            <a:cxnSpLocks/>
          </p:cNvCxnSpPr>
          <p:nvPr/>
        </p:nvCxnSpPr>
        <p:spPr>
          <a:xfrm>
            <a:off x="1530069" y="3538818"/>
            <a:ext cx="68741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직선 화살표 연결선 282">
            <a:extLst>
              <a:ext uri="{FF2B5EF4-FFF2-40B4-BE49-F238E27FC236}">
                <a16:creationId xmlns:a16="http://schemas.microsoft.com/office/drawing/2014/main" id="{C6651270-A35F-4A31-80EF-BAA99EA028B3}"/>
              </a:ext>
            </a:extLst>
          </p:cNvPr>
          <p:cNvCxnSpPr>
            <a:cxnSpLocks/>
          </p:cNvCxnSpPr>
          <p:nvPr/>
        </p:nvCxnSpPr>
        <p:spPr>
          <a:xfrm>
            <a:off x="1702745" y="3538818"/>
            <a:ext cx="68741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정육면체 288">
            <a:extLst>
              <a:ext uri="{FF2B5EF4-FFF2-40B4-BE49-F238E27FC236}">
                <a16:creationId xmlns:a16="http://schemas.microsoft.com/office/drawing/2014/main" id="{71A25E52-7C49-463B-90A1-2A0073F2F815}"/>
              </a:ext>
            </a:extLst>
          </p:cNvPr>
          <p:cNvSpPr/>
          <p:nvPr/>
        </p:nvSpPr>
        <p:spPr>
          <a:xfrm>
            <a:off x="1424807" y="5280518"/>
            <a:ext cx="80685" cy="185760"/>
          </a:xfrm>
          <a:prstGeom prst="cube">
            <a:avLst>
              <a:gd name="adj" fmla="val 83480"/>
            </a:avLst>
          </a:prstGeom>
          <a:solidFill>
            <a:srgbClr val="00B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290" name="정육면체 289">
            <a:extLst>
              <a:ext uri="{FF2B5EF4-FFF2-40B4-BE49-F238E27FC236}">
                <a16:creationId xmlns:a16="http://schemas.microsoft.com/office/drawing/2014/main" id="{CD7C3163-EF1C-4891-815A-07E4BF2577BA}"/>
              </a:ext>
            </a:extLst>
          </p:cNvPr>
          <p:cNvSpPr/>
          <p:nvPr/>
        </p:nvSpPr>
        <p:spPr>
          <a:xfrm>
            <a:off x="1612918" y="5152361"/>
            <a:ext cx="118615" cy="314643"/>
          </a:xfrm>
          <a:prstGeom prst="cube">
            <a:avLst>
              <a:gd name="adj" fmla="val 89661"/>
            </a:avLst>
          </a:prstGeom>
          <a:solidFill>
            <a:srgbClr val="C0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291" name="정육면체 290">
            <a:extLst>
              <a:ext uri="{FF2B5EF4-FFF2-40B4-BE49-F238E27FC236}">
                <a16:creationId xmlns:a16="http://schemas.microsoft.com/office/drawing/2014/main" id="{D4CCBC41-5AAE-4086-8986-7E49AE415545}"/>
              </a:ext>
            </a:extLst>
          </p:cNvPr>
          <p:cNvSpPr/>
          <p:nvPr/>
        </p:nvSpPr>
        <p:spPr>
          <a:xfrm>
            <a:off x="1790060" y="5152361"/>
            <a:ext cx="136665" cy="314643"/>
          </a:xfrm>
          <a:prstGeom prst="cube">
            <a:avLst>
              <a:gd name="adj" fmla="val 78783"/>
            </a:avLst>
          </a:prstGeom>
          <a:solidFill>
            <a:srgbClr val="16CCB6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292" name="정육면체 291">
            <a:extLst>
              <a:ext uri="{FF2B5EF4-FFF2-40B4-BE49-F238E27FC236}">
                <a16:creationId xmlns:a16="http://schemas.microsoft.com/office/drawing/2014/main" id="{F52A90EE-798E-4428-937B-B72A288F30AF}"/>
              </a:ext>
            </a:extLst>
          </p:cNvPr>
          <p:cNvSpPr/>
          <p:nvPr/>
        </p:nvSpPr>
        <p:spPr>
          <a:xfrm>
            <a:off x="1860228" y="5152361"/>
            <a:ext cx="136665" cy="314643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293" name="정육면체 292">
            <a:extLst>
              <a:ext uri="{FF2B5EF4-FFF2-40B4-BE49-F238E27FC236}">
                <a16:creationId xmlns:a16="http://schemas.microsoft.com/office/drawing/2014/main" id="{D2925C3E-96F2-42C4-B6BC-53F6086C2E6F}"/>
              </a:ext>
            </a:extLst>
          </p:cNvPr>
          <p:cNvSpPr/>
          <p:nvPr/>
        </p:nvSpPr>
        <p:spPr>
          <a:xfrm>
            <a:off x="1930396" y="5152361"/>
            <a:ext cx="136665" cy="314643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294" name="정육면체 293">
            <a:extLst>
              <a:ext uri="{FF2B5EF4-FFF2-40B4-BE49-F238E27FC236}">
                <a16:creationId xmlns:a16="http://schemas.microsoft.com/office/drawing/2014/main" id="{77EAE81B-5831-4251-8167-4E436E8A1CC3}"/>
              </a:ext>
            </a:extLst>
          </p:cNvPr>
          <p:cNvSpPr/>
          <p:nvPr/>
        </p:nvSpPr>
        <p:spPr>
          <a:xfrm>
            <a:off x="2001648" y="5152361"/>
            <a:ext cx="136665" cy="314643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295" name="정육면체 294">
            <a:extLst>
              <a:ext uri="{FF2B5EF4-FFF2-40B4-BE49-F238E27FC236}">
                <a16:creationId xmlns:a16="http://schemas.microsoft.com/office/drawing/2014/main" id="{51D3031A-F19F-4792-9A4E-47DC140D044C}"/>
              </a:ext>
            </a:extLst>
          </p:cNvPr>
          <p:cNvSpPr/>
          <p:nvPr/>
        </p:nvSpPr>
        <p:spPr>
          <a:xfrm>
            <a:off x="2071817" y="5152361"/>
            <a:ext cx="136665" cy="314643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296" name="정육면체 295">
            <a:extLst>
              <a:ext uri="{FF2B5EF4-FFF2-40B4-BE49-F238E27FC236}">
                <a16:creationId xmlns:a16="http://schemas.microsoft.com/office/drawing/2014/main" id="{46D3C4D9-883E-4CE4-9190-281EE98A04C3}"/>
              </a:ext>
            </a:extLst>
          </p:cNvPr>
          <p:cNvSpPr/>
          <p:nvPr/>
        </p:nvSpPr>
        <p:spPr>
          <a:xfrm>
            <a:off x="2141984" y="5152361"/>
            <a:ext cx="136665" cy="314643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297" name="정육면체 296">
            <a:extLst>
              <a:ext uri="{FF2B5EF4-FFF2-40B4-BE49-F238E27FC236}">
                <a16:creationId xmlns:a16="http://schemas.microsoft.com/office/drawing/2014/main" id="{FD2B966B-A5AC-434B-80F4-01D2AB130A2B}"/>
              </a:ext>
            </a:extLst>
          </p:cNvPr>
          <p:cNvSpPr/>
          <p:nvPr/>
        </p:nvSpPr>
        <p:spPr>
          <a:xfrm>
            <a:off x="2212153" y="5152361"/>
            <a:ext cx="136665" cy="314643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298" name="정육면체 297">
            <a:extLst>
              <a:ext uri="{FF2B5EF4-FFF2-40B4-BE49-F238E27FC236}">
                <a16:creationId xmlns:a16="http://schemas.microsoft.com/office/drawing/2014/main" id="{542C8B45-E369-44CC-ADA1-56D0234897CD}"/>
              </a:ext>
            </a:extLst>
          </p:cNvPr>
          <p:cNvSpPr/>
          <p:nvPr/>
        </p:nvSpPr>
        <p:spPr>
          <a:xfrm>
            <a:off x="2282321" y="5152361"/>
            <a:ext cx="136665" cy="314643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299" name="정육면체 298">
            <a:extLst>
              <a:ext uri="{FF2B5EF4-FFF2-40B4-BE49-F238E27FC236}">
                <a16:creationId xmlns:a16="http://schemas.microsoft.com/office/drawing/2014/main" id="{9E5D97FD-29DD-4ABC-B944-51F3E0E8E7F9}"/>
              </a:ext>
            </a:extLst>
          </p:cNvPr>
          <p:cNvSpPr/>
          <p:nvPr/>
        </p:nvSpPr>
        <p:spPr>
          <a:xfrm>
            <a:off x="2352489" y="5152361"/>
            <a:ext cx="136665" cy="314643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300" name="정육면체 299">
            <a:extLst>
              <a:ext uri="{FF2B5EF4-FFF2-40B4-BE49-F238E27FC236}">
                <a16:creationId xmlns:a16="http://schemas.microsoft.com/office/drawing/2014/main" id="{563979D6-FF45-4FBD-AF26-FB20171F1E8F}"/>
              </a:ext>
            </a:extLst>
          </p:cNvPr>
          <p:cNvSpPr/>
          <p:nvPr/>
        </p:nvSpPr>
        <p:spPr>
          <a:xfrm>
            <a:off x="2423741" y="5152361"/>
            <a:ext cx="136665" cy="314643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301" name="정육면체 300">
            <a:extLst>
              <a:ext uri="{FF2B5EF4-FFF2-40B4-BE49-F238E27FC236}">
                <a16:creationId xmlns:a16="http://schemas.microsoft.com/office/drawing/2014/main" id="{707E6F2B-02D7-45F7-B338-3C4784D1771C}"/>
              </a:ext>
            </a:extLst>
          </p:cNvPr>
          <p:cNvSpPr/>
          <p:nvPr/>
        </p:nvSpPr>
        <p:spPr>
          <a:xfrm>
            <a:off x="2493909" y="5152361"/>
            <a:ext cx="136665" cy="314643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302" name="정육면체 301">
            <a:extLst>
              <a:ext uri="{FF2B5EF4-FFF2-40B4-BE49-F238E27FC236}">
                <a16:creationId xmlns:a16="http://schemas.microsoft.com/office/drawing/2014/main" id="{1E682B3A-F80B-471F-920C-B93626C338F5}"/>
              </a:ext>
            </a:extLst>
          </p:cNvPr>
          <p:cNvSpPr/>
          <p:nvPr/>
        </p:nvSpPr>
        <p:spPr>
          <a:xfrm>
            <a:off x="2564077" y="5152361"/>
            <a:ext cx="136665" cy="314643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303" name="정육면체 302">
            <a:extLst>
              <a:ext uri="{FF2B5EF4-FFF2-40B4-BE49-F238E27FC236}">
                <a16:creationId xmlns:a16="http://schemas.microsoft.com/office/drawing/2014/main" id="{19312271-B55C-4BB1-9686-2A57C89F51DC}"/>
              </a:ext>
            </a:extLst>
          </p:cNvPr>
          <p:cNvSpPr/>
          <p:nvPr/>
        </p:nvSpPr>
        <p:spPr>
          <a:xfrm>
            <a:off x="2630574" y="5152361"/>
            <a:ext cx="136665" cy="314643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304" name="정육면체 303">
            <a:extLst>
              <a:ext uri="{FF2B5EF4-FFF2-40B4-BE49-F238E27FC236}">
                <a16:creationId xmlns:a16="http://schemas.microsoft.com/office/drawing/2014/main" id="{D8CCA145-18D8-4AA7-B7A4-CDA5CA4D29C5}"/>
              </a:ext>
            </a:extLst>
          </p:cNvPr>
          <p:cNvSpPr/>
          <p:nvPr/>
        </p:nvSpPr>
        <p:spPr>
          <a:xfrm>
            <a:off x="2700742" y="5152361"/>
            <a:ext cx="136665" cy="314643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305" name="정육면체 304">
            <a:extLst>
              <a:ext uri="{FF2B5EF4-FFF2-40B4-BE49-F238E27FC236}">
                <a16:creationId xmlns:a16="http://schemas.microsoft.com/office/drawing/2014/main" id="{0124BCEC-B4F2-42C1-B7DA-D6F5457C9DEB}"/>
              </a:ext>
            </a:extLst>
          </p:cNvPr>
          <p:cNvSpPr/>
          <p:nvPr/>
        </p:nvSpPr>
        <p:spPr>
          <a:xfrm>
            <a:off x="2771994" y="5152361"/>
            <a:ext cx="136665" cy="314643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306" name="정육면체 305">
            <a:extLst>
              <a:ext uri="{FF2B5EF4-FFF2-40B4-BE49-F238E27FC236}">
                <a16:creationId xmlns:a16="http://schemas.microsoft.com/office/drawing/2014/main" id="{ECDCB128-0ACD-436D-B9ED-21C1618330CC}"/>
              </a:ext>
            </a:extLst>
          </p:cNvPr>
          <p:cNvSpPr/>
          <p:nvPr/>
        </p:nvSpPr>
        <p:spPr>
          <a:xfrm>
            <a:off x="2842162" y="5152361"/>
            <a:ext cx="136665" cy="314643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cxnSp>
        <p:nvCxnSpPr>
          <p:cNvPr id="307" name="직선 화살표 연결선 306">
            <a:extLst>
              <a:ext uri="{FF2B5EF4-FFF2-40B4-BE49-F238E27FC236}">
                <a16:creationId xmlns:a16="http://schemas.microsoft.com/office/drawing/2014/main" id="{3CBBFB91-F00B-4F67-AFB6-983BF1FBD9FC}"/>
              </a:ext>
            </a:extLst>
          </p:cNvPr>
          <p:cNvCxnSpPr>
            <a:cxnSpLocks/>
          </p:cNvCxnSpPr>
          <p:nvPr/>
        </p:nvCxnSpPr>
        <p:spPr>
          <a:xfrm>
            <a:off x="1530068" y="5312718"/>
            <a:ext cx="68740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화살표 연결선 307">
            <a:extLst>
              <a:ext uri="{FF2B5EF4-FFF2-40B4-BE49-F238E27FC236}">
                <a16:creationId xmlns:a16="http://schemas.microsoft.com/office/drawing/2014/main" id="{ADBC6C50-C604-4234-B1E5-564CDAE2755A}"/>
              </a:ext>
            </a:extLst>
          </p:cNvPr>
          <p:cNvCxnSpPr>
            <a:cxnSpLocks/>
          </p:cNvCxnSpPr>
          <p:nvPr/>
        </p:nvCxnSpPr>
        <p:spPr>
          <a:xfrm>
            <a:off x="1702745" y="5312718"/>
            <a:ext cx="68740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정육면체 308">
            <a:extLst>
              <a:ext uri="{FF2B5EF4-FFF2-40B4-BE49-F238E27FC236}">
                <a16:creationId xmlns:a16="http://schemas.microsoft.com/office/drawing/2014/main" id="{E8BB2C48-8FAB-43C2-B343-0B9B33BB66F8}"/>
              </a:ext>
            </a:extLst>
          </p:cNvPr>
          <p:cNvSpPr/>
          <p:nvPr/>
        </p:nvSpPr>
        <p:spPr>
          <a:xfrm>
            <a:off x="2907165" y="5152361"/>
            <a:ext cx="136665" cy="314643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310" name="정육면체 309">
            <a:extLst>
              <a:ext uri="{FF2B5EF4-FFF2-40B4-BE49-F238E27FC236}">
                <a16:creationId xmlns:a16="http://schemas.microsoft.com/office/drawing/2014/main" id="{0BC3B596-3332-4CF4-A738-599C8BC54B94}"/>
              </a:ext>
            </a:extLst>
          </p:cNvPr>
          <p:cNvSpPr/>
          <p:nvPr/>
        </p:nvSpPr>
        <p:spPr>
          <a:xfrm>
            <a:off x="2978417" y="5152361"/>
            <a:ext cx="136665" cy="314643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311" name="정육면체 310">
            <a:extLst>
              <a:ext uri="{FF2B5EF4-FFF2-40B4-BE49-F238E27FC236}">
                <a16:creationId xmlns:a16="http://schemas.microsoft.com/office/drawing/2014/main" id="{4CA8EFD1-679F-4E3C-A2D1-E5C09995A08F}"/>
              </a:ext>
            </a:extLst>
          </p:cNvPr>
          <p:cNvSpPr/>
          <p:nvPr/>
        </p:nvSpPr>
        <p:spPr>
          <a:xfrm>
            <a:off x="3048586" y="5152361"/>
            <a:ext cx="136665" cy="314643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312" name="타원 311">
            <a:extLst>
              <a:ext uri="{FF2B5EF4-FFF2-40B4-BE49-F238E27FC236}">
                <a16:creationId xmlns:a16="http://schemas.microsoft.com/office/drawing/2014/main" id="{2BAFC5D1-641A-4FD0-B9E6-265B7AA676BA}"/>
              </a:ext>
            </a:extLst>
          </p:cNvPr>
          <p:cNvSpPr/>
          <p:nvPr/>
        </p:nvSpPr>
        <p:spPr>
          <a:xfrm>
            <a:off x="3233358" y="5299036"/>
            <a:ext cx="34358" cy="2802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14" name="더하기 기호 313">
            <a:extLst>
              <a:ext uri="{FF2B5EF4-FFF2-40B4-BE49-F238E27FC236}">
                <a16:creationId xmlns:a16="http://schemas.microsoft.com/office/drawing/2014/main" id="{0CC76D7C-6150-4A65-A76F-2ED9FC7DA59B}"/>
              </a:ext>
            </a:extLst>
          </p:cNvPr>
          <p:cNvSpPr/>
          <p:nvPr/>
        </p:nvSpPr>
        <p:spPr>
          <a:xfrm>
            <a:off x="3232547" y="5298429"/>
            <a:ext cx="35168" cy="28689"/>
          </a:xfrm>
          <a:prstGeom prst="mathPlus">
            <a:avLst>
              <a:gd name="adj1" fmla="val 457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315" name="정육면체 314">
            <a:extLst>
              <a:ext uri="{FF2B5EF4-FFF2-40B4-BE49-F238E27FC236}">
                <a16:creationId xmlns:a16="http://schemas.microsoft.com/office/drawing/2014/main" id="{A77333D1-5776-493D-8B90-B3BA1672E980}"/>
              </a:ext>
            </a:extLst>
          </p:cNvPr>
          <p:cNvSpPr/>
          <p:nvPr/>
        </p:nvSpPr>
        <p:spPr>
          <a:xfrm>
            <a:off x="3324634" y="5159352"/>
            <a:ext cx="107794" cy="306928"/>
          </a:xfrm>
          <a:prstGeom prst="cube">
            <a:avLst>
              <a:gd name="adj" fmla="val 89661"/>
            </a:avLst>
          </a:prstGeom>
          <a:solidFill>
            <a:schemeClr val="accent2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cxnSp>
        <p:nvCxnSpPr>
          <p:cNvPr id="316" name="직선 화살표 연결선 315">
            <a:extLst>
              <a:ext uri="{FF2B5EF4-FFF2-40B4-BE49-F238E27FC236}">
                <a16:creationId xmlns:a16="http://schemas.microsoft.com/office/drawing/2014/main" id="{1913B5C8-6D3C-4E49-994D-8118C5C5C496}"/>
              </a:ext>
            </a:extLst>
          </p:cNvPr>
          <p:cNvCxnSpPr>
            <a:cxnSpLocks/>
          </p:cNvCxnSpPr>
          <p:nvPr/>
        </p:nvCxnSpPr>
        <p:spPr>
          <a:xfrm>
            <a:off x="3276228" y="5313602"/>
            <a:ext cx="36226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직선 연결선 320">
            <a:extLst>
              <a:ext uri="{FF2B5EF4-FFF2-40B4-BE49-F238E27FC236}">
                <a16:creationId xmlns:a16="http://schemas.microsoft.com/office/drawing/2014/main" id="{AD2A4BA5-EA1F-45F0-AFD8-A5540E274BA4}"/>
              </a:ext>
            </a:extLst>
          </p:cNvPr>
          <p:cNvCxnSpPr>
            <a:cxnSpLocks/>
          </p:cNvCxnSpPr>
          <p:nvPr/>
        </p:nvCxnSpPr>
        <p:spPr>
          <a:xfrm>
            <a:off x="1923849" y="4662488"/>
            <a:ext cx="0" cy="298750"/>
          </a:xfrm>
          <a:prstGeom prst="line">
            <a:avLst/>
          </a:prstGeom>
          <a:ln w="28575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정육면체 95">
            <a:extLst>
              <a:ext uri="{FF2B5EF4-FFF2-40B4-BE49-F238E27FC236}">
                <a16:creationId xmlns:a16="http://schemas.microsoft.com/office/drawing/2014/main" id="{BFD0EB31-0DE9-4824-A8CE-CEFE8FFDB46D}"/>
              </a:ext>
            </a:extLst>
          </p:cNvPr>
          <p:cNvSpPr/>
          <p:nvPr/>
        </p:nvSpPr>
        <p:spPr>
          <a:xfrm>
            <a:off x="1929067" y="3378461"/>
            <a:ext cx="136665" cy="314642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id="{3EED2BFB-CF01-4375-8CF9-B64BA7B8B317}"/>
              </a:ext>
            </a:extLst>
          </p:cNvPr>
          <p:cNvSpPr/>
          <p:nvPr/>
        </p:nvSpPr>
        <p:spPr>
          <a:xfrm>
            <a:off x="2108181" y="3525136"/>
            <a:ext cx="34358" cy="2802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85" name="더하기 기호 284">
            <a:extLst>
              <a:ext uri="{FF2B5EF4-FFF2-40B4-BE49-F238E27FC236}">
                <a16:creationId xmlns:a16="http://schemas.microsoft.com/office/drawing/2014/main" id="{D22B6694-E0EC-4E78-AA2B-2398EB9A0FA5}"/>
              </a:ext>
            </a:extLst>
          </p:cNvPr>
          <p:cNvSpPr/>
          <p:nvPr/>
        </p:nvSpPr>
        <p:spPr>
          <a:xfrm>
            <a:off x="2107370" y="3524529"/>
            <a:ext cx="35168" cy="28689"/>
          </a:xfrm>
          <a:prstGeom prst="mathPlus">
            <a:avLst>
              <a:gd name="adj1" fmla="val 457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286" name="정육면체 285">
            <a:extLst>
              <a:ext uri="{FF2B5EF4-FFF2-40B4-BE49-F238E27FC236}">
                <a16:creationId xmlns:a16="http://schemas.microsoft.com/office/drawing/2014/main" id="{22C4B34C-62CB-49BF-918B-6735660976EC}"/>
              </a:ext>
            </a:extLst>
          </p:cNvPr>
          <p:cNvSpPr/>
          <p:nvPr/>
        </p:nvSpPr>
        <p:spPr>
          <a:xfrm>
            <a:off x="2199458" y="3385451"/>
            <a:ext cx="107793" cy="306926"/>
          </a:xfrm>
          <a:prstGeom prst="cube">
            <a:avLst>
              <a:gd name="adj" fmla="val 89661"/>
            </a:avLst>
          </a:prstGeom>
          <a:solidFill>
            <a:schemeClr val="accent2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cxnSp>
        <p:nvCxnSpPr>
          <p:cNvPr id="287" name="직선 화살표 연결선 286">
            <a:extLst>
              <a:ext uri="{FF2B5EF4-FFF2-40B4-BE49-F238E27FC236}">
                <a16:creationId xmlns:a16="http://schemas.microsoft.com/office/drawing/2014/main" id="{BDDB8564-FE8F-4861-89E9-592B16DC0816}"/>
              </a:ext>
            </a:extLst>
          </p:cNvPr>
          <p:cNvCxnSpPr>
            <a:cxnSpLocks/>
          </p:cNvCxnSpPr>
          <p:nvPr/>
        </p:nvCxnSpPr>
        <p:spPr>
          <a:xfrm>
            <a:off x="2151051" y="3539703"/>
            <a:ext cx="36225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정육면체 96">
            <a:extLst>
              <a:ext uri="{FF2B5EF4-FFF2-40B4-BE49-F238E27FC236}">
                <a16:creationId xmlns:a16="http://schemas.microsoft.com/office/drawing/2014/main" id="{8721368A-37D4-47AE-BC08-78811D18E629}"/>
              </a:ext>
            </a:extLst>
          </p:cNvPr>
          <p:cNvSpPr/>
          <p:nvPr/>
        </p:nvSpPr>
        <p:spPr>
          <a:xfrm>
            <a:off x="2065732" y="3978719"/>
            <a:ext cx="136665" cy="314642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B3459438-55FE-4CC7-810A-5641EB43AFBC}"/>
              </a:ext>
            </a:extLst>
          </p:cNvPr>
          <p:cNvSpPr/>
          <p:nvPr/>
        </p:nvSpPr>
        <p:spPr>
          <a:xfrm>
            <a:off x="2257685" y="4125393"/>
            <a:ext cx="34358" cy="2802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71" name="더하기 기호 270">
            <a:extLst>
              <a:ext uri="{FF2B5EF4-FFF2-40B4-BE49-F238E27FC236}">
                <a16:creationId xmlns:a16="http://schemas.microsoft.com/office/drawing/2014/main" id="{664AD361-DFD5-4B43-8EEA-72EE9DD88F66}"/>
              </a:ext>
            </a:extLst>
          </p:cNvPr>
          <p:cNvSpPr/>
          <p:nvPr/>
        </p:nvSpPr>
        <p:spPr>
          <a:xfrm>
            <a:off x="2256875" y="4124787"/>
            <a:ext cx="35168" cy="28689"/>
          </a:xfrm>
          <a:prstGeom prst="mathPlus">
            <a:avLst>
              <a:gd name="adj1" fmla="val 457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272" name="정육면체 271">
            <a:extLst>
              <a:ext uri="{FF2B5EF4-FFF2-40B4-BE49-F238E27FC236}">
                <a16:creationId xmlns:a16="http://schemas.microsoft.com/office/drawing/2014/main" id="{F0D40A2D-916A-4EAC-9CD7-965FF5E9A788}"/>
              </a:ext>
            </a:extLst>
          </p:cNvPr>
          <p:cNvSpPr/>
          <p:nvPr/>
        </p:nvSpPr>
        <p:spPr>
          <a:xfrm>
            <a:off x="2348963" y="3985709"/>
            <a:ext cx="107793" cy="306926"/>
          </a:xfrm>
          <a:prstGeom prst="cube">
            <a:avLst>
              <a:gd name="adj" fmla="val 89661"/>
            </a:avLst>
          </a:prstGeom>
          <a:solidFill>
            <a:schemeClr val="accent2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cxnSp>
        <p:nvCxnSpPr>
          <p:cNvPr id="273" name="직선 화살표 연결선 272">
            <a:extLst>
              <a:ext uri="{FF2B5EF4-FFF2-40B4-BE49-F238E27FC236}">
                <a16:creationId xmlns:a16="http://schemas.microsoft.com/office/drawing/2014/main" id="{E6903C2A-9437-4D85-9652-8CE0EB9FB027}"/>
              </a:ext>
            </a:extLst>
          </p:cNvPr>
          <p:cNvCxnSpPr>
            <a:cxnSpLocks/>
          </p:cNvCxnSpPr>
          <p:nvPr/>
        </p:nvCxnSpPr>
        <p:spPr>
          <a:xfrm>
            <a:off x="2300556" y="4139960"/>
            <a:ext cx="36225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92A27D45-E487-40D6-95D9-8D2896232298}"/>
                  </a:ext>
                </a:extLst>
              </p:cNvPr>
              <p:cNvSpPr/>
              <p:nvPr/>
            </p:nvSpPr>
            <p:spPr>
              <a:xfrm>
                <a:off x="3657007" y="5770575"/>
                <a:ext cx="1008299" cy="3858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5">
                        <a:lumMod val="50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b="1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1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ko-KR" b="1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  <m:e>
                        <m:r>
                          <a:rPr lang="en-US" altLang="ko-KR" b="1" i="1" dirty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altLang="ko-KR" b="1" i="1" baseline="-25000" dirty="0" err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nary>
                  </m:oMath>
                </a14:m>
                <a:endParaRPr lang="ko-KR" altLang="en-US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92A27D45-E487-40D6-95D9-8D28962322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007" y="5770575"/>
                <a:ext cx="1008299" cy="385875"/>
              </a:xfrm>
              <a:prstGeom prst="rect">
                <a:avLst/>
              </a:prstGeom>
              <a:blipFill>
                <a:blip r:embed="rId3"/>
                <a:stretch>
                  <a:fillRect l="-22424" t="-111111" r="-23636" b="-1793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4CE240DD-5A1A-4838-B5FB-7FE3C760A5A6}"/>
              </a:ext>
            </a:extLst>
          </p:cNvPr>
          <p:cNvGrpSpPr/>
          <p:nvPr/>
        </p:nvGrpSpPr>
        <p:grpSpPr>
          <a:xfrm>
            <a:off x="5356281" y="2870546"/>
            <a:ext cx="2007621" cy="2789891"/>
            <a:chOff x="1424807" y="2870546"/>
            <a:chExt cx="2007621" cy="2789891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46CFA37B-AB2A-4CD2-9D36-1FB43C189EE8}"/>
                </a:ext>
              </a:extLst>
            </p:cNvPr>
            <p:cNvGrpSpPr/>
            <p:nvPr/>
          </p:nvGrpSpPr>
          <p:grpSpPr>
            <a:xfrm>
              <a:off x="1427399" y="2870546"/>
              <a:ext cx="299997" cy="826051"/>
              <a:chOff x="192016" y="1022050"/>
              <a:chExt cx="442838" cy="826051"/>
            </a:xfrm>
          </p:grpSpPr>
          <p:sp>
            <p:nvSpPr>
              <p:cNvPr id="167" name="정육면체 166">
                <a:extLst>
                  <a:ext uri="{FF2B5EF4-FFF2-40B4-BE49-F238E27FC236}">
                    <a16:creationId xmlns:a16="http://schemas.microsoft.com/office/drawing/2014/main" id="{B28B16B8-17B9-4475-AA17-F2CF9A63BA9A}"/>
                  </a:ext>
                </a:extLst>
              </p:cNvPr>
              <p:cNvSpPr/>
              <p:nvPr/>
            </p:nvSpPr>
            <p:spPr>
              <a:xfrm>
                <a:off x="192016" y="1147395"/>
                <a:ext cx="116490" cy="181684"/>
              </a:xfrm>
              <a:prstGeom prst="cube">
                <a:avLst>
                  <a:gd name="adj" fmla="val 83480"/>
                </a:avLst>
              </a:prstGeom>
              <a:solidFill>
                <a:srgbClr val="00B050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/>
              </a:p>
            </p:txBody>
          </p:sp>
          <p:sp>
            <p:nvSpPr>
              <p:cNvPr id="168" name="정육면체 167">
                <a:extLst>
                  <a:ext uri="{FF2B5EF4-FFF2-40B4-BE49-F238E27FC236}">
                    <a16:creationId xmlns:a16="http://schemas.microsoft.com/office/drawing/2014/main" id="{F9DC0EAB-7CB1-4DDB-8329-C7033ED43380}"/>
                  </a:ext>
                </a:extLst>
              </p:cNvPr>
              <p:cNvSpPr/>
              <p:nvPr/>
            </p:nvSpPr>
            <p:spPr>
              <a:xfrm>
                <a:off x="463602" y="1022050"/>
                <a:ext cx="171252" cy="307738"/>
              </a:xfrm>
              <a:prstGeom prst="cube">
                <a:avLst>
                  <a:gd name="adj" fmla="val 89661"/>
                </a:avLst>
              </a:prstGeom>
              <a:solidFill>
                <a:srgbClr val="C00000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/>
              </a:p>
            </p:txBody>
          </p:sp>
          <p:cxnSp>
            <p:nvCxnSpPr>
              <p:cNvPr id="169" name="직선 화살표 연결선 168">
                <a:extLst>
                  <a:ext uri="{FF2B5EF4-FFF2-40B4-BE49-F238E27FC236}">
                    <a16:creationId xmlns:a16="http://schemas.microsoft.com/office/drawing/2014/main" id="{576D3B98-CA7E-46AA-A6F0-5DFD13239E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986" y="1848101"/>
                <a:ext cx="9924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2" name="원호 111">
              <a:extLst>
                <a:ext uri="{FF2B5EF4-FFF2-40B4-BE49-F238E27FC236}">
                  <a16:creationId xmlns:a16="http://schemas.microsoft.com/office/drawing/2014/main" id="{EEF489A1-B28C-46AA-B93A-BCC2C9EA5C97}"/>
                </a:ext>
              </a:extLst>
            </p:cNvPr>
            <p:cNvSpPr/>
            <p:nvPr/>
          </p:nvSpPr>
          <p:spPr>
            <a:xfrm rot="10800000">
              <a:off x="1561516" y="4949498"/>
              <a:ext cx="1697401" cy="710939"/>
            </a:xfrm>
            <a:prstGeom prst="arc">
              <a:avLst>
                <a:gd name="adj1" fmla="val 10984851"/>
                <a:gd name="adj2" fmla="val 21577714"/>
              </a:avLst>
            </a:prstGeom>
            <a:ln w="19050">
              <a:solidFill>
                <a:schemeClr val="tx1"/>
              </a:solidFill>
              <a:prstDash val="lgDashDotDot"/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13" name="원호 112">
              <a:extLst>
                <a:ext uri="{FF2B5EF4-FFF2-40B4-BE49-F238E27FC236}">
                  <a16:creationId xmlns:a16="http://schemas.microsoft.com/office/drawing/2014/main" id="{AC8908EF-D88E-493B-B5E8-12002CD6A1D9}"/>
                </a:ext>
              </a:extLst>
            </p:cNvPr>
            <p:cNvSpPr/>
            <p:nvPr/>
          </p:nvSpPr>
          <p:spPr>
            <a:xfrm rot="10800000">
              <a:off x="1561517" y="3775855"/>
              <a:ext cx="695357" cy="710939"/>
            </a:xfrm>
            <a:prstGeom prst="arc">
              <a:avLst>
                <a:gd name="adj1" fmla="val 10984851"/>
                <a:gd name="adj2" fmla="val 21577714"/>
              </a:avLst>
            </a:prstGeom>
            <a:ln w="19050">
              <a:solidFill>
                <a:schemeClr val="tx1"/>
              </a:solidFill>
              <a:prstDash val="lgDashDotDot"/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14" name="정육면체 113">
              <a:extLst>
                <a:ext uri="{FF2B5EF4-FFF2-40B4-BE49-F238E27FC236}">
                  <a16:creationId xmlns:a16="http://schemas.microsoft.com/office/drawing/2014/main" id="{E1D2EDE3-565E-4268-AF69-50948E32A6E2}"/>
                </a:ext>
              </a:extLst>
            </p:cNvPr>
            <p:cNvSpPr/>
            <p:nvPr/>
          </p:nvSpPr>
          <p:spPr>
            <a:xfrm>
              <a:off x="1424807" y="4106876"/>
              <a:ext cx="80684" cy="185759"/>
            </a:xfrm>
            <a:prstGeom prst="cube">
              <a:avLst>
                <a:gd name="adj" fmla="val 83480"/>
              </a:avLst>
            </a:prstGeom>
            <a:solidFill>
              <a:srgbClr val="00B05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15" name="정육면체 114">
              <a:extLst>
                <a:ext uri="{FF2B5EF4-FFF2-40B4-BE49-F238E27FC236}">
                  <a16:creationId xmlns:a16="http://schemas.microsoft.com/office/drawing/2014/main" id="{23BA01E8-0AC0-44F5-B369-233CEF90C62C}"/>
                </a:ext>
              </a:extLst>
            </p:cNvPr>
            <p:cNvSpPr/>
            <p:nvPr/>
          </p:nvSpPr>
          <p:spPr>
            <a:xfrm>
              <a:off x="1612918" y="3978719"/>
              <a:ext cx="118615" cy="314642"/>
            </a:xfrm>
            <a:prstGeom prst="cube">
              <a:avLst>
                <a:gd name="adj" fmla="val 89661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16" name="정육면체 115">
              <a:extLst>
                <a:ext uri="{FF2B5EF4-FFF2-40B4-BE49-F238E27FC236}">
                  <a16:creationId xmlns:a16="http://schemas.microsoft.com/office/drawing/2014/main" id="{74C9FF76-914C-42CA-8C05-275545D6D59A}"/>
                </a:ext>
              </a:extLst>
            </p:cNvPr>
            <p:cNvSpPr/>
            <p:nvPr/>
          </p:nvSpPr>
          <p:spPr>
            <a:xfrm>
              <a:off x="1790060" y="3978719"/>
              <a:ext cx="136665" cy="314642"/>
            </a:xfrm>
            <a:prstGeom prst="cube">
              <a:avLst>
                <a:gd name="adj" fmla="val 78783"/>
              </a:avLst>
            </a:prstGeom>
            <a:solidFill>
              <a:srgbClr val="16CCB6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17" name="정육면체 116">
              <a:extLst>
                <a:ext uri="{FF2B5EF4-FFF2-40B4-BE49-F238E27FC236}">
                  <a16:creationId xmlns:a16="http://schemas.microsoft.com/office/drawing/2014/main" id="{22F24AE7-B131-45C1-A7D7-4DB9620EC7B5}"/>
                </a:ext>
              </a:extLst>
            </p:cNvPr>
            <p:cNvSpPr/>
            <p:nvPr/>
          </p:nvSpPr>
          <p:spPr>
            <a:xfrm>
              <a:off x="1860228" y="3978719"/>
              <a:ext cx="136665" cy="314642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18" name="정육면체 117">
              <a:extLst>
                <a:ext uri="{FF2B5EF4-FFF2-40B4-BE49-F238E27FC236}">
                  <a16:creationId xmlns:a16="http://schemas.microsoft.com/office/drawing/2014/main" id="{45D13467-BB52-4016-B29F-D8816D6B0BA4}"/>
                </a:ext>
              </a:extLst>
            </p:cNvPr>
            <p:cNvSpPr/>
            <p:nvPr/>
          </p:nvSpPr>
          <p:spPr>
            <a:xfrm>
              <a:off x="1930396" y="3978719"/>
              <a:ext cx="136665" cy="314642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cxnSp>
          <p:nvCxnSpPr>
            <p:cNvPr id="119" name="직선 화살표 연결선 118">
              <a:extLst>
                <a:ext uri="{FF2B5EF4-FFF2-40B4-BE49-F238E27FC236}">
                  <a16:creationId xmlns:a16="http://schemas.microsoft.com/office/drawing/2014/main" id="{ABBA607A-DDFE-432D-9552-701A3882539F}"/>
                </a:ext>
              </a:extLst>
            </p:cNvPr>
            <p:cNvCxnSpPr>
              <a:cxnSpLocks/>
            </p:cNvCxnSpPr>
            <p:nvPr/>
          </p:nvCxnSpPr>
          <p:spPr>
            <a:xfrm>
              <a:off x="1530069" y="4139076"/>
              <a:ext cx="6874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화살표 연결선 119">
              <a:extLst>
                <a:ext uri="{FF2B5EF4-FFF2-40B4-BE49-F238E27FC236}">
                  <a16:creationId xmlns:a16="http://schemas.microsoft.com/office/drawing/2014/main" id="{333A481A-39DF-4AD9-A260-B54B99A41DB3}"/>
                </a:ext>
              </a:extLst>
            </p:cNvPr>
            <p:cNvCxnSpPr>
              <a:cxnSpLocks/>
            </p:cNvCxnSpPr>
            <p:nvPr/>
          </p:nvCxnSpPr>
          <p:spPr>
            <a:xfrm>
              <a:off x="1702745" y="4139076"/>
              <a:ext cx="6874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정육면체 120">
              <a:extLst>
                <a:ext uri="{FF2B5EF4-FFF2-40B4-BE49-F238E27FC236}">
                  <a16:creationId xmlns:a16="http://schemas.microsoft.com/office/drawing/2014/main" id="{022FDA7C-7484-427C-90FC-E3D197605C00}"/>
                </a:ext>
              </a:extLst>
            </p:cNvPr>
            <p:cNvSpPr/>
            <p:nvPr/>
          </p:nvSpPr>
          <p:spPr>
            <a:xfrm>
              <a:off x="1996751" y="3978719"/>
              <a:ext cx="136665" cy="314642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22" name="원호 121">
              <a:extLst>
                <a:ext uri="{FF2B5EF4-FFF2-40B4-BE49-F238E27FC236}">
                  <a16:creationId xmlns:a16="http://schemas.microsoft.com/office/drawing/2014/main" id="{3589E562-0493-4F4B-813C-EDDC608EE5BC}"/>
                </a:ext>
              </a:extLst>
            </p:cNvPr>
            <p:cNvSpPr/>
            <p:nvPr/>
          </p:nvSpPr>
          <p:spPr>
            <a:xfrm rot="10800000">
              <a:off x="1561517" y="3175597"/>
              <a:ext cx="565510" cy="710939"/>
            </a:xfrm>
            <a:prstGeom prst="arc">
              <a:avLst>
                <a:gd name="adj1" fmla="val 10984851"/>
                <a:gd name="adj2" fmla="val 21577714"/>
              </a:avLst>
            </a:prstGeom>
            <a:ln w="19050">
              <a:solidFill>
                <a:schemeClr val="tx1"/>
              </a:solidFill>
              <a:prstDash val="lgDashDotDot"/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23" name="정육면체 122">
              <a:extLst>
                <a:ext uri="{FF2B5EF4-FFF2-40B4-BE49-F238E27FC236}">
                  <a16:creationId xmlns:a16="http://schemas.microsoft.com/office/drawing/2014/main" id="{7F4A6C0E-FBBE-49F5-8C77-0612DDFBD941}"/>
                </a:ext>
              </a:extLst>
            </p:cNvPr>
            <p:cNvSpPr/>
            <p:nvPr/>
          </p:nvSpPr>
          <p:spPr>
            <a:xfrm>
              <a:off x="1424807" y="3506619"/>
              <a:ext cx="80684" cy="185760"/>
            </a:xfrm>
            <a:prstGeom prst="cube">
              <a:avLst>
                <a:gd name="adj" fmla="val 83480"/>
              </a:avLst>
            </a:prstGeom>
            <a:solidFill>
              <a:srgbClr val="00B05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24" name="정육면체 123">
              <a:extLst>
                <a:ext uri="{FF2B5EF4-FFF2-40B4-BE49-F238E27FC236}">
                  <a16:creationId xmlns:a16="http://schemas.microsoft.com/office/drawing/2014/main" id="{FC9C2583-7E8C-4BAE-86E9-D9C096BAD662}"/>
                </a:ext>
              </a:extLst>
            </p:cNvPr>
            <p:cNvSpPr/>
            <p:nvPr/>
          </p:nvSpPr>
          <p:spPr>
            <a:xfrm>
              <a:off x="1612918" y="3378461"/>
              <a:ext cx="118615" cy="314642"/>
            </a:xfrm>
            <a:prstGeom prst="cube">
              <a:avLst>
                <a:gd name="adj" fmla="val 89661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25" name="정육면체 124">
              <a:extLst>
                <a:ext uri="{FF2B5EF4-FFF2-40B4-BE49-F238E27FC236}">
                  <a16:creationId xmlns:a16="http://schemas.microsoft.com/office/drawing/2014/main" id="{FB941206-45B4-4956-AE30-A0269F4E150B}"/>
                </a:ext>
              </a:extLst>
            </p:cNvPr>
            <p:cNvSpPr/>
            <p:nvPr/>
          </p:nvSpPr>
          <p:spPr>
            <a:xfrm>
              <a:off x="1790060" y="3378461"/>
              <a:ext cx="136665" cy="314642"/>
            </a:xfrm>
            <a:prstGeom prst="cube">
              <a:avLst>
                <a:gd name="adj" fmla="val 78783"/>
              </a:avLst>
            </a:prstGeom>
            <a:solidFill>
              <a:srgbClr val="16CCB6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26" name="정육면체 125">
              <a:extLst>
                <a:ext uri="{FF2B5EF4-FFF2-40B4-BE49-F238E27FC236}">
                  <a16:creationId xmlns:a16="http://schemas.microsoft.com/office/drawing/2014/main" id="{512FD571-6CC8-4886-9EEC-6EBBF743AF10}"/>
                </a:ext>
              </a:extLst>
            </p:cNvPr>
            <p:cNvSpPr/>
            <p:nvPr/>
          </p:nvSpPr>
          <p:spPr>
            <a:xfrm>
              <a:off x="1860228" y="3378461"/>
              <a:ext cx="136665" cy="314642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cxnSp>
          <p:nvCxnSpPr>
            <p:cNvPr id="127" name="직선 화살표 연결선 126">
              <a:extLst>
                <a:ext uri="{FF2B5EF4-FFF2-40B4-BE49-F238E27FC236}">
                  <a16:creationId xmlns:a16="http://schemas.microsoft.com/office/drawing/2014/main" id="{61383ABA-1A0C-4E96-82C2-6331A28363CD}"/>
                </a:ext>
              </a:extLst>
            </p:cNvPr>
            <p:cNvCxnSpPr>
              <a:cxnSpLocks/>
            </p:cNvCxnSpPr>
            <p:nvPr/>
          </p:nvCxnSpPr>
          <p:spPr>
            <a:xfrm>
              <a:off x="1530069" y="3538818"/>
              <a:ext cx="6874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화살표 연결선 127">
              <a:extLst>
                <a:ext uri="{FF2B5EF4-FFF2-40B4-BE49-F238E27FC236}">
                  <a16:creationId xmlns:a16="http://schemas.microsoft.com/office/drawing/2014/main" id="{6F31BC52-C8FD-41BA-8838-1D3EE44501E4}"/>
                </a:ext>
              </a:extLst>
            </p:cNvPr>
            <p:cNvCxnSpPr>
              <a:cxnSpLocks/>
            </p:cNvCxnSpPr>
            <p:nvPr/>
          </p:nvCxnSpPr>
          <p:spPr>
            <a:xfrm>
              <a:off x="1702745" y="3538818"/>
              <a:ext cx="6874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정육면체 128">
              <a:extLst>
                <a:ext uri="{FF2B5EF4-FFF2-40B4-BE49-F238E27FC236}">
                  <a16:creationId xmlns:a16="http://schemas.microsoft.com/office/drawing/2014/main" id="{7C8B7447-BBF5-4248-9088-F0030071B536}"/>
                </a:ext>
              </a:extLst>
            </p:cNvPr>
            <p:cNvSpPr/>
            <p:nvPr/>
          </p:nvSpPr>
          <p:spPr>
            <a:xfrm>
              <a:off x="1424807" y="5280518"/>
              <a:ext cx="80685" cy="185760"/>
            </a:xfrm>
            <a:prstGeom prst="cube">
              <a:avLst>
                <a:gd name="adj" fmla="val 83480"/>
              </a:avLst>
            </a:prstGeom>
            <a:solidFill>
              <a:srgbClr val="00B05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30" name="정육면체 129">
              <a:extLst>
                <a:ext uri="{FF2B5EF4-FFF2-40B4-BE49-F238E27FC236}">
                  <a16:creationId xmlns:a16="http://schemas.microsoft.com/office/drawing/2014/main" id="{2FDC0F43-96EB-407C-81A8-CBBF8D9B7778}"/>
                </a:ext>
              </a:extLst>
            </p:cNvPr>
            <p:cNvSpPr/>
            <p:nvPr/>
          </p:nvSpPr>
          <p:spPr>
            <a:xfrm>
              <a:off x="1612918" y="5152361"/>
              <a:ext cx="118615" cy="314643"/>
            </a:xfrm>
            <a:prstGeom prst="cube">
              <a:avLst>
                <a:gd name="adj" fmla="val 89661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31" name="정육면체 130">
              <a:extLst>
                <a:ext uri="{FF2B5EF4-FFF2-40B4-BE49-F238E27FC236}">
                  <a16:creationId xmlns:a16="http://schemas.microsoft.com/office/drawing/2014/main" id="{E59013A9-9755-42EE-A0A7-EC092DBB3357}"/>
                </a:ext>
              </a:extLst>
            </p:cNvPr>
            <p:cNvSpPr/>
            <p:nvPr/>
          </p:nvSpPr>
          <p:spPr>
            <a:xfrm>
              <a:off x="1790060" y="5152361"/>
              <a:ext cx="136665" cy="314643"/>
            </a:xfrm>
            <a:prstGeom prst="cube">
              <a:avLst>
                <a:gd name="adj" fmla="val 78783"/>
              </a:avLst>
            </a:prstGeom>
            <a:solidFill>
              <a:srgbClr val="16CCB6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32" name="정육면체 131">
              <a:extLst>
                <a:ext uri="{FF2B5EF4-FFF2-40B4-BE49-F238E27FC236}">
                  <a16:creationId xmlns:a16="http://schemas.microsoft.com/office/drawing/2014/main" id="{F3528A84-399D-4A1C-A4A1-B0E4AB41E3A6}"/>
                </a:ext>
              </a:extLst>
            </p:cNvPr>
            <p:cNvSpPr/>
            <p:nvPr/>
          </p:nvSpPr>
          <p:spPr>
            <a:xfrm>
              <a:off x="1860228" y="5152361"/>
              <a:ext cx="136665" cy="3146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33" name="정육면체 132">
              <a:extLst>
                <a:ext uri="{FF2B5EF4-FFF2-40B4-BE49-F238E27FC236}">
                  <a16:creationId xmlns:a16="http://schemas.microsoft.com/office/drawing/2014/main" id="{54B5E230-BF88-4DB1-BEA4-26179F139C8C}"/>
                </a:ext>
              </a:extLst>
            </p:cNvPr>
            <p:cNvSpPr/>
            <p:nvPr/>
          </p:nvSpPr>
          <p:spPr>
            <a:xfrm>
              <a:off x="1930396" y="5152361"/>
              <a:ext cx="136665" cy="3146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34" name="정육면체 133">
              <a:extLst>
                <a:ext uri="{FF2B5EF4-FFF2-40B4-BE49-F238E27FC236}">
                  <a16:creationId xmlns:a16="http://schemas.microsoft.com/office/drawing/2014/main" id="{E5787639-9F3A-4421-BBE9-667EA16D8F11}"/>
                </a:ext>
              </a:extLst>
            </p:cNvPr>
            <p:cNvSpPr/>
            <p:nvPr/>
          </p:nvSpPr>
          <p:spPr>
            <a:xfrm>
              <a:off x="2001648" y="5152361"/>
              <a:ext cx="136665" cy="3146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35" name="정육면체 134">
              <a:extLst>
                <a:ext uri="{FF2B5EF4-FFF2-40B4-BE49-F238E27FC236}">
                  <a16:creationId xmlns:a16="http://schemas.microsoft.com/office/drawing/2014/main" id="{34C322F6-CAF3-4862-B37F-BE6A707E294E}"/>
                </a:ext>
              </a:extLst>
            </p:cNvPr>
            <p:cNvSpPr/>
            <p:nvPr/>
          </p:nvSpPr>
          <p:spPr>
            <a:xfrm>
              <a:off x="2071817" y="5152361"/>
              <a:ext cx="136665" cy="3146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36" name="정육면체 135">
              <a:extLst>
                <a:ext uri="{FF2B5EF4-FFF2-40B4-BE49-F238E27FC236}">
                  <a16:creationId xmlns:a16="http://schemas.microsoft.com/office/drawing/2014/main" id="{5931623E-333E-48BB-80C9-C1708C3402F5}"/>
                </a:ext>
              </a:extLst>
            </p:cNvPr>
            <p:cNvSpPr/>
            <p:nvPr/>
          </p:nvSpPr>
          <p:spPr>
            <a:xfrm>
              <a:off x="2141984" y="5152361"/>
              <a:ext cx="136665" cy="3146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37" name="정육면체 136">
              <a:extLst>
                <a:ext uri="{FF2B5EF4-FFF2-40B4-BE49-F238E27FC236}">
                  <a16:creationId xmlns:a16="http://schemas.microsoft.com/office/drawing/2014/main" id="{8794C8F7-F7D5-4CF6-932E-4292E1E07B12}"/>
                </a:ext>
              </a:extLst>
            </p:cNvPr>
            <p:cNvSpPr/>
            <p:nvPr/>
          </p:nvSpPr>
          <p:spPr>
            <a:xfrm>
              <a:off x="2212153" y="5152361"/>
              <a:ext cx="136665" cy="3146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38" name="정육면체 137">
              <a:extLst>
                <a:ext uri="{FF2B5EF4-FFF2-40B4-BE49-F238E27FC236}">
                  <a16:creationId xmlns:a16="http://schemas.microsoft.com/office/drawing/2014/main" id="{135E6DBC-DAC0-40F3-BBE7-068B01398EA5}"/>
                </a:ext>
              </a:extLst>
            </p:cNvPr>
            <p:cNvSpPr/>
            <p:nvPr/>
          </p:nvSpPr>
          <p:spPr>
            <a:xfrm>
              <a:off x="2282321" y="5152361"/>
              <a:ext cx="136665" cy="3146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39" name="정육면체 138">
              <a:extLst>
                <a:ext uri="{FF2B5EF4-FFF2-40B4-BE49-F238E27FC236}">
                  <a16:creationId xmlns:a16="http://schemas.microsoft.com/office/drawing/2014/main" id="{FA6D8A81-C3A3-4367-8094-A553ECC4EB56}"/>
                </a:ext>
              </a:extLst>
            </p:cNvPr>
            <p:cNvSpPr/>
            <p:nvPr/>
          </p:nvSpPr>
          <p:spPr>
            <a:xfrm>
              <a:off x="2352489" y="5152361"/>
              <a:ext cx="136665" cy="3146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40" name="정육면체 139">
              <a:extLst>
                <a:ext uri="{FF2B5EF4-FFF2-40B4-BE49-F238E27FC236}">
                  <a16:creationId xmlns:a16="http://schemas.microsoft.com/office/drawing/2014/main" id="{38E44DA8-5620-4060-9553-390F01932A9E}"/>
                </a:ext>
              </a:extLst>
            </p:cNvPr>
            <p:cNvSpPr/>
            <p:nvPr/>
          </p:nvSpPr>
          <p:spPr>
            <a:xfrm>
              <a:off x="2423741" y="5152361"/>
              <a:ext cx="136665" cy="3146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41" name="정육면체 140">
              <a:extLst>
                <a:ext uri="{FF2B5EF4-FFF2-40B4-BE49-F238E27FC236}">
                  <a16:creationId xmlns:a16="http://schemas.microsoft.com/office/drawing/2014/main" id="{31E6E4A3-A8F5-4C2E-853C-7F1C1F055D71}"/>
                </a:ext>
              </a:extLst>
            </p:cNvPr>
            <p:cNvSpPr/>
            <p:nvPr/>
          </p:nvSpPr>
          <p:spPr>
            <a:xfrm>
              <a:off x="2493909" y="5152361"/>
              <a:ext cx="136665" cy="3146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42" name="정육면체 141">
              <a:extLst>
                <a:ext uri="{FF2B5EF4-FFF2-40B4-BE49-F238E27FC236}">
                  <a16:creationId xmlns:a16="http://schemas.microsoft.com/office/drawing/2014/main" id="{9B750293-E83C-4306-95DA-0BD8FFD9CFBE}"/>
                </a:ext>
              </a:extLst>
            </p:cNvPr>
            <p:cNvSpPr/>
            <p:nvPr/>
          </p:nvSpPr>
          <p:spPr>
            <a:xfrm>
              <a:off x="2564077" y="5152361"/>
              <a:ext cx="136665" cy="3146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43" name="정육면체 142">
              <a:extLst>
                <a:ext uri="{FF2B5EF4-FFF2-40B4-BE49-F238E27FC236}">
                  <a16:creationId xmlns:a16="http://schemas.microsoft.com/office/drawing/2014/main" id="{FBFC7B32-8592-4A37-B5EE-7C8973D07464}"/>
                </a:ext>
              </a:extLst>
            </p:cNvPr>
            <p:cNvSpPr/>
            <p:nvPr/>
          </p:nvSpPr>
          <p:spPr>
            <a:xfrm>
              <a:off x="2630574" y="5152361"/>
              <a:ext cx="136665" cy="3146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44" name="정육면체 143">
              <a:extLst>
                <a:ext uri="{FF2B5EF4-FFF2-40B4-BE49-F238E27FC236}">
                  <a16:creationId xmlns:a16="http://schemas.microsoft.com/office/drawing/2014/main" id="{467D25AE-E201-4F42-88B0-6249D9D6CE31}"/>
                </a:ext>
              </a:extLst>
            </p:cNvPr>
            <p:cNvSpPr/>
            <p:nvPr/>
          </p:nvSpPr>
          <p:spPr>
            <a:xfrm>
              <a:off x="2700742" y="5152361"/>
              <a:ext cx="136665" cy="3146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45" name="정육면체 144">
              <a:extLst>
                <a:ext uri="{FF2B5EF4-FFF2-40B4-BE49-F238E27FC236}">
                  <a16:creationId xmlns:a16="http://schemas.microsoft.com/office/drawing/2014/main" id="{9850D347-028E-4E03-B603-5DEC2A25DD8B}"/>
                </a:ext>
              </a:extLst>
            </p:cNvPr>
            <p:cNvSpPr/>
            <p:nvPr/>
          </p:nvSpPr>
          <p:spPr>
            <a:xfrm>
              <a:off x="2771994" y="5152361"/>
              <a:ext cx="136665" cy="3146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46" name="정육면체 145">
              <a:extLst>
                <a:ext uri="{FF2B5EF4-FFF2-40B4-BE49-F238E27FC236}">
                  <a16:creationId xmlns:a16="http://schemas.microsoft.com/office/drawing/2014/main" id="{D0FA28F5-B80A-44D7-AFDA-7A08A5455018}"/>
                </a:ext>
              </a:extLst>
            </p:cNvPr>
            <p:cNvSpPr/>
            <p:nvPr/>
          </p:nvSpPr>
          <p:spPr>
            <a:xfrm>
              <a:off x="2842162" y="5152361"/>
              <a:ext cx="136665" cy="3146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cxnSp>
          <p:nvCxnSpPr>
            <p:cNvPr id="147" name="직선 화살표 연결선 146">
              <a:extLst>
                <a:ext uri="{FF2B5EF4-FFF2-40B4-BE49-F238E27FC236}">
                  <a16:creationId xmlns:a16="http://schemas.microsoft.com/office/drawing/2014/main" id="{618A36BD-CE11-4227-B812-3AAC9B45D298}"/>
                </a:ext>
              </a:extLst>
            </p:cNvPr>
            <p:cNvCxnSpPr>
              <a:cxnSpLocks/>
            </p:cNvCxnSpPr>
            <p:nvPr/>
          </p:nvCxnSpPr>
          <p:spPr>
            <a:xfrm>
              <a:off x="1530068" y="5312718"/>
              <a:ext cx="687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화살표 연결선 147">
              <a:extLst>
                <a:ext uri="{FF2B5EF4-FFF2-40B4-BE49-F238E27FC236}">
                  <a16:creationId xmlns:a16="http://schemas.microsoft.com/office/drawing/2014/main" id="{6CFAB40E-98FA-4070-B852-68574861A2B5}"/>
                </a:ext>
              </a:extLst>
            </p:cNvPr>
            <p:cNvCxnSpPr>
              <a:cxnSpLocks/>
            </p:cNvCxnSpPr>
            <p:nvPr/>
          </p:nvCxnSpPr>
          <p:spPr>
            <a:xfrm>
              <a:off x="1702745" y="5312718"/>
              <a:ext cx="687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정육면체 148">
              <a:extLst>
                <a:ext uri="{FF2B5EF4-FFF2-40B4-BE49-F238E27FC236}">
                  <a16:creationId xmlns:a16="http://schemas.microsoft.com/office/drawing/2014/main" id="{BAD72003-8A2F-4E6F-89AF-D15376824F7E}"/>
                </a:ext>
              </a:extLst>
            </p:cNvPr>
            <p:cNvSpPr/>
            <p:nvPr/>
          </p:nvSpPr>
          <p:spPr>
            <a:xfrm>
              <a:off x="2907165" y="5152361"/>
              <a:ext cx="136665" cy="3146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50" name="정육면체 149">
              <a:extLst>
                <a:ext uri="{FF2B5EF4-FFF2-40B4-BE49-F238E27FC236}">
                  <a16:creationId xmlns:a16="http://schemas.microsoft.com/office/drawing/2014/main" id="{D70C4080-94D4-42C4-A7B6-0389F2897B05}"/>
                </a:ext>
              </a:extLst>
            </p:cNvPr>
            <p:cNvSpPr/>
            <p:nvPr/>
          </p:nvSpPr>
          <p:spPr>
            <a:xfrm>
              <a:off x="2978417" y="5152361"/>
              <a:ext cx="136665" cy="3146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51" name="정육면체 150">
              <a:extLst>
                <a:ext uri="{FF2B5EF4-FFF2-40B4-BE49-F238E27FC236}">
                  <a16:creationId xmlns:a16="http://schemas.microsoft.com/office/drawing/2014/main" id="{6456458C-1986-4A84-93AD-23B2C5FF9D66}"/>
                </a:ext>
              </a:extLst>
            </p:cNvPr>
            <p:cNvSpPr/>
            <p:nvPr/>
          </p:nvSpPr>
          <p:spPr>
            <a:xfrm>
              <a:off x="3048586" y="5152361"/>
              <a:ext cx="136665" cy="3146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7D0314DB-4337-4831-91C6-C66A1938FCB5}"/>
                </a:ext>
              </a:extLst>
            </p:cNvPr>
            <p:cNvSpPr/>
            <p:nvPr/>
          </p:nvSpPr>
          <p:spPr>
            <a:xfrm>
              <a:off x="3233358" y="5299036"/>
              <a:ext cx="34358" cy="2802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53" name="더하기 기호 152">
              <a:extLst>
                <a:ext uri="{FF2B5EF4-FFF2-40B4-BE49-F238E27FC236}">
                  <a16:creationId xmlns:a16="http://schemas.microsoft.com/office/drawing/2014/main" id="{BF676783-24D5-473D-8503-1CCD41B41FB9}"/>
                </a:ext>
              </a:extLst>
            </p:cNvPr>
            <p:cNvSpPr/>
            <p:nvPr/>
          </p:nvSpPr>
          <p:spPr>
            <a:xfrm>
              <a:off x="3232547" y="5298429"/>
              <a:ext cx="35168" cy="28689"/>
            </a:xfrm>
            <a:prstGeom prst="mathPlus">
              <a:avLst>
                <a:gd name="adj1" fmla="val 45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54" name="정육면체 153">
              <a:extLst>
                <a:ext uri="{FF2B5EF4-FFF2-40B4-BE49-F238E27FC236}">
                  <a16:creationId xmlns:a16="http://schemas.microsoft.com/office/drawing/2014/main" id="{456647DB-2E13-4270-8A5F-FA2C41A96EC3}"/>
                </a:ext>
              </a:extLst>
            </p:cNvPr>
            <p:cNvSpPr/>
            <p:nvPr/>
          </p:nvSpPr>
          <p:spPr>
            <a:xfrm>
              <a:off x="3324634" y="5159352"/>
              <a:ext cx="107794" cy="306928"/>
            </a:xfrm>
            <a:prstGeom prst="cube">
              <a:avLst>
                <a:gd name="adj" fmla="val 89661"/>
              </a:avLst>
            </a:prstGeom>
            <a:solidFill>
              <a:schemeClr val="accent2"/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cxnSp>
          <p:nvCxnSpPr>
            <p:cNvPr id="155" name="직선 화살표 연결선 154">
              <a:extLst>
                <a:ext uri="{FF2B5EF4-FFF2-40B4-BE49-F238E27FC236}">
                  <a16:creationId xmlns:a16="http://schemas.microsoft.com/office/drawing/2014/main" id="{2153544F-0887-42C1-BA0B-9DEB243A5323}"/>
                </a:ext>
              </a:extLst>
            </p:cNvPr>
            <p:cNvCxnSpPr>
              <a:cxnSpLocks/>
            </p:cNvCxnSpPr>
            <p:nvPr/>
          </p:nvCxnSpPr>
          <p:spPr>
            <a:xfrm>
              <a:off x="3276228" y="5313602"/>
              <a:ext cx="3622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2F49A97E-E12C-44B8-AADE-FCA4EFA09B81}"/>
                </a:ext>
              </a:extLst>
            </p:cNvPr>
            <p:cNvCxnSpPr>
              <a:cxnSpLocks/>
            </p:cNvCxnSpPr>
            <p:nvPr/>
          </p:nvCxnSpPr>
          <p:spPr>
            <a:xfrm>
              <a:off x="1923849" y="4662488"/>
              <a:ext cx="0" cy="298750"/>
            </a:xfrm>
            <a:prstGeom prst="line">
              <a:avLst/>
            </a:prstGeom>
            <a:ln w="28575" cap="rnd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정육면체 156">
              <a:extLst>
                <a:ext uri="{FF2B5EF4-FFF2-40B4-BE49-F238E27FC236}">
                  <a16:creationId xmlns:a16="http://schemas.microsoft.com/office/drawing/2014/main" id="{9A209191-3023-409A-A7A7-2ABF70998F62}"/>
                </a:ext>
              </a:extLst>
            </p:cNvPr>
            <p:cNvSpPr/>
            <p:nvPr/>
          </p:nvSpPr>
          <p:spPr>
            <a:xfrm>
              <a:off x="1929067" y="3378461"/>
              <a:ext cx="136665" cy="314642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61600806-B17B-4C09-8D77-77C2F442C009}"/>
                </a:ext>
              </a:extLst>
            </p:cNvPr>
            <p:cNvSpPr/>
            <p:nvPr/>
          </p:nvSpPr>
          <p:spPr>
            <a:xfrm>
              <a:off x="2108181" y="3525136"/>
              <a:ext cx="34358" cy="2802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59" name="더하기 기호 158">
              <a:extLst>
                <a:ext uri="{FF2B5EF4-FFF2-40B4-BE49-F238E27FC236}">
                  <a16:creationId xmlns:a16="http://schemas.microsoft.com/office/drawing/2014/main" id="{11FD3818-47B1-426B-9C37-421A171C2706}"/>
                </a:ext>
              </a:extLst>
            </p:cNvPr>
            <p:cNvSpPr/>
            <p:nvPr/>
          </p:nvSpPr>
          <p:spPr>
            <a:xfrm>
              <a:off x="2107370" y="3524529"/>
              <a:ext cx="35168" cy="28689"/>
            </a:xfrm>
            <a:prstGeom prst="mathPlus">
              <a:avLst>
                <a:gd name="adj1" fmla="val 45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60" name="정육면체 159">
              <a:extLst>
                <a:ext uri="{FF2B5EF4-FFF2-40B4-BE49-F238E27FC236}">
                  <a16:creationId xmlns:a16="http://schemas.microsoft.com/office/drawing/2014/main" id="{FA14ECF6-9BB4-4CFC-8DB6-6DB72C223355}"/>
                </a:ext>
              </a:extLst>
            </p:cNvPr>
            <p:cNvSpPr/>
            <p:nvPr/>
          </p:nvSpPr>
          <p:spPr>
            <a:xfrm>
              <a:off x="2199458" y="3385451"/>
              <a:ext cx="107793" cy="306926"/>
            </a:xfrm>
            <a:prstGeom prst="cube">
              <a:avLst>
                <a:gd name="adj" fmla="val 89661"/>
              </a:avLst>
            </a:prstGeom>
            <a:solidFill>
              <a:schemeClr val="accent2"/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cxnSp>
          <p:nvCxnSpPr>
            <p:cNvPr id="161" name="직선 화살표 연결선 160">
              <a:extLst>
                <a:ext uri="{FF2B5EF4-FFF2-40B4-BE49-F238E27FC236}">
                  <a16:creationId xmlns:a16="http://schemas.microsoft.com/office/drawing/2014/main" id="{1E83E7B0-AEBF-456E-B88F-069126470BBF}"/>
                </a:ext>
              </a:extLst>
            </p:cNvPr>
            <p:cNvCxnSpPr>
              <a:cxnSpLocks/>
            </p:cNvCxnSpPr>
            <p:nvPr/>
          </p:nvCxnSpPr>
          <p:spPr>
            <a:xfrm>
              <a:off x="2151051" y="3539703"/>
              <a:ext cx="3622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정육면체 161">
              <a:extLst>
                <a:ext uri="{FF2B5EF4-FFF2-40B4-BE49-F238E27FC236}">
                  <a16:creationId xmlns:a16="http://schemas.microsoft.com/office/drawing/2014/main" id="{35A87BB0-BFFE-4833-8417-6C1D3B898BCB}"/>
                </a:ext>
              </a:extLst>
            </p:cNvPr>
            <p:cNvSpPr/>
            <p:nvPr/>
          </p:nvSpPr>
          <p:spPr>
            <a:xfrm>
              <a:off x="2065732" y="3978719"/>
              <a:ext cx="136665" cy="314642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06BD22CE-1C82-4DEB-BA6B-24CB523842AF}"/>
                </a:ext>
              </a:extLst>
            </p:cNvPr>
            <p:cNvSpPr/>
            <p:nvPr/>
          </p:nvSpPr>
          <p:spPr>
            <a:xfrm>
              <a:off x="2257685" y="4125393"/>
              <a:ext cx="34358" cy="2802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64" name="더하기 기호 163">
              <a:extLst>
                <a:ext uri="{FF2B5EF4-FFF2-40B4-BE49-F238E27FC236}">
                  <a16:creationId xmlns:a16="http://schemas.microsoft.com/office/drawing/2014/main" id="{EEB722B8-963B-40DF-854E-E93BB112A219}"/>
                </a:ext>
              </a:extLst>
            </p:cNvPr>
            <p:cNvSpPr/>
            <p:nvPr/>
          </p:nvSpPr>
          <p:spPr>
            <a:xfrm>
              <a:off x="2256875" y="4124787"/>
              <a:ext cx="35168" cy="28689"/>
            </a:xfrm>
            <a:prstGeom prst="mathPlus">
              <a:avLst>
                <a:gd name="adj1" fmla="val 45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65" name="정육면체 164">
              <a:extLst>
                <a:ext uri="{FF2B5EF4-FFF2-40B4-BE49-F238E27FC236}">
                  <a16:creationId xmlns:a16="http://schemas.microsoft.com/office/drawing/2014/main" id="{1FF7C8A9-2060-4851-A1D5-B4716CD3C593}"/>
                </a:ext>
              </a:extLst>
            </p:cNvPr>
            <p:cNvSpPr/>
            <p:nvPr/>
          </p:nvSpPr>
          <p:spPr>
            <a:xfrm>
              <a:off x="2348963" y="3985709"/>
              <a:ext cx="107793" cy="306926"/>
            </a:xfrm>
            <a:prstGeom prst="cube">
              <a:avLst>
                <a:gd name="adj" fmla="val 89661"/>
              </a:avLst>
            </a:prstGeom>
            <a:solidFill>
              <a:schemeClr val="accent2"/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cxnSp>
          <p:nvCxnSpPr>
            <p:cNvPr id="166" name="직선 화살표 연결선 165">
              <a:extLst>
                <a:ext uri="{FF2B5EF4-FFF2-40B4-BE49-F238E27FC236}">
                  <a16:creationId xmlns:a16="http://schemas.microsoft.com/office/drawing/2014/main" id="{8F296D7E-6B53-4BCE-B33E-52743B47AD6D}"/>
                </a:ext>
              </a:extLst>
            </p:cNvPr>
            <p:cNvCxnSpPr>
              <a:cxnSpLocks/>
            </p:cNvCxnSpPr>
            <p:nvPr/>
          </p:nvCxnSpPr>
          <p:spPr>
            <a:xfrm>
              <a:off x="2300556" y="4139960"/>
              <a:ext cx="3622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8F1B4F8-53F0-48D2-A2BC-296DE0CF94B5}"/>
              </a:ext>
            </a:extLst>
          </p:cNvPr>
          <p:cNvSpPr/>
          <p:nvPr/>
        </p:nvSpPr>
        <p:spPr>
          <a:xfrm>
            <a:off x="5218283" y="3286670"/>
            <a:ext cx="2960860" cy="632077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630EAD9-D4A5-4FB8-A71E-CC5F7945C3B2}"/>
              </a:ext>
            </a:extLst>
          </p:cNvPr>
          <p:cNvSpPr txBox="1"/>
          <p:nvPr/>
        </p:nvSpPr>
        <p:spPr>
          <a:xfrm>
            <a:off x="5867211" y="2881963"/>
            <a:ext cx="24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5"/>
                </a:solidFill>
              </a:rPr>
              <a:t>Unload previous model</a:t>
            </a:r>
            <a:endParaRPr lang="ko-KR" altLang="en-US" b="1" dirty="0">
              <a:solidFill>
                <a:schemeClr val="accent5"/>
              </a:solidFill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0D72C0DF-36D6-4A36-9F12-775755E65A2F}"/>
              </a:ext>
            </a:extLst>
          </p:cNvPr>
          <p:cNvSpPr/>
          <p:nvPr/>
        </p:nvSpPr>
        <p:spPr>
          <a:xfrm>
            <a:off x="5218283" y="5096803"/>
            <a:ext cx="2960860" cy="6320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27CEA65A-F162-46E4-A816-DB6361D7B507}"/>
              </a:ext>
            </a:extLst>
          </p:cNvPr>
          <p:cNvSpPr txBox="1"/>
          <p:nvPr/>
        </p:nvSpPr>
        <p:spPr>
          <a:xfrm>
            <a:off x="6512068" y="4692096"/>
            <a:ext cx="1776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Load next model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화살표: 왼쪽으로 구부러짐 8">
            <a:extLst>
              <a:ext uri="{FF2B5EF4-FFF2-40B4-BE49-F238E27FC236}">
                <a16:creationId xmlns:a16="http://schemas.microsoft.com/office/drawing/2014/main" id="{32C1AB99-1B3B-4177-9891-664710E00916}"/>
              </a:ext>
            </a:extLst>
          </p:cNvPr>
          <p:cNvSpPr/>
          <p:nvPr/>
        </p:nvSpPr>
        <p:spPr>
          <a:xfrm>
            <a:off x="8322906" y="3429000"/>
            <a:ext cx="290601" cy="2037278"/>
          </a:xfrm>
          <a:prstGeom prst="curvedLeftArrow">
            <a:avLst/>
          </a:prstGeom>
          <a:gradFill flip="none" rotWithShape="1">
            <a:gsLst>
              <a:gs pos="50000">
                <a:schemeClr val="accent5"/>
              </a:gs>
              <a:gs pos="0">
                <a:schemeClr val="accent5">
                  <a:lumMod val="0"/>
                  <a:lumOff val="100000"/>
                </a:schemeClr>
              </a:gs>
              <a:gs pos="100000">
                <a:srgbClr val="C00000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1873BCC4-0F75-49BC-9D49-46FEF95948CB}"/>
              </a:ext>
            </a:extLst>
          </p:cNvPr>
          <p:cNvSpPr txBox="1"/>
          <p:nvPr/>
        </p:nvSpPr>
        <p:spPr>
          <a:xfrm>
            <a:off x="7875095" y="4219331"/>
            <a:ext cx="1799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model switching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91066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146E50-D070-41FE-88B5-91F68311B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12</a:t>
            </a:fld>
            <a:endParaRPr lang="en-US"/>
          </a:p>
        </p:txBody>
      </p:sp>
      <p:sp>
        <p:nvSpPr>
          <p:cNvPr id="10" name="제목 5">
            <a:extLst>
              <a:ext uri="{FF2B5EF4-FFF2-40B4-BE49-F238E27FC236}">
                <a16:creationId xmlns:a16="http://schemas.microsoft.com/office/drawing/2014/main" id="{CAE05AF9-0D12-4B48-9F00-DA015A693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666"/>
            <a:ext cx="10673900" cy="519141"/>
          </a:xfrm>
        </p:spPr>
        <p:txBody>
          <a:bodyPr/>
          <a:lstStyle/>
          <a:p>
            <a:r>
              <a:rPr lang="en-US" altLang="ko-KR" dirty="0"/>
              <a:t>Goal of this paper</a:t>
            </a:r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F2AEDCE-7BDB-4541-8264-494D6216AD70}"/>
              </a:ext>
            </a:extLst>
          </p:cNvPr>
          <p:cNvSpPr/>
          <p:nvPr/>
        </p:nvSpPr>
        <p:spPr>
          <a:xfrm>
            <a:off x="166436" y="885590"/>
            <a:ext cx="10454593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tx2"/>
                </a:solidFill>
              </a:rPr>
              <a:t>The depth of model used for inference </a:t>
            </a:r>
            <a:r>
              <a:rPr lang="en-US" altLang="ko-KR" sz="2400" b="1" u="sng" dirty="0">
                <a:solidFill>
                  <a:schemeClr val="tx2"/>
                </a:solidFill>
              </a:rPr>
              <a:t>should be controllable on running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u="sng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tx2"/>
                </a:solidFill>
              </a:rPr>
              <a:t>The performance at each depth </a:t>
            </a:r>
            <a:r>
              <a:rPr lang="en-US" altLang="ko-KR" sz="2400" b="1" u="sng" dirty="0">
                <a:solidFill>
                  <a:schemeClr val="tx2"/>
                </a:solidFill>
              </a:rPr>
              <a:t>should be comparable to its baseline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u="sng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tx2"/>
                </a:solidFill>
              </a:rPr>
              <a:t>The model </a:t>
            </a:r>
            <a:r>
              <a:rPr lang="en-US" altLang="ko-KR" sz="2400" b="1" u="sng" dirty="0">
                <a:solidFill>
                  <a:schemeClr val="tx2"/>
                </a:solidFill>
              </a:rPr>
              <a:t>should be configured as a single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793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146E50-D070-41FE-88B5-91F68311B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13</a:t>
            </a:fld>
            <a:endParaRPr lang="en-US"/>
          </a:p>
        </p:txBody>
      </p:sp>
      <p:sp>
        <p:nvSpPr>
          <p:cNvPr id="7" name="Rectangle 99">
            <a:extLst>
              <a:ext uri="{FF2B5EF4-FFF2-40B4-BE49-F238E27FC236}">
                <a16:creationId xmlns:a16="http://schemas.microsoft.com/office/drawing/2014/main" id="{94155601-FD97-47D7-8D9F-A64CDBF355D8}"/>
              </a:ext>
            </a:extLst>
          </p:cNvPr>
          <p:cNvSpPr/>
          <p:nvPr/>
        </p:nvSpPr>
        <p:spPr>
          <a:xfrm>
            <a:off x="-1" y="688640"/>
            <a:ext cx="9472475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/>
              <a:t>Overall architecture of proposed networks</a:t>
            </a:r>
            <a:endParaRPr lang="ko-KR" altLang="en-US" sz="2000" b="1" dirty="0"/>
          </a:p>
        </p:txBody>
      </p:sp>
      <p:sp>
        <p:nvSpPr>
          <p:cNvPr id="10" name="제목 5">
            <a:extLst>
              <a:ext uri="{FF2B5EF4-FFF2-40B4-BE49-F238E27FC236}">
                <a16:creationId xmlns:a16="http://schemas.microsoft.com/office/drawing/2014/main" id="{CAE05AF9-0D12-4B48-9F00-DA015A693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666"/>
            <a:ext cx="10673900" cy="519141"/>
          </a:xfrm>
        </p:spPr>
        <p:txBody>
          <a:bodyPr/>
          <a:lstStyle/>
          <a:p>
            <a:r>
              <a:rPr lang="en-US" altLang="ko-KR" dirty="0"/>
              <a:t>Proposed method : Depth Controllable SR Network</a:t>
            </a:r>
            <a:endParaRPr lang="ko-KR" altLang="en-US" dirty="0"/>
          </a:p>
        </p:txBody>
      </p:sp>
      <p:sp>
        <p:nvSpPr>
          <p:cNvPr id="100" name="정육면체 99">
            <a:extLst>
              <a:ext uri="{FF2B5EF4-FFF2-40B4-BE49-F238E27FC236}">
                <a16:creationId xmlns:a16="http://schemas.microsoft.com/office/drawing/2014/main" id="{786E278F-553C-488F-A1BE-6378C3B855C5}"/>
              </a:ext>
            </a:extLst>
          </p:cNvPr>
          <p:cNvSpPr/>
          <p:nvPr/>
        </p:nvSpPr>
        <p:spPr>
          <a:xfrm>
            <a:off x="259408" y="4936939"/>
            <a:ext cx="989374" cy="118900"/>
          </a:xfrm>
          <a:prstGeom prst="cube">
            <a:avLst>
              <a:gd name="adj" fmla="val 43426"/>
            </a:avLst>
          </a:prstGeom>
          <a:solidFill>
            <a:srgbClr val="00B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687C5E5-33ED-4C33-8FE9-B83DDAE6AC6B}"/>
              </a:ext>
            </a:extLst>
          </p:cNvPr>
          <p:cNvSpPr txBox="1"/>
          <p:nvPr/>
        </p:nvSpPr>
        <p:spPr>
          <a:xfrm>
            <a:off x="1328847" y="4820013"/>
            <a:ext cx="897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: LR mage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DB4A219-0566-41E3-8A40-B9E509004238}"/>
              </a:ext>
            </a:extLst>
          </p:cNvPr>
          <p:cNvSpPr txBox="1"/>
          <p:nvPr/>
        </p:nvSpPr>
        <p:spPr>
          <a:xfrm>
            <a:off x="1342901" y="5097905"/>
            <a:ext cx="2178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: Bicubic  upscaled Image</a:t>
            </a:r>
          </a:p>
        </p:txBody>
      </p:sp>
      <p:sp>
        <p:nvSpPr>
          <p:cNvPr id="116" name="정육면체 115">
            <a:extLst>
              <a:ext uri="{FF2B5EF4-FFF2-40B4-BE49-F238E27FC236}">
                <a16:creationId xmlns:a16="http://schemas.microsoft.com/office/drawing/2014/main" id="{E02BEE3C-1402-48CC-8CB8-81FED1BE4535}"/>
              </a:ext>
            </a:extLst>
          </p:cNvPr>
          <p:cNvSpPr/>
          <p:nvPr/>
        </p:nvSpPr>
        <p:spPr>
          <a:xfrm>
            <a:off x="259408" y="5207513"/>
            <a:ext cx="989374" cy="118900"/>
          </a:xfrm>
          <a:prstGeom prst="cube">
            <a:avLst>
              <a:gd name="adj" fmla="val 43426"/>
            </a:avLst>
          </a:prstGeom>
          <a:solidFill>
            <a:srgbClr val="C00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8" name="정육면체 117">
            <a:extLst>
              <a:ext uri="{FF2B5EF4-FFF2-40B4-BE49-F238E27FC236}">
                <a16:creationId xmlns:a16="http://schemas.microsoft.com/office/drawing/2014/main" id="{2FC58C2C-3D00-456A-9732-C4A0F63B440C}"/>
              </a:ext>
            </a:extLst>
          </p:cNvPr>
          <p:cNvSpPr/>
          <p:nvPr/>
        </p:nvSpPr>
        <p:spPr>
          <a:xfrm>
            <a:off x="259408" y="5478087"/>
            <a:ext cx="989374" cy="118900"/>
          </a:xfrm>
          <a:prstGeom prst="cube">
            <a:avLst>
              <a:gd name="adj" fmla="val 43426"/>
            </a:avLst>
          </a:prstGeom>
          <a:solidFill>
            <a:srgbClr val="16CCB6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769452F-78F0-4178-9AA0-AAEDF48D9F34}"/>
              </a:ext>
            </a:extLst>
          </p:cNvPr>
          <p:cNvSpPr txBox="1"/>
          <p:nvPr/>
        </p:nvSpPr>
        <p:spPr>
          <a:xfrm>
            <a:off x="1342901" y="5395670"/>
            <a:ext cx="2178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: Input layer</a:t>
            </a:r>
          </a:p>
        </p:txBody>
      </p:sp>
      <p:sp>
        <p:nvSpPr>
          <p:cNvPr id="120" name="정육면체 119">
            <a:extLst>
              <a:ext uri="{FF2B5EF4-FFF2-40B4-BE49-F238E27FC236}">
                <a16:creationId xmlns:a16="http://schemas.microsoft.com/office/drawing/2014/main" id="{92012B24-43ED-4EE5-BA6E-4AE3C1FE68FE}"/>
              </a:ext>
            </a:extLst>
          </p:cNvPr>
          <p:cNvSpPr/>
          <p:nvPr/>
        </p:nvSpPr>
        <p:spPr>
          <a:xfrm>
            <a:off x="259408" y="5745318"/>
            <a:ext cx="989374" cy="118900"/>
          </a:xfrm>
          <a:prstGeom prst="cube">
            <a:avLst>
              <a:gd name="adj" fmla="val 43426"/>
            </a:avLst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6AA9BE7-5047-457D-9F19-AC3ECF773B8A}"/>
              </a:ext>
            </a:extLst>
          </p:cNvPr>
          <p:cNvSpPr txBox="1"/>
          <p:nvPr/>
        </p:nvSpPr>
        <p:spPr>
          <a:xfrm>
            <a:off x="1342901" y="5674768"/>
            <a:ext cx="2178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: Hidden layer</a:t>
            </a:r>
          </a:p>
        </p:txBody>
      </p:sp>
      <p:sp>
        <p:nvSpPr>
          <p:cNvPr id="122" name="정육면체 121">
            <a:extLst>
              <a:ext uri="{FF2B5EF4-FFF2-40B4-BE49-F238E27FC236}">
                <a16:creationId xmlns:a16="http://schemas.microsoft.com/office/drawing/2014/main" id="{63BBC489-96F2-4301-AEF2-5F020DB58B64}"/>
              </a:ext>
            </a:extLst>
          </p:cNvPr>
          <p:cNvSpPr/>
          <p:nvPr/>
        </p:nvSpPr>
        <p:spPr>
          <a:xfrm>
            <a:off x="259408" y="6012549"/>
            <a:ext cx="989374" cy="118900"/>
          </a:xfrm>
          <a:prstGeom prst="cube">
            <a:avLst>
              <a:gd name="adj" fmla="val 43426"/>
            </a:avLst>
          </a:prstGeom>
          <a:solidFill>
            <a:schemeClr val="accent2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F12BE3B-0962-4432-866F-58418B4363AD}"/>
              </a:ext>
            </a:extLst>
          </p:cNvPr>
          <p:cNvSpPr txBox="1"/>
          <p:nvPr/>
        </p:nvSpPr>
        <p:spPr>
          <a:xfrm>
            <a:off x="1342901" y="5971327"/>
            <a:ext cx="2178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: Reconstruction layer</a:t>
            </a:r>
          </a:p>
        </p:txBody>
      </p: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03F534B8-07D7-4275-B18C-0FB3D59DA50D}"/>
              </a:ext>
            </a:extLst>
          </p:cNvPr>
          <p:cNvCxnSpPr>
            <a:cxnSpLocks/>
          </p:cNvCxnSpPr>
          <p:nvPr/>
        </p:nvCxnSpPr>
        <p:spPr>
          <a:xfrm>
            <a:off x="3544387" y="5547037"/>
            <a:ext cx="552331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7D1F06FC-0EE8-4AFD-89A6-675D9FEC05F4}"/>
              </a:ext>
            </a:extLst>
          </p:cNvPr>
          <p:cNvSpPr txBox="1"/>
          <p:nvPr/>
        </p:nvSpPr>
        <p:spPr>
          <a:xfrm>
            <a:off x="4096718" y="5386550"/>
            <a:ext cx="2178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: Output branch</a:t>
            </a: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DCE576F3-B8CE-49A6-9191-CD17990EBF10}"/>
              </a:ext>
            </a:extLst>
          </p:cNvPr>
          <p:cNvCxnSpPr>
            <a:cxnSpLocks/>
          </p:cNvCxnSpPr>
          <p:nvPr/>
        </p:nvCxnSpPr>
        <p:spPr>
          <a:xfrm>
            <a:off x="3544387" y="5804000"/>
            <a:ext cx="552331" cy="0"/>
          </a:xfrm>
          <a:prstGeom prst="straightConnector1">
            <a:avLst/>
          </a:prstGeom>
          <a:ln w="38100">
            <a:solidFill>
              <a:schemeClr val="tx1"/>
            </a:solidFill>
            <a:prstDash val="dash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21690393-CD49-4CA7-A4A0-72F34A902D50}"/>
              </a:ext>
            </a:extLst>
          </p:cNvPr>
          <p:cNvSpPr txBox="1"/>
          <p:nvPr/>
        </p:nvSpPr>
        <p:spPr>
          <a:xfrm>
            <a:off x="4096718" y="5643513"/>
            <a:ext cx="2178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: Skip connection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52265B-9FB3-4F63-8BA2-91A065B2A208}"/>
              </a:ext>
            </a:extLst>
          </p:cNvPr>
          <p:cNvGrpSpPr/>
          <p:nvPr/>
        </p:nvGrpSpPr>
        <p:grpSpPr>
          <a:xfrm>
            <a:off x="381327" y="818978"/>
            <a:ext cx="7265818" cy="2989418"/>
            <a:chOff x="806950" y="374482"/>
            <a:chExt cx="8155920" cy="335563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4A1AF5E-170A-44B1-837C-CDD4C1B6733D}"/>
                </a:ext>
              </a:extLst>
            </p:cNvPr>
            <p:cNvSpPr txBox="1"/>
            <p:nvPr/>
          </p:nvSpPr>
          <p:spPr>
            <a:xfrm>
              <a:off x="806950" y="2493137"/>
              <a:ext cx="8178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accent6">
                      <a:lumMod val="50000"/>
                    </a:schemeClr>
                  </a:solidFill>
                </a:rPr>
                <a:t>(H x W x 3)</a:t>
              </a:r>
              <a:endParaRPr lang="ko-KR" altLang="en-US" sz="105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E043468-D147-47AE-A91B-AE406B37FE70}"/>
                </a:ext>
              </a:extLst>
            </p:cNvPr>
            <p:cNvGrpSpPr/>
            <p:nvPr/>
          </p:nvGrpSpPr>
          <p:grpSpPr>
            <a:xfrm>
              <a:off x="1322086" y="374482"/>
              <a:ext cx="7640784" cy="3355638"/>
              <a:chOff x="1322086" y="374481"/>
              <a:chExt cx="10739710" cy="4716607"/>
            </a:xfrm>
          </p:grpSpPr>
          <p:sp>
            <p:nvSpPr>
              <p:cNvPr id="135" name="원호 134">
                <a:extLst>
                  <a:ext uri="{FF2B5EF4-FFF2-40B4-BE49-F238E27FC236}">
                    <a16:creationId xmlns:a16="http://schemas.microsoft.com/office/drawing/2014/main" id="{C5DCB74B-410D-4E4E-B36B-E5117916B70B}"/>
                  </a:ext>
                </a:extLst>
              </p:cNvPr>
              <p:cNvSpPr/>
              <p:nvPr/>
            </p:nvSpPr>
            <p:spPr>
              <a:xfrm rot="10800000">
                <a:off x="2573371" y="374481"/>
                <a:ext cx="7490205" cy="4331678"/>
              </a:xfrm>
              <a:prstGeom prst="arc">
                <a:avLst>
                  <a:gd name="adj1" fmla="val 10984851"/>
                  <a:gd name="adj2" fmla="val 21577714"/>
                </a:avLst>
              </a:prstGeom>
              <a:ln w="19050">
                <a:solidFill>
                  <a:schemeClr val="tx1"/>
                </a:solidFill>
                <a:prstDash val="lgDashDotDot"/>
                <a:headEnd type="stealt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28" name="원호 127">
                <a:extLst>
                  <a:ext uri="{FF2B5EF4-FFF2-40B4-BE49-F238E27FC236}">
                    <a16:creationId xmlns:a16="http://schemas.microsoft.com/office/drawing/2014/main" id="{8F52AC8D-94ED-41BB-A4E8-F6F9D7279039}"/>
                  </a:ext>
                </a:extLst>
              </p:cNvPr>
              <p:cNvSpPr/>
              <p:nvPr/>
            </p:nvSpPr>
            <p:spPr>
              <a:xfrm rot="10800000">
                <a:off x="2591859" y="1949896"/>
                <a:ext cx="1998048" cy="1234234"/>
              </a:xfrm>
              <a:prstGeom prst="arc">
                <a:avLst>
                  <a:gd name="adj1" fmla="val 16286729"/>
                  <a:gd name="adj2" fmla="val 0"/>
                </a:avLst>
              </a:prstGeom>
              <a:ln w="19050">
                <a:solidFill>
                  <a:schemeClr val="tx1"/>
                </a:solidFill>
                <a:prstDash val="lgDashDotDot"/>
                <a:headEnd type="stealt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90" name="원호 89">
                <a:extLst>
                  <a:ext uri="{FF2B5EF4-FFF2-40B4-BE49-F238E27FC236}">
                    <a16:creationId xmlns:a16="http://schemas.microsoft.com/office/drawing/2014/main" id="{D866E6D7-3F00-48A0-AAC6-4F321280DC1C}"/>
                  </a:ext>
                </a:extLst>
              </p:cNvPr>
              <p:cNvSpPr/>
              <p:nvPr/>
            </p:nvSpPr>
            <p:spPr>
              <a:xfrm rot="10800000">
                <a:off x="2580557" y="1981269"/>
                <a:ext cx="1666599" cy="1199170"/>
              </a:xfrm>
              <a:prstGeom prst="arc">
                <a:avLst>
                  <a:gd name="adj1" fmla="val 16286729"/>
                  <a:gd name="adj2" fmla="val 0"/>
                </a:avLst>
              </a:prstGeom>
              <a:ln w="19050">
                <a:solidFill>
                  <a:schemeClr val="tx1"/>
                </a:solidFill>
                <a:prstDash val="lgDashDotDot"/>
                <a:headEnd type="stealt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111" name="원호 110">
                <a:extLst>
                  <a:ext uri="{FF2B5EF4-FFF2-40B4-BE49-F238E27FC236}">
                    <a16:creationId xmlns:a16="http://schemas.microsoft.com/office/drawing/2014/main" id="{1D64E26D-CE24-44EF-8F78-C85B3DA46464}"/>
                  </a:ext>
                </a:extLst>
              </p:cNvPr>
              <p:cNvSpPr/>
              <p:nvPr/>
            </p:nvSpPr>
            <p:spPr>
              <a:xfrm rot="10800000">
                <a:off x="2582162" y="1129120"/>
                <a:ext cx="7724464" cy="2901472"/>
              </a:xfrm>
              <a:prstGeom prst="arc">
                <a:avLst>
                  <a:gd name="adj1" fmla="val 12491783"/>
                  <a:gd name="adj2" fmla="val 0"/>
                </a:avLst>
              </a:prstGeom>
              <a:ln w="19050">
                <a:solidFill>
                  <a:schemeClr val="tx1"/>
                </a:solidFill>
                <a:prstDash val="lgDashDotDot"/>
                <a:headEnd type="stealt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04" name="원호 103">
                <a:extLst>
                  <a:ext uri="{FF2B5EF4-FFF2-40B4-BE49-F238E27FC236}">
                    <a16:creationId xmlns:a16="http://schemas.microsoft.com/office/drawing/2014/main" id="{386FCF8F-F597-457F-AE1B-3F7453271E96}"/>
                  </a:ext>
                </a:extLst>
              </p:cNvPr>
              <p:cNvSpPr/>
              <p:nvPr/>
            </p:nvSpPr>
            <p:spPr>
              <a:xfrm rot="10800000">
                <a:off x="2581549" y="1438575"/>
                <a:ext cx="5484956" cy="2282876"/>
              </a:xfrm>
              <a:prstGeom prst="arc">
                <a:avLst>
                  <a:gd name="adj1" fmla="val 16286729"/>
                  <a:gd name="adj2" fmla="val 0"/>
                </a:avLst>
              </a:prstGeom>
              <a:ln w="19050">
                <a:solidFill>
                  <a:schemeClr val="tx1"/>
                </a:solidFill>
                <a:prstDash val="lgDashDotDot"/>
                <a:headEnd type="stealt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C39769B8-ED56-49B5-917E-08D78E1FD03B}"/>
                  </a:ext>
                </a:extLst>
              </p:cNvPr>
              <p:cNvSpPr/>
              <p:nvPr/>
            </p:nvSpPr>
            <p:spPr>
              <a:xfrm>
                <a:off x="9734796" y="2499409"/>
                <a:ext cx="144652" cy="144652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" name="정육면체 1">
                <a:extLst>
                  <a:ext uri="{FF2B5EF4-FFF2-40B4-BE49-F238E27FC236}">
                    <a16:creationId xmlns:a16="http://schemas.microsoft.com/office/drawing/2014/main" id="{4702461A-CF81-4A8F-BA55-787A56171209}"/>
                  </a:ext>
                </a:extLst>
              </p:cNvPr>
              <p:cNvSpPr/>
              <p:nvPr/>
            </p:nvSpPr>
            <p:spPr>
              <a:xfrm>
                <a:off x="1322086" y="2403839"/>
                <a:ext cx="339697" cy="958706"/>
              </a:xfrm>
              <a:prstGeom prst="cube">
                <a:avLst>
                  <a:gd name="adj" fmla="val 83480"/>
                </a:avLst>
              </a:prstGeom>
              <a:solidFill>
                <a:srgbClr val="00B050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15" name="정육면체 14">
                <a:extLst>
                  <a:ext uri="{FF2B5EF4-FFF2-40B4-BE49-F238E27FC236}">
                    <a16:creationId xmlns:a16="http://schemas.microsoft.com/office/drawing/2014/main" id="{C884D757-B441-4960-8E83-B4605749CB29}"/>
                  </a:ext>
                </a:extLst>
              </p:cNvPr>
              <p:cNvSpPr/>
              <p:nvPr/>
            </p:nvSpPr>
            <p:spPr>
              <a:xfrm>
                <a:off x="2020298" y="1742421"/>
                <a:ext cx="499390" cy="1623868"/>
              </a:xfrm>
              <a:prstGeom prst="cube">
                <a:avLst>
                  <a:gd name="adj" fmla="val 89661"/>
                </a:avLst>
              </a:prstGeom>
              <a:solidFill>
                <a:srgbClr val="C00000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22" name="정육면체 21">
                <a:extLst>
                  <a:ext uri="{FF2B5EF4-FFF2-40B4-BE49-F238E27FC236}">
                    <a16:creationId xmlns:a16="http://schemas.microsoft.com/office/drawing/2014/main" id="{FCEC8594-157B-46F8-B4F7-38E4624C8646}"/>
                  </a:ext>
                </a:extLst>
              </p:cNvPr>
              <p:cNvSpPr/>
              <p:nvPr/>
            </p:nvSpPr>
            <p:spPr>
              <a:xfrm>
                <a:off x="3839320" y="1742421"/>
                <a:ext cx="575383" cy="1623868"/>
              </a:xfrm>
              <a:prstGeom prst="cube">
                <a:avLst>
                  <a:gd name="adj" fmla="val 78783"/>
                </a:avLst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840AA6A-F92C-40C4-872E-1E1B3A9B56B2}"/>
                  </a:ext>
                </a:extLst>
              </p:cNvPr>
              <p:cNvSpPr txBox="1"/>
              <p:nvPr/>
            </p:nvSpPr>
            <p:spPr>
              <a:xfrm>
                <a:off x="1589430" y="3353825"/>
                <a:ext cx="1289250" cy="3677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50" b="1" dirty="0">
                    <a:solidFill>
                      <a:srgbClr val="C00000"/>
                    </a:solidFill>
                  </a:rPr>
                  <a:t>(</a:t>
                </a:r>
                <a:r>
                  <a:rPr lang="en-US" altLang="ko-KR" sz="1050" b="1" dirty="0" err="1">
                    <a:solidFill>
                      <a:srgbClr val="C00000"/>
                    </a:solidFill>
                  </a:rPr>
                  <a:t>rH</a:t>
                </a:r>
                <a:r>
                  <a:rPr lang="en-US" altLang="ko-KR" sz="1050" b="1" dirty="0">
                    <a:solidFill>
                      <a:srgbClr val="C00000"/>
                    </a:solidFill>
                  </a:rPr>
                  <a:t> x </a:t>
                </a:r>
                <a:r>
                  <a:rPr lang="en-US" altLang="ko-KR" sz="1050" b="1" dirty="0" err="1">
                    <a:solidFill>
                      <a:srgbClr val="C00000"/>
                    </a:solidFill>
                  </a:rPr>
                  <a:t>rW</a:t>
                </a:r>
                <a:r>
                  <a:rPr lang="en-US" altLang="ko-KR" sz="1050" b="1" dirty="0">
                    <a:solidFill>
                      <a:srgbClr val="C00000"/>
                    </a:solidFill>
                  </a:rPr>
                  <a:t> x 3)</a:t>
                </a:r>
                <a:endParaRPr lang="ko-KR" altLang="en-US" sz="1050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3C0A436-55FA-4AD9-BC10-C0E75A274F71}"/>
                  </a:ext>
                </a:extLst>
              </p:cNvPr>
              <p:cNvSpPr txBox="1"/>
              <p:nvPr/>
            </p:nvSpPr>
            <p:spPr>
              <a:xfrm>
                <a:off x="8755712" y="1174045"/>
                <a:ext cx="1390640" cy="3677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50" b="1" dirty="0">
                    <a:solidFill>
                      <a:schemeClr val="accent1">
                        <a:lumMod val="50000"/>
                      </a:schemeClr>
                    </a:solidFill>
                  </a:rPr>
                  <a:t>(</a:t>
                </a:r>
                <a:r>
                  <a:rPr lang="en-US" altLang="ko-KR" sz="1050" b="1" dirty="0" err="1">
                    <a:solidFill>
                      <a:schemeClr val="accent1">
                        <a:lumMod val="50000"/>
                      </a:schemeClr>
                    </a:solidFill>
                  </a:rPr>
                  <a:t>rH</a:t>
                </a:r>
                <a:r>
                  <a:rPr lang="en-US" altLang="ko-KR" sz="1050" b="1" dirty="0">
                    <a:solidFill>
                      <a:schemeClr val="accent1">
                        <a:lumMod val="50000"/>
                      </a:schemeClr>
                    </a:solidFill>
                  </a:rPr>
                  <a:t> x </a:t>
                </a:r>
                <a:r>
                  <a:rPr lang="en-US" altLang="ko-KR" sz="1050" b="1" dirty="0" err="1">
                    <a:solidFill>
                      <a:schemeClr val="accent1">
                        <a:lumMod val="50000"/>
                      </a:schemeClr>
                    </a:solidFill>
                  </a:rPr>
                  <a:t>rW</a:t>
                </a:r>
                <a:r>
                  <a:rPr lang="en-US" altLang="ko-KR" sz="1050" b="1" dirty="0">
                    <a:solidFill>
                      <a:schemeClr val="accent1">
                        <a:lumMod val="50000"/>
                      </a:schemeClr>
                    </a:solidFill>
                  </a:rPr>
                  <a:t> x 64)</a:t>
                </a:r>
                <a:endParaRPr lang="ko-KR" altLang="en-US" sz="105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8" name="직선 화살표 연결선 7">
                <a:extLst>
                  <a:ext uri="{FF2B5EF4-FFF2-40B4-BE49-F238E27FC236}">
                    <a16:creationId xmlns:a16="http://schemas.microsoft.com/office/drawing/2014/main" id="{13CAFD4C-D558-48D2-A415-6E7F39031F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47478" y="2570023"/>
                <a:ext cx="24121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2EF009E2-99A1-4F54-87A9-479339797B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8669" y="2570023"/>
                <a:ext cx="17688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더하기 기호 58">
                <a:extLst>
                  <a:ext uri="{FF2B5EF4-FFF2-40B4-BE49-F238E27FC236}">
                    <a16:creationId xmlns:a16="http://schemas.microsoft.com/office/drawing/2014/main" id="{BFF818C4-8193-42B1-B6F8-557BBFD8524C}"/>
                  </a:ext>
                </a:extLst>
              </p:cNvPr>
              <p:cNvSpPr/>
              <p:nvPr/>
            </p:nvSpPr>
            <p:spPr>
              <a:xfrm>
                <a:off x="9731380" y="2496278"/>
                <a:ext cx="148063" cy="148063"/>
              </a:xfrm>
              <a:prstGeom prst="mathPlus">
                <a:avLst>
                  <a:gd name="adj1" fmla="val 4576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37" name="정육면체 36">
                <a:extLst>
                  <a:ext uri="{FF2B5EF4-FFF2-40B4-BE49-F238E27FC236}">
                    <a16:creationId xmlns:a16="http://schemas.microsoft.com/office/drawing/2014/main" id="{391BCCCB-788E-4D9D-B17D-8AFADC91A0B6}"/>
                  </a:ext>
                </a:extLst>
              </p:cNvPr>
              <p:cNvSpPr/>
              <p:nvPr/>
            </p:nvSpPr>
            <p:spPr>
              <a:xfrm>
                <a:off x="10326232" y="1778495"/>
                <a:ext cx="453827" cy="1623868"/>
              </a:xfrm>
              <a:prstGeom prst="cube">
                <a:avLst>
                  <a:gd name="adj" fmla="val 89661"/>
                </a:avLst>
              </a:prstGeom>
              <a:solidFill>
                <a:schemeClr val="accent2"/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A74B9D5D-9B4E-4629-AEB6-0D585843F7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8683" y="2570023"/>
                <a:ext cx="384626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정육면체 53">
                <a:extLst>
                  <a:ext uri="{FF2B5EF4-FFF2-40B4-BE49-F238E27FC236}">
                    <a16:creationId xmlns:a16="http://schemas.microsoft.com/office/drawing/2014/main" id="{C6193B03-4DF7-487B-B9BB-7CE881D6D29E}"/>
                  </a:ext>
                </a:extLst>
              </p:cNvPr>
              <p:cNvSpPr/>
              <p:nvPr/>
            </p:nvSpPr>
            <p:spPr>
              <a:xfrm>
                <a:off x="4018344" y="1742421"/>
                <a:ext cx="575383" cy="1623868"/>
              </a:xfrm>
              <a:prstGeom prst="cube">
                <a:avLst>
                  <a:gd name="adj" fmla="val 78783"/>
                </a:avLst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55" name="정육면체 54">
                <a:extLst>
                  <a:ext uri="{FF2B5EF4-FFF2-40B4-BE49-F238E27FC236}">
                    <a16:creationId xmlns:a16="http://schemas.microsoft.com/office/drawing/2014/main" id="{6444FA23-7975-4EBA-AFD1-64C302272F79}"/>
                  </a:ext>
                </a:extLst>
              </p:cNvPr>
              <p:cNvSpPr/>
              <p:nvPr/>
            </p:nvSpPr>
            <p:spPr>
              <a:xfrm>
                <a:off x="4662078" y="1742421"/>
                <a:ext cx="575383" cy="1623868"/>
              </a:xfrm>
              <a:prstGeom prst="cube">
                <a:avLst>
                  <a:gd name="adj" fmla="val 78783"/>
                </a:avLst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57" name="정육면체 56">
                <a:extLst>
                  <a:ext uri="{FF2B5EF4-FFF2-40B4-BE49-F238E27FC236}">
                    <a16:creationId xmlns:a16="http://schemas.microsoft.com/office/drawing/2014/main" id="{B29776A4-3904-4507-8C90-D2E5C1B18507}"/>
                  </a:ext>
                </a:extLst>
              </p:cNvPr>
              <p:cNvSpPr/>
              <p:nvPr/>
            </p:nvSpPr>
            <p:spPr>
              <a:xfrm>
                <a:off x="4848201" y="1742421"/>
                <a:ext cx="575383" cy="1623868"/>
              </a:xfrm>
              <a:prstGeom prst="cube">
                <a:avLst>
                  <a:gd name="adj" fmla="val 78783"/>
                </a:avLst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67" name="정육면체 66">
                <a:extLst>
                  <a:ext uri="{FF2B5EF4-FFF2-40B4-BE49-F238E27FC236}">
                    <a16:creationId xmlns:a16="http://schemas.microsoft.com/office/drawing/2014/main" id="{3639A7C0-A64D-44FB-A5EE-AFF38398F5D6}"/>
                  </a:ext>
                </a:extLst>
              </p:cNvPr>
              <p:cNvSpPr/>
              <p:nvPr/>
            </p:nvSpPr>
            <p:spPr>
              <a:xfrm>
                <a:off x="7841907" y="1742421"/>
                <a:ext cx="575383" cy="1623868"/>
              </a:xfrm>
              <a:prstGeom prst="cube">
                <a:avLst>
                  <a:gd name="adj" fmla="val 78783"/>
                </a:avLst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68" name="정육면체 67">
                <a:extLst>
                  <a:ext uri="{FF2B5EF4-FFF2-40B4-BE49-F238E27FC236}">
                    <a16:creationId xmlns:a16="http://schemas.microsoft.com/office/drawing/2014/main" id="{5198F672-FFE3-4EBF-AAC6-86B051E1D8FF}"/>
                  </a:ext>
                </a:extLst>
              </p:cNvPr>
              <p:cNvSpPr/>
              <p:nvPr/>
            </p:nvSpPr>
            <p:spPr>
              <a:xfrm>
                <a:off x="8025442" y="1742421"/>
                <a:ext cx="575383" cy="1623868"/>
              </a:xfrm>
              <a:prstGeom prst="cube">
                <a:avLst>
                  <a:gd name="adj" fmla="val 78783"/>
                </a:avLst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69" name="정육면체 68">
                <a:extLst>
                  <a:ext uri="{FF2B5EF4-FFF2-40B4-BE49-F238E27FC236}">
                    <a16:creationId xmlns:a16="http://schemas.microsoft.com/office/drawing/2014/main" id="{0CE3A4B8-84C9-4659-AEC9-E1E9843E25DC}"/>
                  </a:ext>
                </a:extLst>
              </p:cNvPr>
              <p:cNvSpPr/>
              <p:nvPr/>
            </p:nvSpPr>
            <p:spPr>
              <a:xfrm>
                <a:off x="8215416" y="1742421"/>
                <a:ext cx="575383" cy="1623868"/>
              </a:xfrm>
              <a:prstGeom prst="cube">
                <a:avLst>
                  <a:gd name="adj" fmla="val 78783"/>
                </a:avLst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70" name="정육면체 69">
                <a:extLst>
                  <a:ext uri="{FF2B5EF4-FFF2-40B4-BE49-F238E27FC236}">
                    <a16:creationId xmlns:a16="http://schemas.microsoft.com/office/drawing/2014/main" id="{804AE06B-2BBE-4084-A601-56DD64175C6A}"/>
                  </a:ext>
                </a:extLst>
              </p:cNvPr>
              <p:cNvSpPr/>
              <p:nvPr/>
            </p:nvSpPr>
            <p:spPr>
              <a:xfrm>
                <a:off x="8963898" y="1742421"/>
                <a:ext cx="575383" cy="1623868"/>
              </a:xfrm>
              <a:prstGeom prst="cube">
                <a:avLst>
                  <a:gd name="adj" fmla="val 78783"/>
                </a:avLst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72" name="정육면체 71">
                <a:extLst>
                  <a:ext uri="{FF2B5EF4-FFF2-40B4-BE49-F238E27FC236}">
                    <a16:creationId xmlns:a16="http://schemas.microsoft.com/office/drawing/2014/main" id="{2FA81F2E-D7EB-4863-B9B7-4FBBDF970FEE}"/>
                  </a:ext>
                </a:extLst>
              </p:cNvPr>
              <p:cNvSpPr/>
              <p:nvPr/>
            </p:nvSpPr>
            <p:spPr>
              <a:xfrm>
                <a:off x="9147434" y="1742421"/>
                <a:ext cx="575383" cy="1623868"/>
              </a:xfrm>
              <a:prstGeom prst="cube">
                <a:avLst>
                  <a:gd name="adj" fmla="val 78783"/>
                </a:avLst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74" name="정육면체 73">
                <a:extLst>
                  <a:ext uri="{FF2B5EF4-FFF2-40B4-BE49-F238E27FC236}">
                    <a16:creationId xmlns:a16="http://schemas.microsoft.com/office/drawing/2014/main" id="{7B43F183-FD2F-4E56-A2BB-DF78626E2159}"/>
                  </a:ext>
                </a:extLst>
              </p:cNvPr>
              <p:cNvSpPr/>
              <p:nvPr/>
            </p:nvSpPr>
            <p:spPr>
              <a:xfrm>
                <a:off x="9337407" y="1742421"/>
                <a:ext cx="575383" cy="1623868"/>
              </a:xfrm>
              <a:prstGeom prst="cube">
                <a:avLst>
                  <a:gd name="adj" fmla="val 78783"/>
                </a:avLst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6E62E2A-C0F3-48D6-8270-A5CE3B91B431}"/>
                  </a:ext>
                </a:extLst>
              </p:cNvPr>
              <p:cNvSpPr txBox="1"/>
              <p:nvPr/>
            </p:nvSpPr>
            <p:spPr>
              <a:xfrm>
                <a:off x="5648104" y="3389743"/>
                <a:ext cx="1464994" cy="3677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b="1" dirty="0"/>
                  <a:t>Output branch</a:t>
                </a:r>
              </a:p>
            </p:txBody>
          </p: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1DF0EA3B-E03D-4F30-AA81-11FE2A63A8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21119" y="2574587"/>
                <a:ext cx="14260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화살표 연결선 88">
                <a:extLst>
                  <a:ext uri="{FF2B5EF4-FFF2-40B4-BE49-F238E27FC236}">
                    <a16:creationId xmlns:a16="http://schemas.microsoft.com/office/drawing/2014/main" id="{9CBF6B1E-7C00-469A-9D55-E02B346A91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79307" y="2570023"/>
                <a:ext cx="24121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olid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08BEE626-A48B-4DF8-91DD-61B8C7DB1AFA}"/>
                  </a:ext>
                </a:extLst>
              </p:cNvPr>
              <p:cNvSpPr/>
              <p:nvPr/>
            </p:nvSpPr>
            <p:spPr>
              <a:xfrm>
                <a:off x="9990808" y="2488214"/>
                <a:ext cx="166907" cy="16690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94" name="더하기 기호 93">
                <a:extLst>
                  <a:ext uri="{FF2B5EF4-FFF2-40B4-BE49-F238E27FC236}">
                    <a16:creationId xmlns:a16="http://schemas.microsoft.com/office/drawing/2014/main" id="{EC4958A3-A72B-4F28-9B76-D9A3ED694086}"/>
                  </a:ext>
                </a:extLst>
              </p:cNvPr>
              <p:cNvSpPr/>
              <p:nvPr/>
            </p:nvSpPr>
            <p:spPr>
              <a:xfrm>
                <a:off x="9984961" y="2484602"/>
                <a:ext cx="170842" cy="170842"/>
              </a:xfrm>
              <a:prstGeom prst="mathPlus">
                <a:avLst>
                  <a:gd name="adj1" fmla="val 4576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98" name="원호 97">
                <a:extLst>
                  <a:ext uri="{FF2B5EF4-FFF2-40B4-BE49-F238E27FC236}">
                    <a16:creationId xmlns:a16="http://schemas.microsoft.com/office/drawing/2014/main" id="{8316D3FF-7C10-4361-B611-E580BC09F0B6}"/>
                  </a:ext>
                </a:extLst>
              </p:cNvPr>
              <p:cNvSpPr/>
              <p:nvPr/>
            </p:nvSpPr>
            <p:spPr>
              <a:xfrm rot="10800000">
                <a:off x="2579168" y="1669764"/>
                <a:ext cx="3643596" cy="1795479"/>
              </a:xfrm>
              <a:prstGeom prst="arc">
                <a:avLst>
                  <a:gd name="adj1" fmla="val 16286729"/>
                  <a:gd name="adj2" fmla="val 0"/>
                </a:avLst>
              </a:prstGeom>
              <a:ln w="19050">
                <a:solidFill>
                  <a:schemeClr val="tx1"/>
                </a:solidFill>
                <a:prstDash val="lgDashDotDot"/>
                <a:headEnd type="stealt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cxnSp>
            <p:nvCxnSpPr>
              <p:cNvPr id="108" name="직선 화살표 연결선 107">
                <a:extLst>
                  <a:ext uri="{FF2B5EF4-FFF2-40B4-BE49-F238E27FC236}">
                    <a16:creationId xmlns:a16="http://schemas.microsoft.com/office/drawing/2014/main" id="{08367AD3-7C46-46D1-92BB-07BE62E007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4612" y="2570023"/>
                <a:ext cx="24121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>
                <a:extLst>
                  <a:ext uri="{FF2B5EF4-FFF2-40B4-BE49-F238E27FC236}">
                    <a16:creationId xmlns:a16="http://schemas.microsoft.com/office/drawing/2014/main" id="{E44F5274-864B-402E-8A33-99519C41C8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89282" y="2568161"/>
                <a:ext cx="675330" cy="0"/>
              </a:xfrm>
              <a:prstGeom prst="line">
                <a:avLst/>
              </a:prstGeom>
              <a:ln w="82550" cap="rnd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2" name="그룹 111">
                <a:extLst>
                  <a:ext uri="{FF2B5EF4-FFF2-40B4-BE49-F238E27FC236}">
                    <a16:creationId xmlns:a16="http://schemas.microsoft.com/office/drawing/2014/main" id="{21BCFA70-BE3A-466E-8B15-FBB8B98B1419}"/>
                  </a:ext>
                </a:extLst>
              </p:cNvPr>
              <p:cNvGrpSpPr/>
              <p:nvPr/>
            </p:nvGrpSpPr>
            <p:grpSpPr>
              <a:xfrm>
                <a:off x="8691946" y="3643524"/>
                <a:ext cx="170848" cy="170842"/>
                <a:chOff x="9864239" y="2978505"/>
                <a:chExt cx="170848" cy="170842"/>
              </a:xfrm>
            </p:grpSpPr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DA7A9754-CB5D-45F8-BF51-71EE2B9695A8}"/>
                    </a:ext>
                  </a:extLst>
                </p:cNvPr>
                <p:cNvSpPr/>
                <p:nvPr/>
              </p:nvSpPr>
              <p:spPr>
                <a:xfrm>
                  <a:off x="9868180" y="2982117"/>
                  <a:ext cx="166907" cy="166907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sp>
              <p:nvSpPr>
                <p:cNvPr id="114" name="더하기 기호 113">
                  <a:extLst>
                    <a:ext uri="{FF2B5EF4-FFF2-40B4-BE49-F238E27FC236}">
                      <a16:creationId xmlns:a16="http://schemas.microsoft.com/office/drawing/2014/main" id="{2B360709-ED64-4D40-AAF4-534D81364114}"/>
                    </a:ext>
                  </a:extLst>
                </p:cNvPr>
                <p:cNvSpPr/>
                <p:nvPr/>
              </p:nvSpPr>
              <p:spPr>
                <a:xfrm>
                  <a:off x="9864239" y="2978505"/>
                  <a:ext cx="170842" cy="170842"/>
                </a:xfrm>
                <a:prstGeom prst="mathPlus">
                  <a:avLst>
                    <a:gd name="adj1" fmla="val 4576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</p:grp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CC1DA389-203C-4FA6-ACD4-8BA7298396B8}"/>
                  </a:ext>
                </a:extLst>
              </p:cNvPr>
              <p:cNvSpPr txBox="1"/>
              <p:nvPr/>
            </p:nvSpPr>
            <p:spPr>
              <a:xfrm>
                <a:off x="9871513" y="3398102"/>
                <a:ext cx="1289250" cy="3677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50" b="1" dirty="0">
                    <a:solidFill>
                      <a:schemeClr val="accent2">
                        <a:lumMod val="75000"/>
                      </a:schemeClr>
                    </a:solidFill>
                  </a:rPr>
                  <a:t>(</a:t>
                </a:r>
                <a:r>
                  <a:rPr lang="en-US" altLang="ko-KR" sz="1050" b="1" dirty="0" err="1">
                    <a:solidFill>
                      <a:schemeClr val="accent2">
                        <a:lumMod val="75000"/>
                      </a:schemeClr>
                    </a:solidFill>
                  </a:rPr>
                  <a:t>rH</a:t>
                </a:r>
                <a:r>
                  <a:rPr lang="en-US" altLang="ko-KR" sz="1050" b="1" dirty="0">
                    <a:solidFill>
                      <a:schemeClr val="accent2">
                        <a:lumMod val="75000"/>
                      </a:schemeClr>
                    </a:solidFill>
                  </a:rPr>
                  <a:t> x </a:t>
                </a:r>
                <a:r>
                  <a:rPr lang="en-US" altLang="ko-KR" sz="1050" b="1" dirty="0" err="1">
                    <a:solidFill>
                      <a:schemeClr val="accent2">
                        <a:lumMod val="75000"/>
                      </a:schemeClr>
                    </a:solidFill>
                  </a:rPr>
                  <a:t>rW</a:t>
                </a:r>
                <a:r>
                  <a:rPr lang="en-US" altLang="ko-KR" sz="1050" b="1" dirty="0">
                    <a:solidFill>
                      <a:schemeClr val="accent2">
                        <a:lumMod val="75000"/>
                      </a:schemeClr>
                    </a:solidFill>
                  </a:rPr>
                  <a:t> x 3)</a:t>
                </a:r>
                <a:endParaRPr lang="ko-KR" altLang="en-US" sz="105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" name="정육면체 17">
                <a:extLst>
                  <a:ext uri="{FF2B5EF4-FFF2-40B4-BE49-F238E27FC236}">
                    <a16:creationId xmlns:a16="http://schemas.microsoft.com/office/drawing/2014/main" id="{2F7BA39F-1100-406B-9A8B-1D6094CA9CF5}"/>
                  </a:ext>
                </a:extLst>
              </p:cNvPr>
              <p:cNvSpPr/>
              <p:nvPr/>
            </p:nvSpPr>
            <p:spPr>
              <a:xfrm>
                <a:off x="2811409" y="1742421"/>
                <a:ext cx="575383" cy="1623868"/>
              </a:xfrm>
              <a:prstGeom prst="cube">
                <a:avLst>
                  <a:gd name="adj" fmla="val 78783"/>
                </a:avLst>
              </a:prstGeom>
              <a:solidFill>
                <a:srgbClr val="16CCB6"/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cxnSp>
            <p:nvCxnSpPr>
              <p:cNvPr id="136" name="직선 화살표 연결선 135">
                <a:extLst>
                  <a:ext uri="{FF2B5EF4-FFF2-40B4-BE49-F238E27FC236}">
                    <a16:creationId xmlns:a16="http://schemas.microsoft.com/office/drawing/2014/main" id="{0108BEA8-A468-4746-A5B2-10B4612418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87165" y="2574587"/>
                <a:ext cx="11946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" name="정육면체 145">
                <a:extLst>
                  <a:ext uri="{FF2B5EF4-FFF2-40B4-BE49-F238E27FC236}">
                    <a16:creationId xmlns:a16="http://schemas.microsoft.com/office/drawing/2014/main" id="{DD5CE80A-B5EE-4240-8765-1FF3AF8DD121}"/>
                  </a:ext>
                </a:extLst>
              </p:cNvPr>
              <p:cNvSpPr/>
              <p:nvPr/>
            </p:nvSpPr>
            <p:spPr>
              <a:xfrm>
                <a:off x="8600825" y="3836116"/>
                <a:ext cx="350731" cy="1254972"/>
              </a:xfrm>
              <a:prstGeom prst="cube">
                <a:avLst>
                  <a:gd name="adj" fmla="val 89661"/>
                </a:avLst>
              </a:prstGeom>
              <a:solidFill>
                <a:schemeClr val="accent2"/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DE34CAA6-7DB8-4EDD-BAE6-AB10AC54EF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73482" y="3834690"/>
                <a:ext cx="317" cy="14068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ot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직선 연결선 187">
                <a:extLst>
                  <a:ext uri="{FF2B5EF4-FFF2-40B4-BE49-F238E27FC236}">
                    <a16:creationId xmlns:a16="http://schemas.microsoft.com/office/drawing/2014/main" id="{BFF66728-CACE-4633-9F88-7FF537FAAA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90799" y="2570023"/>
                <a:ext cx="0" cy="1052935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정육면체 18">
                <a:extLst>
                  <a:ext uri="{FF2B5EF4-FFF2-40B4-BE49-F238E27FC236}">
                    <a16:creationId xmlns:a16="http://schemas.microsoft.com/office/drawing/2014/main" id="{C8B0CA9B-18FF-4231-A50C-29B15884263C}"/>
                  </a:ext>
                </a:extLst>
              </p:cNvPr>
              <p:cNvSpPr/>
              <p:nvPr/>
            </p:nvSpPr>
            <p:spPr>
              <a:xfrm>
                <a:off x="3005355" y="1746623"/>
                <a:ext cx="575383" cy="1623868"/>
              </a:xfrm>
              <a:prstGeom prst="cube">
                <a:avLst>
                  <a:gd name="adj" fmla="val 78783"/>
                </a:avLst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3333C3BE-C2E1-458F-A806-99315DD66C2F}"/>
                  </a:ext>
                </a:extLst>
              </p:cNvPr>
              <p:cNvGrpSpPr/>
              <p:nvPr/>
            </p:nvGrpSpPr>
            <p:grpSpPr>
              <a:xfrm>
                <a:off x="4369267" y="2570023"/>
                <a:ext cx="350731" cy="2262614"/>
                <a:chOff x="7122046" y="2533778"/>
                <a:chExt cx="350731" cy="2262614"/>
              </a:xfrm>
            </p:grpSpPr>
            <p:cxnSp>
              <p:nvCxnSpPr>
                <p:cNvPr id="75" name="직선 화살표 연결선 74">
                  <a:extLst>
                    <a:ext uri="{FF2B5EF4-FFF2-40B4-BE49-F238E27FC236}">
                      <a16:creationId xmlns:a16="http://schemas.microsoft.com/office/drawing/2014/main" id="{F4BAA11D-C801-47D3-8067-431B59D46A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67835" y="2533778"/>
                  <a:ext cx="24121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3" name="그룹 102">
                  <a:extLst>
                    <a:ext uri="{FF2B5EF4-FFF2-40B4-BE49-F238E27FC236}">
                      <a16:creationId xmlns:a16="http://schemas.microsoft.com/office/drawing/2014/main" id="{8873F492-01BC-4612-A359-96D4A9A17A41}"/>
                    </a:ext>
                  </a:extLst>
                </p:cNvPr>
                <p:cNvGrpSpPr/>
                <p:nvPr/>
              </p:nvGrpSpPr>
              <p:grpSpPr>
                <a:xfrm>
                  <a:off x="7180712" y="3348308"/>
                  <a:ext cx="170848" cy="170842"/>
                  <a:chOff x="9864239" y="2978505"/>
                  <a:chExt cx="170848" cy="170842"/>
                </a:xfrm>
              </p:grpSpPr>
              <p:sp>
                <p:nvSpPr>
                  <p:cNvPr id="101" name="타원 100">
                    <a:extLst>
                      <a:ext uri="{FF2B5EF4-FFF2-40B4-BE49-F238E27FC236}">
                        <a16:creationId xmlns:a16="http://schemas.microsoft.com/office/drawing/2014/main" id="{0C39F703-6896-4E30-829E-34975BB53CD0}"/>
                      </a:ext>
                    </a:extLst>
                  </p:cNvPr>
                  <p:cNvSpPr/>
                  <p:nvPr/>
                </p:nvSpPr>
                <p:spPr>
                  <a:xfrm>
                    <a:off x="9868180" y="2982117"/>
                    <a:ext cx="166907" cy="166907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102" name="더하기 기호 101">
                    <a:extLst>
                      <a:ext uri="{FF2B5EF4-FFF2-40B4-BE49-F238E27FC236}">
                        <a16:creationId xmlns:a16="http://schemas.microsoft.com/office/drawing/2014/main" id="{AD487666-837B-47A6-9C68-B1A2F27BF3A7}"/>
                      </a:ext>
                    </a:extLst>
                  </p:cNvPr>
                  <p:cNvSpPr/>
                  <p:nvPr/>
                </p:nvSpPr>
                <p:spPr>
                  <a:xfrm>
                    <a:off x="9864239" y="2978505"/>
                    <a:ext cx="170842" cy="170842"/>
                  </a:xfrm>
                  <a:prstGeom prst="mathPlus">
                    <a:avLst>
                      <a:gd name="adj1" fmla="val 4576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/>
                  </a:p>
                </p:txBody>
              </p:sp>
            </p:grpSp>
            <p:sp>
              <p:nvSpPr>
                <p:cNvPr id="77" name="정육면체 76">
                  <a:extLst>
                    <a:ext uri="{FF2B5EF4-FFF2-40B4-BE49-F238E27FC236}">
                      <a16:creationId xmlns:a16="http://schemas.microsoft.com/office/drawing/2014/main" id="{F0D8E531-F924-4DA2-A702-327BD467B73C}"/>
                    </a:ext>
                  </a:extLst>
                </p:cNvPr>
                <p:cNvSpPr/>
                <p:nvPr/>
              </p:nvSpPr>
              <p:spPr>
                <a:xfrm>
                  <a:off x="7122046" y="3541420"/>
                  <a:ext cx="350731" cy="1254972"/>
                </a:xfrm>
                <a:prstGeom prst="cube">
                  <a:avLst>
                    <a:gd name="adj" fmla="val 89661"/>
                  </a:avLst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cxnSp>
              <p:nvCxnSpPr>
                <p:cNvPr id="140" name="직선 화살표 연결선 139">
                  <a:extLst>
                    <a:ext uri="{FF2B5EF4-FFF2-40B4-BE49-F238E27FC236}">
                      <a16:creationId xmlns:a16="http://schemas.microsoft.com/office/drawing/2014/main" id="{BDF7498F-0B75-47E5-8457-E29F5CBE34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69160" y="3543619"/>
                  <a:ext cx="317" cy="140684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sysDot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직선 연결선 81">
                  <a:extLst>
                    <a:ext uri="{FF2B5EF4-FFF2-40B4-BE49-F238E27FC236}">
                      <a16:creationId xmlns:a16="http://schemas.microsoft.com/office/drawing/2014/main" id="{579AD4C6-F6C5-46F2-881D-945C0F9DA7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66133" y="2533779"/>
                  <a:ext cx="0" cy="79252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ot"/>
                  <a:head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134FF01-4E37-4C07-ABF8-62AA2BC0902D}"/>
                  </a:ext>
                </a:extLst>
              </p:cNvPr>
              <p:cNvSpPr txBox="1"/>
              <p:nvPr/>
            </p:nvSpPr>
            <p:spPr>
              <a:xfrm>
                <a:off x="10772547" y="1854205"/>
                <a:ext cx="1289249" cy="3677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50" b="1" dirty="0">
                    <a:solidFill>
                      <a:schemeClr val="accent2">
                        <a:lumMod val="75000"/>
                      </a:schemeClr>
                    </a:solidFill>
                  </a:rPr>
                  <a:t>(</a:t>
                </a:r>
                <a:r>
                  <a:rPr lang="en-US" altLang="ko-KR" sz="1050" b="1" dirty="0" err="1">
                    <a:solidFill>
                      <a:schemeClr val="accent2">
                        <a:lumMod val="75000"/>
                      </a:schemeClr>
                    </a:solidFill>
                  </a:rPr>
                  <a:t>rH</a:t>
                </a:r>
                <a:r>
                  <a:rPr lang="en-US" altLang="ko-KR" sz="1050" b="1" dirty="0">
                    <a:solidFill>
                      <a:schemeClr val="accent2">
                        <a:lumMod val="75000"/>
                      </a:schemeClr>
                    </a:solidFill>
                  </a:rPr>
                  <a:t> x </a:t>
                </a:r>
                <a:r>
                  <a:rPr lang="en-US" altLang="ko-KR" sz="1050" b="1" dirty="0" err="1">
                    <a:solidFill>
                      <a:schemeClr val="accent2">
                        <a:lumMod val="75000"/>
                      </a:schemeClr>
                    </a:solidFill>
                  </a:rPr>
                  <a:t>rW</a:t>
                </a:r>
                <a:r>
                  <a:rPr lang="en-US" altLang="ko-KR" sz="1050" b="1" dirty="0">
                    <a:solidFill>
                      <a:schemeClr val="accent2">
                        <a:lumMod val="75000"/>
                      </a:schemeClr>
                    </a:solidFill>
                  </a:rPr>
                  <a:t> x 3)</a:t>
                </a:r>
                <a:endParaRPr lang="ko-KR" altLang="en-US" sz="105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" name="정육면체 19">
                <a:extLst>
                  <a:ext uri="{FF2B5EF4-FFF2-40B4-BE49-F238E27FC236}">
                    <a16:creationId xmlns:a16="http://schemas.microsoft.com/office/drawing/2014/main" id="{80FA23F5-D2A6-4664-9759-A72FC664E34B}"/>
                  </a:ext>
                </a:extLst>
              </p:cNvPr>
              <p:cNvSpPr/>
              <p:nvPr/>
            </p:nvSpPr>
            <p:spPr>
              <a:xfrm>
                <a:off x="3192447" y="1742421"/>
                <a:ext cx="575383" cy="1623868"/>
              </a:xfrm>
              <a:prstGeom prst="cube">
                <a:avLst>
                  <a:gd name="adj" fmla="val 78783"/>
                </a:avLst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C24609D-E209-4D84-B919-6014E61A83C4}"/>
                  </a:ext>
                </a:extLst>
              </p:cNvPr>
              <p:cNvGrpSpPr/>
              <p:nvPr/>
            </p:nvGrpSpPr>
            <p:grpSpPr>
              <a:xfrm>
                <a:off x="5265905" y="2570023"/>
                <a:ext cx="350731" cy="2521065"/>
                <a:chOff x="3761086" y="2533778"/>
                <a:chExt cx="350731" cy="2521065"/>
              </a:xfrm>
            </p:grpSpPr>
            <p:cxnSp>
              <p:nvCxnSpPr>
                <p:cNvPr id="80" name="직선 화살표 연결선 79">
                  <a:extLst>
                    <a:ext uri="{FF2B5EF4-FFF2-40B4-BE49-F238E27FC236}">
                      <a16:creationId xmlns:a16="http://schemas.microsoft.com/office/drawing/2014/main" id="{8D5292F2-D52A-4321-BC89-34A048530B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15847" y="2533778"/>
                  <a:ext cx="241211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직선 연결선 80">
                  <a:extLst>
                    <a:ext uri="{FF2B5EF4-FFF2-40B4-BE49-F238E27FC236}">
                      <a16:creationId xmlns:a16="http://schemas.microsoft.com/office/drawing/2014/main" id="{03B98EEB-EE75-42F1-B07A-06D72116F2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05241" y="2533778"/>
                  <a:ext cx="0" cy="105293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ot"/>
                  <a:head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5" name="그룹 104">
                  <a:extLst>
                    <a:ext uri="{FF2B5EF4-FFF2-40B4-BE49-F238E27FC236}">
                      <a16:creationId xmlns:a16="http://schemas.microsoft.com/office/drawing/2014/main" id="{06D2933F-E546-4045-86B9-8130E9466372}"/>
                    </a:ext>
                  </a:extLst>
                </p:cNvPr>
                <p:cNvGrpSpPr/>
                <p:nvPr/>
              </p:nvGrpSpPr>
              <p:grpSpPr>
                <a:xfrm>
                  <a:off x="3819817" y="3602027"/>
                  <a:ext cx="170848" cy="170842"/>
                  <a:chOff x="9864239" y="2978505"/>
                  <a:chExt cx="170848" cy="170842"/>
                </a:xfrm>
              </p:grpSpPr>
              <p:sp>
                <p:nvSpPr>
                  <p:cNvPr id="106" name="타원 105">
                    <a:extLst>
                      <a:ext uri="{FF2B5EF4-FFF2-40B4-BE49-F238E27FC236}">
                        <a16:creationId xmlns:a16="http://schemas.microsoft.com/office/drawing/2014/main" id="{1C70B0F3-0603-426C-84F4-598AC0B4A7E0}"/>
                      </a:ext>
                    </a:extLst>
                  </p:cNvPr>
                  <p:cNvSpPr/>
                  <p:nvPr/>
                </p:nvSpPr>
                <p:spPr>
                  <a:xfrm>
                    <a:off x="9868180" y="2982117"/>
                    <a:ext cx="166907" cy="166907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/>
                  </a:p>
                </p:txBody>
              </p:sp>
              <p:sp>
                <p:nvSpPr>
                  <p:cNvPr id="107" name="더하기 기호 106">
                    <a:extLst>
                      <a:ext uri="{FF2B5EF4-FFF2-40B4-BE49-F238E27FC236}">
                        <a16:creationId xmlns:a16="http://schemas.microsoft.com/office/drawing/2014/main" id="{8C23CC69-D6C4-4DED-AC43-38561EF6A875}"/>
                      </a:ext>
                    </a:extLst>
                  </p:cNvPr>
                  <p:cNvSpPr/>
                  <p:nvPr/>
                </p:nvSpPr>
                <p:spPr>
                  <a:xfrm>
                    <a:off x="9864239" y="2978505"/>
                    <a:ext cx="170842" cy="170842"/>
                  </a:xfrm>
                  <a:prstGeom prst="mathPlus">
                    <a:avLst>
                      <a:gd name="adj1" fmla="val 4576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/>
                  </a:p>
                </p:txBody>
              </p:sp>
            </p:grpSp>
            <p:sp>
              <p:nvSpPr>
                <p:cNvPr id="86" name="정육면체 85">
                  <a:extLst>
                    <a:ext uri="{FF2B5EF4-FFF2-40B4-BE49-F238E27FC236}">
                      <a16:creationId xmlns:a16="http://schemas.microsoft.com/office/drawing/2014/main" id="{271C6055-06FB-4B81-ABF5-AA847DC3816C}"/>
                    </a:ext>
                  </a:extLst>
                </p:cNvPr>
                <p:cNvSpPr/>
                <p:nvPr/>
              </p:nvSpPr>
              <p:spPr>
                <a:xfrm>
                  <a:off x="3761086" y="3799871"/>
                  <a:ext cx="350731" cy="1254972"/>
                </a:xfrm>
                <a:prstGeom prst="cube">
                  <a:avLst>
                    <a:gd name="adj" fmla="val 89661"/>
                  </a:avLst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cxnSp>
              <p:nvCxnSpPr>
                <p:cNvPr id="145" name="직선 화살표 연결선 144">
                  <a:extLst>
                    <a:ext uri="{FF2B5EF4-FFF2-40B4-BE49-F238E27FC236}">
                      <a16:creationId xmlns:a16="http://schemas.microsoft.com/office/drawing/2014/main" id="{2B5D9370-FF4C-43F4-A2CB-E2CDBF51FA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903045" y="3798445"/>
                  <a:ext cx="317" cy="140684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sysDot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52BF885F-1232-4F65-A30D-37381C2951F4}"/>
                  </a:ext>
                </a:extLst>
              </p:cNvPr>
              <p:cNvGrpSpPr/>
              <p:nvPr/>
            </p:nvGrpSpPr>
            <p:grpSpPr>
              <a:xfrm>
                <a:off x="3514732" y="2569597"/>
                <a:ext cx="350731" cy="2012286"/>
                <a:chOff x="5963833" y="2533352"/>
                <a:chExt cx="350731" cy="2012286"/>
              </a:xfrm>
            </p:grpSpPr>
            <p:cxnSp>
              <p:nvCxnSpPr>
                <p:cNvPr id="53" name="직선 화살표 연결선 52">
                  <a:extLst>
                    <a:ext uri="{FF2B5EF4-FFF2-40B4-BE49-F238E27FC236}">
                      <a16:creationId xmlns:a16="http://schemas.microsoft.com/office/drawing/2014/main" id="{39C4780D-B522-40CB-809E-6C05A77E0D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35330" y="2538944"/>
                  <a:ext cx="252444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직선 연결선 96">
                  <a:extLst>
                    <a:ext uri="{FF2B5EF4-FFF2-40B4-BE49-F238E27FC236}">
                      <a16:creationId xmlns:a16="http://schemas.microsoft.com/office/drawing/2014/main" id="{B1342116-0479-489A-B335-D2D14689B2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23968" y="2533352"/>
                  <a:ext cx="0" cy="52689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ot"/>
                  <a:head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3" name="그룹 82">
                  <a:extLst>
                    <a:ext uri="{FF2B5EF4-FFF2-40B4-BE49-F238E27FC236}">
                      <a16:creationId xmlns:a16="http://schemas.microsoft.com/office/drawing/2014/main" id="{0C9BAC02-1117-44C0-99FE-C1D8FF41D31B}"/>
                    </a:ext>
                  </a:extLst>
                </p:cNvPr>
                <p:cNvGrpSpPr/>
                <p:nvPr/>
              </p:nvGrpSpPr>
              <p:grpSpPr>
                <a:xfrm>
                  <a:off x="6037293" y="3075407"/>
                  <a:ext cx="170848" cy="170842"/>
                  <a:chOff x="9864239" y="2978505"/>
                  <a:chExt cx="170848" cy="170842"/>
                </a:xfrm>
              </p:grpSpPr>
              <p:sp>
                <p:nvSpPr>
                  <p:cNvPr id="84" name="타원 83">
                    <a:extLst>
                      <a:ext uri="{FF2B5EF4-FFF2-40B4-BE49-F238E27FC236}">
                        <a16:creationId xmlns:a16="http://schemas.microsoft.com/office/drawing/2014/main" id="{3FB214B0-5A48-4BC9-88FC-153D0A307CA2}"/>
                      </a:ext>
                    </a:extLst>
                  </p:cNvPr>
                  <p:cNvSpPr/>
                  <p:nvPr/>
                </p:nvSpPr>
                <p:spPr>
                  <a:xfrm>
                    <a:off x="9868180" y="2982117"/>
                    <a:ext cx="166907" cy="166907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85" name="더하기 기호 84">
                    <a:extLst>
                      <a:ext uri="{FF2B5EF4-FFF2-40B4-BE49-F238E27FC236}">
                        <a16:creationId xmlns:a16="http://schemas.microsoft.com/office/drawing/2014/main" id="{D573E62B-0A8F-4731-846D-22E03BD7FB9C}"/>
                      </a:ext>
                    </a:extLst>
                  </p:cNvPr>
                  <p:cNvSpPr/>
                  <p:nvPr/>
                </p:nvSpPr>
                <p:spPr>
                  <a:xfrm>
                    <a:off x="9864239" y="2978505"/>
                    <a:ext cx="170842" cy="170842"/>
                  </a:xfrm>
                  <a:prstGeom prst="mathPlus">
                    <a:avLst>
                      <a:gd name="adj1" fmla="val 4576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dirty="0"/>
                  </a:p>
                </p:txBody>
              </p:sp>
            </p:grpSp>
            <p:sp>
              <p:nvSpPr>
                <p:cNvPr id="87" name="정육면체 86">
                  <a:extLst>
                    <a:ext uri="{FF2B5EF4-FFF2-40B4-BE49-F238E27FC236}">
                      <a16:creationId xmlns:a16="http://schemas.microsoft.com/office/drawing/2014/main" id="{E7B85CE3-7298-4297-9124-99AE852BCF0E}"/>
                    </a:ext>
                  </a:extLst>
                </p:cNvPr>
                <p:cNvSpPr/>
                <p:nvPr/>
              </p:nvSpPr>
              <p:spPr>
                <a:xfrm>
                  <a:off x="5963833" y="3290666"/>
                  <a:ext cx="350731" cy="1254972"/>
                </a:xfrm>
                <a:prstGeom prst="cube">
                  <a:avLst>
                    <a:gd name="adj" fmla="val 89661"/>
                  </a:avLst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cxnSp>
              <p:nvCxnSpPr>
                <p:cNvPr id="88" name="직선 화살표 연결선 87">
                  <a:extLst>
                    <a:ext uri="{FF2B5EF4-FFF2-40B4-BE49-F238E27FC236}">
                      <a16:creationId xmlns:a16="http://schemas.microsoft.com/office/drawing/2014/main" id="{9148CF7C-A6D8-4EA8-874D-6FB1F181CB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14109" y="3284862"/>
                  <a:ext cx="317" cy="140684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sysDot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정육면체 128">
                <a:extLst>
                  <a:ext uri="{FF2B5EF4-FFF2-40B4-BE49-F238E27FC236}">
                    <a16:creationId xmlns:a16="http://schemas.microsoft.com/office/drawing/2014/main" id="{F692C683-0E73-4FE5-AA1F-FB3049671E5E}"/>
                  </a:ext>
                </a:extLst>
              </p:cNvPr>
              <p:cNvSpPr/>
              <p:nvPr/>
            </p:nvSpPr>
            <p:spPr>
              <a:xfrm>
                <a:off x="5613557" y="1742421"/>
                <a:ext cx="575383" cy="1623868"/>
              </a:xfrm>
              <a:prstGeom prst="cube">
                <a:avLst>
                  <a:gd name="adj" fmla="val 78783"/>
                </a:avLst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130" name="정육면체 129">
                <a:extLst>
                  <a:ext uri="{FF2B5EF4-FFF2-40B4-BE49-F238E27FC236}">
                    <a16:creationId xmlns:a16="http://schemas.microsoft.com/office/drawing/2014/main" id="{A2F1B998-D3B4-4290-A54C-B1BCC04EBAE6}"/>
                  </a:ext>
                </a:extLst>
              </p:cNvPr>
              <p:cNvSpPr/>
              <p:nvPr/>
            </p:nvSpPr>
            <p:spPr>
              <a:xfrm>
                <a:off x="5797092" y="1742421"/>
                <a:ext cx="575383" cy="1623868"/>
              </a:xfrm>
              <a:prstGeom prst="cube">
                <a:avLst>
                  <a:gd name="adj" fmla="val 78783"/>
                </a:avLst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sp>
            <p:nvSpPr>
              <p:cNvPr id="131" name="정육면체 130">
                <a:extLst>
                  <a:ext uri="{FF2B5EF4-FFF2-40B4-BE49-F238E27FC236}">
                    <a16:creationId xmlns:a16="http://schemas.microsoft.com/office/drawing/2014/main" id="{5B3D9CC9-AD17-43C6-8697-C52C959053E7}"/>
                  </a:ext>
                </a:extLst>
              </p:cNvPr>
              <p:cNvSpPr/>
              <p:nvPr/>
            </p:nvSpPr>
            <p:spPr>
              <a:xfrm>
                <a:off x="5987066" y="1742421"/>
                <a:ext cx="575383" cy="1623868"/>
              </a:xfrm>
              <a:prstGeom prst="cube">
                <a:avLst>
                  <a:gd name="adj" fmla="val 78783"/>
                </a:avLst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  <p:cxnSp>
            <p:nvCxnSpPr>
              <p:cNvPr id="150" name="직선 화살표 연결선 149">
                <a:extLst>
                  <a:ext uri="{FF2B5EF4-FFF2-40B4-BE49-F238E27FC236}">
                    <a16:creationId xmlns:a16="http://schemas.microsoft.com/office/drawing/2014/main" id="{345FCCD8-391C-471D-AF40-92665137AF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8804" y="2570023"/>
                <a:ext cx="24121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AE5DC31-7A9B-48C5-B200-291AC868A85E}"/>
                  </a:ext>
                </a:extLst>
              </p:cNvPr>
              <p:cNvSpPr txBox="1"/>
              <p:nvPr/>
            </p:nvSpPr>
            <p:spPr>
              <a:xfrm>
                <a:off x="5449673" y="1129119"/>
                <a:ext cx="2264152" cy="412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b="1" dirty="0">
                    <a:solidFill>
                      <a:schemeClr val="tx2"/>
                    </a:solidFill>
                  </a:rPr>
                  <a:t>18 hidden layers</a:t>
                </a:r>
                <a:endParaRPr lang="ko-KR" altLang="en-US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53" name="왼쪽 대괄호 152">
                <a:extLst>
                  <a:ext uri="{FF2B5EF4-FFF2-40B4-BE49-F238E27FC236}">
                    <a16:creationId xmlns:a16="http://schemas.microsoft.com/office/drawing/2014/main" id="{34A45733-4755-4C06-9297-16986DDA78F7}"/>
                  </a:ext>
                </a:extLst>
              </p:cNvPr>
              <p:cNvSpPr/>
              <p:nvPr/>
            </p:nvSpPr>
            <p:spPr>
              <a:xfrm rot="5400000">
                <a:off x="6634464" y="-1616032"/>
                <a:ext cx="94392" cy="6471910"/>
              </a:xfrm>
              <a:prstGeom prst="leftBracket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</p:grpSp>
      <p:sp>
        <p:nvSpPr>
          <p:cNvPr id="238" name="TextBox 237">
            <a:extLst>
              <a:ext uri="{FF2B5EF4-FFF2-40B4-BE49-F238E27FC236}">
                <a16:creationId xmlns:a16="http://schemas.microsoft.com/office/drawing/2014/main" id="{9678147A-5BF5-4375-98DB-6AEB2C54BAEC}"/>
              </a:ext>
            </a:extLst>
          </p:cNvPr>
          <p:cNvSpPr txBox="1"/>
          <p:nvPr/>
        </p:nvSpPr>
        <p:spPr>
          <a:xfrm>
            <a:off x="285490" y="1155829"/>
            <a:ext cx="1448394" cy="27418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Proposed networks</a:t>
            </a:r>
            <a:endParaRPr lang="ko-KR" altLang="en-US" sz="1400" b="1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EAEC5BA-7D37-4B8A-A3FA-C3B98A1C36F0}"/>
              </a:ext>
            </a:extLst>
          </p:cNvPr>
          <p:cNvGrpSpPr/>
          <p:nvPr/>
        </p:nvGrpSpPr>
        <p:grpSpPr>
          <a:xfrm>
            <a:off x="5886844" y="2702014"/>
            <a:ext cx="6246896" cy="3020573"/>
            <a:chOff x="5711568" y="2702014"/>
            <a:chExt cx="6246896" cy="3020573"/>
          </a:xfrm>
        </p:grpSpPr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5B4EE8BA-FADD-4C3B-A087-39C8481CCC07}"/>
                </a:ext>
              </a:extLst>
            </p:cNvPr>
            <p:cNvSpPr/>
            <p:nvPr/>
          </p:nvSpPr>
          <p:spPr>
            <a:xfrm>
              <a:off x="5711568" y="2702014"/>
              <a:ext cx="6246896" cy="28099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EEBA5E0E-B08E-4019-AA30-8C0F5748F149}"/>
                </a:ext>
              </a:extLst>
            </p:cNvPr>
            <p:cNvGrpSpPr/>
            <p:nvPr/>
          </p:nvGrpSpPr>
          <p:grpSpPr>
            <a:xfrm>
              <a:off x="5775284" y="2746923"/>
              <a:ext cx="5630978" cy="2975664"/>
              <a:chOff x="5860160" y="2484135"/>
              <a:chExt cx="5630978" cy="2975664"/>
            </a:xfrm>
          </p:grpSpPr>
          <p:sp>
            <p:nvSpPr>
              <p:cNvPr id="157" name="정육면체 156">
                <a:extLst>
                  <a:ext uri="{FF2B5EF4-FFF2-40B4-BE49-F238E27FC236}">
                    <a16:creationId xmlns:a16="http://schemas.microsoft.com/office/drawing/2014/main" id="{79FC34A0-F297-41BB-9273-0E5B976DEDB4}"/>
                  </a:ext>
                </a:extLst>
              </p:cNvPr>
              <p:cNvSpPr/>
              <p:nvPr/>
            </p:nvSpPr>
            <p:spPr>
              <a:xfrm>
                <a:off x="6475070" y="3317262"/>
                <a:ext cx="164586" cy="464501"/>
              </a:xfrm>
              <a:prstGeom prst="cube">
                <a:avLst>
                  <a:gd name="adj" fmla="val 83480"/>
                </a:avLst>
              </a:prstGeom>
              <a:solidFill>
                <a:srgbClr val="00B050">
                  <a:alpha val="44000"/>
                </a:srgb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58" name="정육면체 157">
                <a:extLst>
                  <a:ext uri="{FF2B5EF4-FFF2-40B4-BE49-F238E27FC236}">
                    <a16:creationId xmlns:a16="http://schemas.microsoft.com/office/drawing/2014/main" id="{38CEA173-6B8A-4F17-AD9B-85CF04091B1B}"/>
                  </a:ext>
                </a:extLst>
              </p:cNvPr>
              <p:cNvSpPr/>
              <p:nvPr/>
            </p:nvSpPr>
            <p:spPr>
              <a:xfrm>
                <a:off x="6813360" y="2996799"/>
                <a:ext cx="241959" cy="786778"/>
              </a:xfrm>
              <a:prstGeom prst="cube">
                <a:avLst>
                  <a:gd name="adj" fmla="val 89661"/>
                </a:avLst>
              </a:prstGeom>
              <a:solidFill>
                <a:srgbClr val="C00000">
                  <a:alpha val="44000"/>
                </a:srgb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59" name="정육면체 158">
                <a:extLst>
                  <a:ext uri="{FF2B5EF4-FFF2-40B4-BE49-F238E27FC236}">
                    <a16:creationId xmlns:a16="http://schemas.microsoft.com/office/drawing/2014/main" id="{6490D93C-4E34-402A-BB62-78F4AB90D0F5}"/>
                  </a:ext>
                </a:extLst>
              </p:cNvPr>
              <p:cNvSpPr/>
              <p:nvPr/>
            </p:nvSpPr>
            <p:spPr>
              <a:xfrm>
                <a:off x="7694692" y="2996799"/>
                <a:ext cx="278778" cy="786778"/>
              </a:xfrm>
              <a:prstGeom prst="cube">
                <a:avLst>
                  <a:gd name="adj" fmla="val 78783"/>
                </a:avLst>
              </a:prstGeom>
              <a:solidFill>
                <a:schemeClr val="accent1">
                  <a:alpha val="44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5A295849-BFD4-4265-9A44-90553CD4AB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1176" y="3397780"/>
                <a:ext cx="11686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정육면체 160">
                <a:extLst>
                  <a:ext uri="{FF2B5EF4-FFF2-40B4-BE49-F238E27FC236}">
                    <a16:creationId xmlns:a16="http://schemas.microsoft.com/office/drawing/2014/main" id="{DCE5A66C-D139-46D3-8062-A6DA72994C7D}"/>
                  </a:ext>
                </a:extLst>
              </p:cNvPr>
              <p:cNvSpPr/>
              <p:nvPr/>
            </p:nvSpPr>
            <p:spPr>
              <a:xfrm>
                <a:off x="10837657" y="3014277"/>
                <a:ext cx="219883" cy="786778"/>
              </a:xfrm>
              <a:prstGeom prst="cube">
                <a:avLst>
                  <a:gd name="adj" fmla="val 89661"/>
                </a:avLst>
              </a:prstGeom>
              <a:solidFill>
                <a:schemeClr val="accent2">
                  <a:alpha val="54000"/>
                </a:schemeClr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cxnSp>
            <p:nvCxnSpPr>
              <p:cNvPr id="162" name="직선 화살표 연결선 161">
                <a:extLst>
                  <a:ext uri="{FF2B5EF4-FFF2-40B4-BE49-F238E27FC236}">
                    <a16:creationId xmlns:a16="http://schemas.microsoft.com/office/drawing/2014/main" id="{7464E70E-486D-4CB2-8A0D-67672CDF4C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91845" y="3397780"/>
                <a:ext cx="18635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3" name="정육면체 162">
                <a:extLst>
                  <a:ext uri="{FF2B5EF4-FFF2-40B4-BE49-F238E27FC236}">
                    <a16:creationId xmlns:a16="http://schemas.microsoft.com/office/drawing/2014/main" id="{FBE02A00-229E-4EAB-8D19-EEB1B2D15095}"/>
                  </a:ext>
                </a:extLst>
              </p:cNvPr>
              <p:cNvSpPr/>
              <p:nvPr/>
            </p:nvSpPr>
            <p:spPr>
              <a:xfrm>
                <a:off x="7781431" y="2996799"/>
                <a:ext cx="278778" cy="786778"/>
              </a:xfrm>
              <a:prstGeom prst="cube">
                <a:avLst>
                  <a:gd name="adj" fmla="val 78783"/>
                </a:avLst>
              </a:prstGeom>
              <a:solidFill>
                <a:schemeClr val="accent1">
                  <a:alpha val="44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64" name="정육면체 163">
                <a:extLst>
                  <a:ext uri="{FF2B5EF4-FFF2-40B4-BE49-F238E27FC236}">
                    <a16:creationId xmlns:a16="http://schemas.microsoft.com/office/drawing/2014/main" id="{911FA131-8464-497D-B541-2ECE865E481E}"/>
                  </a:ext>
                </a:extLst>
              </p:cNvPr>
              <p:cNvSpPr/>
              <p:nvPr/>
            </p:nvSpPr>
            <p:spPr>
              <a:xfrm>
                <a:off x="8093325" y="2996799"/>
                <a:ext cx="278778" cy="786778"/>
              </a:xfrm>
              <a:prstGeom prst="cube">
                <a:avLst>
                  <a:gd name="adj" fmla="val 78783"/>
                </a:avLst>
              </a:prstGeom>
              <a:solidFill>
                <a:schemeClr val="accent1">
                  <a:alpha val="44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65" name="정육면체 164">
                <a:extLst>
                  <a:ext uri="{FF2B5EF4-FFF2-40B4-BE49-F238E27FC236}">
                    <a16:creationId xmlns:a16="http://schemas.microsoft.com/office/drawing/2014/main" id="{A9C4AD80-0FD4-4168-8F00-9A4267C7D7E2}"/>
                  </a:ext>
                </a:extLst>
              </p:cNvPr>
              <p:cNvSpPr/>
              <p:nvPr/>
            </p:nvSpPr>
            <p:spPr>
              <a:xfrm>
                <a:off x="8183503" y="2996799"/>
                <a:ext cx="278778" cy="786778"/>
              </a:xfrm>
              <a:prstGeom prst="cube">
                <a:avLst>
                  <a:gd name="adj" fmla="val 78783"/>
                </a:avLst>
              </a:prstGeom>
              <a:solidFill>
                <a:schemeClr val="accent1">
                  <a:alpha val="44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66" name="정육면체 165">
                <a:extLst>
                  <a:ext uri="{FF2B5EF4-FFF2-40B4-BE49-F238E27FC236}">
                    <a16:creationId xmlns:a16="http://schemas.microsoft.com/office/drawing/2014/main" id="{8476826F-01A3-4BC1-B033-6E364AABDDE0}"/>
                  </a:ext>
                </a:extLst>
              </p:cNvPr>
              <p:cNvSpPr/>
              <p:nvPr/>
            </p:nvSpPr>
            <p:spPr>
              <a:xfrm>
                <a:off x="9633980" y="2996799"/>
                <a:ext cx="278778" cy="786778"/>
              </a:xfrm>
              <a:prstGeom prst="cube">
                <a:avLst>
                  <a:gd name="adj" fmla="val 78783"/>
                </a:avLst>
              </a:prstGeom>
              <a:solidFill>
                <a:schemeClr val="accent1">
                  <a:alpha val="44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67" name="정육면체 166">
                <a:extLst>
                  <a:ext uri="{FF2B5EF4-FFF2-40B4-BE49-F238E27FC236}">
                    <a16:creationId xmlns:a16="http://schemas.microsoft.com/office/drawing/2014/main" id="{F2398935-4E25-4A75-908B-A7D809550606}"/>
                  </a:ext>
                </a:extLst>
              </p:cNvPr>
              <p:cNvSpPr/>
              <p:nvPr/>
            </p:nvSpPr>
            <p:spPr>
              <a:xfrm>
                <a:off x="9722905" y="2996799"/>
                <a:ext cx="278778" cy="786778"/>
              </a:xfrm>
              <a:prstGeom prst="cube">
                <a:avLst>
                  <a:gd name="adj" fmla="val 78783"/>
                </a:avLst>
              </a:prstGeom>
              <a:solidFill>
                <a:schemeClr val="accent1">
                  <a:alpha val="44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68" name="정육면체 167">
                <a:extLst>
                  <a:ext uri="{FF2B5EF4-FFF2-40B4-BE49-F238E27FC236}">
                    <a16:creationId xmlns:a16="http://schemas.microsoft.com/office/drawing/2014/main" id="{3FD1EF31-365D-4189-B0E9-8B481EA0B469}"/>
                  </a:ext>
                </a:extLst>
              </p:cNvPr>
              <p:cNvSpPr/>
              <p:nvPr/>
            </p:nvSpPr>
            <p:spPr>
              <a:xfrm>
                <a:off x="9814948" y="2996799"/>
                <a:ext cx="278778" cy="786778"/>
              </a:xfrm>
              <a:prstGeom prst="cube">
                <a:avLst>
                  <a:gd name="adj" fmla="val 78783"/>
                </a:avLst>
              </a:prstGeom>
              <a:solidFill>
                <a:schemeClr val="accent1">
                  <a:alpha val="44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69" name="정육면체 168">
                <a:extLst>
                  <a:ext uri="{FF2B5EF4-FFF2-40B4-BE49-F238E27FC236}">
                    <a16:creationId xmlns:a16="http://schemas.microsoft.com/office/drawing/2014/main" id="{FD9C5034-5E43-4456-9F23-9F33F94674B9}"/>
                  </a:ext>
                </a:extLst>
              </p:cNvPr>
              <p:cNvSpPr/>
              <p:nvPr/>
            </p:nvSpPr>
            <p:spPr>
              <a:xfrm>
                <a:off x="10177595" y="2996799"/>
                <a:ext cx="278778" cy="786778"/>
              </a:xfrm>
              <a:prstGeom prst="cube">
                <a:avLst>
                  <a:gd name="adj" fmla="val 78783"/>
                </a:avLst>
              </a:prstGeom>
              <a:solidFill>
                <a:schemeClr val="accent1">
                  <a:alpha val="44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70" name="정육면체 169">
                <a:extLst>
                  <a:ext uri="{FF2B5EF4-FFF2-40B4-BE49-F238E27FC236}">
                    <a16:creationId xmlns:a16="http://schemas.microsoft.com/office/drawing/2014/main" id="{A03BE4FE-1A60-4A3D-BD7E-E2974AF764F8}"/>
                  </a:ext>
                </a:extLst>
              </p:cNvPr>
              <p:cNvSpPr/>
              <p:nvPr/>
            </p:nvSpPr>
            <p:spPr>
              <a:xfrm>
                <a:off x="10266520" y="2996799"/>
                <a:ext cx="278778" cy="786778"/>
              </a:xfrm>
              <a:prstGeom prst="cube">
                <a:avLst>
                  <a:gd name="adj" fmla="val 78783"/>
                </a:avLst>
              </a:prstGeom>
              <a:solidFill>
                <a:schemeClr val="accent1">
                  <a:alpha val="44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71" name="정육면체 170">
                <a:extLst>
                  <a:ext uri="{FF2B5EF4-FFF2-40B4-BE49-F238E27FC236}">
                    <a16:creationId xmlns:a16="http://schemas.microsoft.com/office/drawing/2014/main" id="{10DB837B-3B32-4192-A226-964A058A9425}"/>
                  </a:ext>
                </a:extLst>
              </p:cNvPr>
              <p:cNvSpPr/>
              <p:nvPr/>
            </p:nvSpPr>
            <p:spPr>
              <a:xfrm>
                <a:off x="10358563" y="2996799"/>
                <a:ext cx="278778" cy="786778"/>
              </a:xfrm>
              <a:prstGeom prst="cube">
                <a:avLst>
                  <a:gd name="adj" fmla="val 78783"/>
                </a:avLst>
              </a:prstGeom>
              <a:solidFill>
                <a:schemeClr val="accent1">
                  <a:alpha val="44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cxnSp>
            <p:nvCxnSpPr>
              <p:cNvPr id="172" name="직선 화살표 연결선 171">
                <a:extLst>
                  <a:ext uri="{FF2B5EF4-FFF2-40B4-BE49-F238E27FC236}">
                    <a16:creationId xmlns:a16="http://schemas.microsoft.com/office/drawing/2014/main" id="{EAB8CB81-334A-492D-BDB6-152CE72D2B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99849" y="3399991"/>
                <a:ext cx="6909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직선 화살표 연결선 172">
                <a:extLst>
                  <a:ext uri="{FF2B5EF4-FFF2-40B4-BE49-F238E27FC236}">
                    <a16:creationId xmlns:a16="http://schemas.microsoft.com/office/drawing/2014/main" id="{FAC787B7-FBF7-4929-BAF0-53CE41F279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39708" y="3397780"/>
                <a:ext cx="11686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olid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4" name="타원 183">
                <a:extLst>
                  <a:ext uri="{FF2B5EF4-FFF2-40B4-BE49-F238E27FC236}">
                    <a16:creationId xmlns:a16="http://schemas.microsoft.com/office/drawing/2014/main" id="{CD4D9E8D-D28B-4EC9-A93E-F7228A2CC6E7}"/>
                  </a:ext>
                </a:extLst>
              </p:cNvPr>
              <p:cNvSpPr/>
              <p:nvPr/>
            </p:nvSpPr>
            <p:spPr>
              <a:xfrm>
                <a:off x="10675142" y="3358142"/>
                <a:ext cx="80868" cy="8086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85" name="더하기 기호 184">
                <a:extLst>
                  <a:ext uri="{FF2B5EF4-FFF2-40B4-BE49-F238E27FC236}">
                    <a16:creationId xmlns:a16="http://schemas.microsoft.com/office/drawing/2014/main" id="{BD2F497E-240A-4D4A-AF91-7A4E5F19953B}"/>
                  </a:ext>
                </a:extLst>
              </p:cNvPr>
              <p:cNvSpPr/>
              <p:nvPr/>
            </p:nvSpPr>
            <p:spPr>
              <a:xfrm>
                <a:off x="10672309" y="3356392"/>
                <a:ext cx="82774" cy="82774"/>
              </a:xfrm>
              <a:prstGeom prst="mathPlus">
                <a:avLst>
                  <a:gd name="adj1" fmla="val 4576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cxnSp>
            <p:nvCxnSpPr>
              <p:cNvPr id="186" name="직선 화살표 연결선 185">
                <a:extLst>
                  <a:ext uri="{FF2B5EF4-FFF2-40B4-BE49-F238E27FC236}">
                    <a16:creationId xmlns:a16="http://schemas.microsoft.com/office/drawing/2014/main" id="{7A6EBDF8-3A52-45FC-B878-68A0C0F08B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99628" y="3397780"/>
                <a:ext cx="11686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직선 연결선 186">
                <a:extLst>
                  <a:ext uri="{FF2B5EF4-FFF2-40B4-BE49-F238E27FC236}">
                    <a16:creationId xmlns:a16="http://schemas.microsoft.com/office/drawing/2014/main" id="{2B2AD8BA-9B18-44FC-88B2-3B07ED5B1B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72425" y="3396877"/>
                <a:ext cx="327203" cy="0"/>
              </a:xfrm>
              <a:prstGeom prst="line">
                <a:avLst/>
              </a:prstGeom>
              <a:ln w="117475" cap="rnd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3" name="정육면체 192">
                <a:extLst>
                  <a:ext uri="{FF2B5EF4-FFF2-40B4-BE49-F238E27FC236}">
                    <a16:creationId xmlns:a16="http://schemas.microsoft.com/office/drawing/2014/main" id="{1C2837B7-43B3-424F-940E-0A859B4C7032}"/>
                  </a:ext>
                </a:extLst>
              </p:cNvPr>
              <p:cNvSpPr/>
              <p:nvPr/>
            </p:nvSpPr>
            <p:spPr>
              <a:xfrm>
                <a:off x="7196660" y="2996799"/>
                <a:ext cx="278778" cy="786778"/>
              </a:xfrm>
              <a:prstGeom prst="cube">
                <a:avLst>
                  <a:gd name="adj" fmla="val 78783"/>
                </a:avLst>
              </a:prstGeom>
              <a:solidFill>
                <a:schemeClr val="bg1">
                  <a:alpha val="44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cxnSp>
            <p:nvCxnSpPr>
              <p:cNvPr id="194" name="직선 화살표 연결선 193">
                <a:extLst>
                  <a:ext uri="{FF2B5EF4-FFF2-40B4-BE49-F238E27FC236}">
                    <a16:creationId xmlns:a16="http://schemas.microsoft.com/office/drawing/2014/main" id="{90A7CEB3-4231-4A39-9D18-E49C7D50A7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70279" y="3399991"/>
                <a:ext cx="5788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직선 연결선 194">
                <a:extLst>
                  <a:ext uri="{FF2B5EF4-FFF2-40B4-BE49-F238E27FC236}">
                    <a16:creationId xmlns:a16="http://schemas.microsoft.com/office/drawing/2014/main" id="{CC120D18-F14E-40B5-A5AF-3668E32FA4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93727" y="3397780"/>
                <a:ext cx="0" cy="510156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정육면체 195">
                <a:extLst>
                  <a:ext uri="{FF2B5EF4-FFF2-40B4-BE49-F238E27FC236}">
                    <a16:creationId xmlns:a16="http://schemas.microsoft.com/office/drawing/2014/main" id="{285C3FCC-7022-4B10-9B24-3F976C8B58AA}"/>
                  </a:ext>
                </a:extLst>
              </p:cNvPr>
              <p:cNvSpPr/>
              <p:nvPr/>
            </p:nvSpPr>
            <p:spPr>
              <a:xfrm>
                <a:off x="7290629" y="2998835"/>
                <a:ext cx="278778" cy="786778"/>
              </a:xfrm>
              <a:prstGeom prst="cube">
                <a:avLst>
                  <a:gd name="adj" fmla="val 78783"/>
                </a:avLst>
              </a:prstGeom>
              <a:solidFill>
                <a:schemeClr val="bg1">
                  <a:alpha val="44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97" name="정육면체 196">
                <a:extLst>
                  <a:ext uri="{FF2B5EF4-FFF2-40B4-BE49-F238E27FC236}">
                    <a16:creationId xmlns:a16="http://schemas.microsoft.com/office/drawing/2014/main" id="{779C9E39-FA30-4B0B-A0B1-F46766A2243F}"/>
                  </a:ext>
                </a:extLst>
              </p:cNvPr>
              <p:cNvSpPr/>
              <p:nvPr/>
            </p:nvSpPr>
            <p:spPr>
              <a:xfrm>
                <a:off x="7381276" y="2996799"/>
                <a:ext cx="278778" cy="786778"/>
              </a:xfrm>
              <a:prstGeom prst="cube">
                <a:avLst>
                  <a:gd name="adj" fmla="val 78783"/>
                </a:avLst>
              </a:prstGeom>
              <a:solidFill>
                <a:schemeClr val="bg1">
                  <a:alpha val="44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98" name="정육면체 197">
                <a:extLst>
                  <a:ext uri="{FF2B5EF4-FFF2-40B4-BE49-F238E27FC236}">
                    <a16:creationId xmlns:a16="http://schemas.microsoft.com/office/drawing/2014/main" id="{C140A89D-E1CF-4BC7-ACDB-404D3372C9BF}"/>
                  </a:ext>
                </a:extLst>
              </p:cNvPr>
              <p:cNvSpPr/>
              <p:nvPr/>
            </p:nvSpPr>
            <p:spPr>
              <a:xfrm>
                <a:off x="8554325" y="2996799"/>
                <a:ext cx="278778" cy="786778"/>
              </a:xfrm>
              <a:prstGeom prst="cube">
                <a:avLst>
                  <a:gd name="adj" fmla="val 78783"/>
                </a:avLst>
              </a:prstGeom>
              <a:solidFill>
                <a:schemeClr val="accent1">
                  <a:alpha val="44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99" name="정육면체 198">
                <a:extLst>
                  <a:ext uri="{FF2B5EF4-FFF2-40B4-BE49-F238E27FC236}">
                    <a16:creationId xmlns:a16="http://schemas.microsoft.com/office/drawing/2014/main" id="{AC2A82BE-8E31-41F2-8ED9-EADA88DE2503}"/>
                  </a:ext>
                </a:extLst>
              </p:cNvPr>
              <p:cNvSpPr/>
              <p:nvPr/>
            </p:nvSpPr>
            <p:spPr>
              <a:xfrm>
                <a:off x="8643249" y="2996799"/>
                <a:ext cx="278778" cy="786778"/>
              </a:xfrm>
              <a:prstGeom prst="cube">
                <a:avLst>
                  <a:gd name="adj" fmla="val 78783"/>
                </a:avLst>
              </a:prstGeom>
              <a:solidFill>
                <a:schemeClr val="accent1">
                  <a:alpha val="44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200" name="정육면체 199">
                <a:extLst>
                  <a:ext uri="{FF2B5EF4-FFF2-40B4-BE49-F238E27FC236}">
                    <a16:creationId xmlns:a16="http://schemas.microsoft.com/office/drawing/2014/main" id="{E90A9EAA-F52C-4085-96C3-2D8A9C7DA972}"/>
                  </a:ext>
                </a:extLst>
              </p:cNvPr>
              <p:cNvSpPr/>
              <p:nvPr/>
            </p:nvSpPr>
            <p:spPr>
              <a:xfrm>
                <a:off x="8735294" y="2996799"/>
                <a:ext cx="278778" cy="786778"/>
              </a:xfrm>
              <a:prstGeom prst="cube">
                <a:avLst>
                  <a:gd name="adj" fmla="val 78783"/>
                </a:avLst>
              </a:prstGeom>
              <a:solidFill>
                <a:schemeClr val="accent1">
                  <a:alpha val="44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cxnSp>
            <p:nvCxnSpPr>
              <p:cNvPr id="201" name="직선 화살표 연결선 200">
                <a:extLst>
                  <a:ext uri="{FF2B5EF4-FFF2-40B4-BE49-F238E27FC236}">
                    <a16:creationId xmlns:a16="http://schemas.microsoft.com/office/drawing/2014/main" id="{084AD781-D01F-4280-AAA6-B0B50F708E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39630" y="3397780"/>
                <a:ext cx="11686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2" name="정육면체 201">
                <a:extLst>
                  <a:ext uri="{FF2B5EF4-FFF2-40B4-BE49-F238E27FC236}">
                    <a16:creationId xmlns:a16="http://schemas.microsoft.com/office/drawing/2014/main" id="{7975F3A6-962E-4478-ACBC-D323B09BEB59}"/>
                  </a:ext>
                </a:extLst>
              </p:cNvPr>
              <p:cNvSpPr/>
              <p:nvPr/>
            </p:nvSpPr>
            <p:spPr>
              <a:xfrm>
                <a:off x="10001870" y="3888211"/>
                <a:ext cx="169932" cy="608045"/>
              </a:xfrm>
              <a:prstGeom prst="cube">
                <a:avLst>
                  <a:gd name="adj" fmla="val 89661"/>
                </a:avLst>
              </a:prstGeom>
              <a:solidFill>
                <a:schemeClr val="accent2">
                  <a:alpha val="72000"/>
                </a:schemeClr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cxnSp>
            <p:nvCxnSpPr>
              <p:cNvPr id="203" name="직선 연결선 202">
                <a:extLst>
                  <a:ext uri="{FF2B5EF4-FFF2-40B4-BE49-F238E27FC236}">
                    <a16:creationId xmlns:a16="http://schemas.microsoft.com/office/drawing/2014/main" id="{F5C5321B-1842-48DD-AD66-EF3EEADFD8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98054" y="4493438"/>
                <a:ext cx="0" cy="158971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연결선 203">
                <a:extLst>
                  <a:ext uri="{FF2B5EF4-FFF2-40B4-BE49-F238E27FC236}">
                    <a16:creationId xmlns:a16="http://schemas.microsoft.com/office/drawing/2014/main" id="{887F14A9-82CB-40A5-9734-8D54454FFC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5793" y="4492284"/>
                <a:ext cx="0" cy="158971"/>
              </a:xfrm>
              <a:prstGeom prst="line">
                <a:avLst/>
              </a:prstGeom>
              <a:ln w="19050">
                <a:solidFill>
                  <a:srgbClr val="C32F3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 204">
                <a:extLst>
                  <a:ext uri="{FF2B5EF4-FFF2-40B4-BE49-F238E27FC236}">
                    <a16:creationId xmlns:a16="http://schemas.microsoft.com/office/drawing/2014/main" id="{7D157023-20FE-4E9C-9803-8FD878F7A2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93325" y="4651406"/>
                <a:ext cx="2884450" cy="1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rgbClr val="C00000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연결선 205">
                <a:extLst>
                  <a:ext uri="{FF2B5EF4-FFF2-40B4-BE49-F238E27FC236}">
                    <a16:creationId xmlns:a16="http://schemas.microsoft.com/office/drawing/2014/main" id="{9085CB79-1605-4585-AC04-4EFE3BED0B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20246" y="4492284"/>
                <a:ext cx="0" cy="158971"/>
              </a:xfrm>
              <a:prstGeom prst="line">
                <a:avLst/>
              </a:prstGeom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직선 연결선 206">
                <a:extLst>
                  <a:ext uri="{FF2B5EF4-FFF2-40B4-BE49-F238E27FC236}">
                    <a16:creationId xmlns:a16="http://schemas.microsoft.com/office/drawing/2014/main" id="{96AB72E4-3F15-4D59-848F-D07BFC6DC7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72111" y="4011748"/>
                <a:ext cx="0" cy="639507"/>
              </a:xfrm>
              <a:prstGeom prst="line">
                <a:avLst/>
              </a:prstGeom>
              <a:ln w="1905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직선 연결선 207">
                <a:extLst>
                  <a:ext uri="{FF2B5EF4-FFF2-40B4-BE49-F238E27FC236}">
                    <a16:creationId xmlns:a16="http://schemas.microsoft.com/office/drawing/2014/main" id="{849F76A5-EBBC-4A28-8B8F-AC1423BCEC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7369" y="4651256"/>
                <a:ext cx="0" cy="117344"/>
              </a:xfrm>
              <a:prstGeom prst="line">
                <a:avLst/>
              </a:prstGeom>
              <a:ln w="19050">
                <a:solidFill>
                  <a:srgbClr val="C00000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8B327976-4CDC-4342-86E3-D2A5035FCC3E}"/>
                  </a:ext>
                </a:extLst>
              </p:cNvPr>
              <p:cNvSpPr txBox="1"/>
              <p:nvPr/>
            </p:nvSpPr>
            <p:spPr>
              <a:xfrm>
                <a:off x="8143598" y="4421290"/>
                <a:ext cx="285226" cy="1555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b="1" dirty="0"/>
                  <a:t>Loss</a:t>
                </a:r>
                <a:r>
                  <a:rPr lang="en-US" altLang="ko-KR" sz="1100" b="1" baseline="-25000" dirty="0"/>
                  <a:t>1</a:t>
                </a:r>
                <a:endParaRPr lang="ko-KR" altLang="en-US" sz="1100" b="1" baseline="-25000" dirty="0"/>
              </a:p>
            </p:txBody>
          </p: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E3BF45A3-0C63-4D7C-AA1B-37A698163C2E}"/>
                  </a:ext>
                </a:extLst>
              </p:cNvPr>
              <p:cNvSpPr txBox="1"/>
              <p:nvPr/>
            </p:nvSpPr>
            <p:spPr>
              <a:xfrm>
                <a:off x="8552050" y="4421290"/>
                <a:ext cx="285226" cy="1555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b="1" dirty="0"/>
                  <a:t>Loss</a:t>
                </a:r>
                <a:r>
                  <a:rPr lang="en-US" altLang="ko-KR" sz="1100" b="1" baseline="-25000" dirty="0"/>
                  <a:t>2</a:t>
                </a:r>
                <a:endParaRPr lang="ko-KR" altLang="en-US" sz="1100" b="1" baseline="-25000" dirty="0"/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8FEFC328-91C1-42C7-952A-68E5C7315DA8}"/>
                  </a:ext>
                </a:extLst>
              </p:cNvPr>
              <p:cNvSpPr txBox="1"/>
              <p:nvPr/>
            </p:nvSpPr>
            <p:spPr>
              <a:xfrm>
                <a:off x="10150776" y="4421290"/>
                <a:ext cx="331938" cy="1555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b="1" dirty="0"/>
                  <a:t>Loss</a:t>
                </a:r>
                <a:r>
                  <a:rPr lang="en-US" altLang="ko-KR" sz="1100" b="1" baseline="-25000" dirty="0"/>
                  <a:t>n-1</a:t>
                </a:r>
                <a:endParaRPr lang="ko-KR" altLang="en-US" sz="1100" b="1" baseline="-25000" dirty="0"/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C4588236-1414-4751-93CC-D2873450817A}"/>
                  </a:ext>
                </a:extLst>
              </p:cNvPr>
              <p:cNvSpPr txBox="1"/>
              <p:nvPr/>
            </p:nvSpPr>
            <p:spPr>
              <a:xfrm>
                <a:off x="11012440" y="4421290"/>
                <a:ext cx="286180" cy="1555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b="1" dirty="0" err="1"/>
                  <a:t>Loss</a:t>
                </a:r>
                <a:r>
                  <a:rPr lang="en-US" altLang="ko-KR" sz="1100" b="1" baseline="-25000" dirty="0" err="1"/>
                  <a:t>n</a:t>
                </a:r>
                <a:endParaRPr lang="ko-KR" altLang="en-US" sz="1100" b="1" baseline="-25000" dirty="0"/>
              </a:p>
            </p:txBody>
          </p:sp>
          <p:cxnSp>
            <p:nvCxnSpPr>
              <p:cNvPr id="213" name="직선 화살표 연결선 212">
                <a:extLst>
                  <a:ext uri="{FF2B5EF4-FFF2-40B4-BE49-F238E27FC236}">
                    <a16:creationId xmlns:a16="http://schemas.microsoft.com/office/drawing/2014/main" id="{1A714395-D143-4A18-B4B4-44F3F24882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3892" y="3405140"/>
                <a:ext cx="122311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직선 연결선 213">
                <a:extLst>
                  <a:ext uri="{FF2B5EF4-FFF2-40B4-BE49-F238E27FC236}">
                    <a16:creationId xmlns:a16="http://schemas.microsoft.com/office/drawing/2014/main" id="{0546D340-28DD-4C08-B8EA-5B70AF258F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25601" y="3402639"/>
                <a:ext cx="0" cy="513966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5" name="정육면체 214">
                <a:extLst>
                  <a:ext uri="{FF2B5EF4-FFF2-40B4-BE49-F238E27FC236}">
                    <a16:creationId xmlns:a16="http://schemas.microsoft.com/office/drawing/2014/main" id="{12B447B3-5B2D-49C6-ABCC-A015E23364AD}"/>
                  </a:ext>
                </a:extLst>
              </p:cNvPr>
              <p:cNvSpPr/>
              <p:nvPr/>
            </p:nvSpPr>
            <p:spPr>
              <a:xfrm>
                <a:off x="7547748" y="3885393"/>
                <a:ext cx="169932" cy="608045"/>
              </a:xfrm>
              <a:prstGeom prst="cube">
                <a:avLst>
                  <a:gd name="adj" fmla="val 89661"/>
                </a:avLst>
              </a:prstGeom>
              <a:solidFill>
                <a:schemeClr val="bg1"/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cxnSp>
            <p:nvCxnSpPr>
              <p:cNvPr id="216" name="직선 연결선 215">
                <a:extLst>
                  <a:ext uri="{FF2B5EF4-FFF2-40B4-BE49-F238E27FC236}">
                    <a16:creationId xmlns:a16="http://schemas.microsoft.com/office/drawing/2014/main" id="{E929BCD8-9213-4476-817D-DA9981D5AD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22944" y="3402639"/>
                <a:ext cx="0" cy="513967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7" name="정육면체 216">
                <a:extLst>
                  <a:ext uri="{FF2B5EF4-FFF2-40B4-BE49-F238E27FC236}">
                    <a16:creationId xmlns:a16="http://schemas.microsoft.com/office/drawing/2014/main" id="{FE9E43C2-5CCF-4AB6-B70B-A5EBA9CA2484}"/>
                  </a:ext>
                </a:extLst>
              </p:cNvPr>
              <p:cNvSpPr/>
              <p:nvPr/>
            </p:nvSpPr>
            <p:spPr>
              <a:xfrm>
                <a:off x="7954742" y="3885393"/>
                <a:ext cx="169932" cy="608045"/>
              </a:xfrm>
              <a:prstGeom prst="cube">
                <a:avLst>
                  <a:gd name="adj" fmla="val 89661"/>
                </a:avLst>
              </a:prstGeom>
              <a:solidFill>
                <a:schemeClr val="accent2"/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cxnSp>
            <p:nvCxnSpPr>
              <p:cNvPr id="218" name="직선 화살표 연결선 217">
                <a:extLst>
                  <a:ext uri="{FF2B5EF4-FFF2-40B4-BE49-F238E27FC236}">
                    <a16:creationId xmlns:a16="http://schemas.microsoft.com/office/drawing/2014/main" id="{34426E23-C8A9-4183-BC6B-02255DD97D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76928" y="3402637"/>
                <a:ext cx="11686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직선 연결선 218">
                <a:extLst>
                  <a:ext uri="{FF2B5EF4-FFF2-40B4-BE49-F238E27FC236}">
                    <a16:creationId xmlns:a16="http://schemas.microsoft.com/office/drawing/2014/main" id="{DA874635-EF98-4C6B-830D-D1D0121BB6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79916" y="3402639"/>
                <a:ext cx="0" cy="513967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0" name="정육면체 219">
                <a:extLst>
                  <a:ext uri="{FF2B5EF4-FFF2-40B4-BE49-F238E27FC236}">
                    <a16:creationId xmlns:a16="http://schemas.microsoft.com/office/drawing/2014/main" id="{111A790A-398C-4202-848A-A7ACCD96A7F2}"/>
                  </a:ext>
                </a:extLst>
              </p:cNvPr>
              <p:cNvSpPr/>
              <p:nvPr/>
            </p:nvSpPr>
            <p:spPr>
              <a:xfrm>
                <a:off x="8411715" y="3885393"/>
                <a:ext cx="169932" cy="608045"/>
              </a:xfrm>
              <a:prstGeom prst="cube">
                <a:avLst>
                  <a:gd name="adj" fmla="val 89661"/>
                </a:avLst>
              </a:prstGeom>
              <a:solidFill>
                <a:schemeClr val="accent2">
                  <a:alpha val="80000"/>
                </a:schemeClr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cxnSp>
            <p:nvCxnSpPr>
              <p:cNvPr id="221" name="직선 화살표 연결선 220">
                <a:extLst>
                  <a:ext uri="{FF2B5EF4-FFF2-40B4-BE49-F238E27FC236}">
                    <a16:creationId xmlns:a16="http://schemas.microsoft.com/office/drawing/2014/main" id="{CA3A1BC9-4E61-44C2-A881-93394F332B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33900" y="3402637"/>
                <a:ext cx="11686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2" name="TextBox 221">
                    <a:extLst>
                      <a:ext uri="{FF2B5EF4-FFF2-40B4-BE49-F238E27FC236}">
                        <a16:creationId xmlns:a16="http://schemas.microsoft.com/office/drawing/2014/main" id="{E1AC874A-72EB-4940-A306-714DD0001ABC}"/>
                      </a:ext>
                    </a:extLst>
                  </p:cNvPr>
                  <p:cNvSpPr txBox="1"/>
                  <p:nvPr/>
                </p:nvSpPr>
                <p:spPr>
                  <a:xfrm>
                    <a:off x="8060209" y="4667211"/>
                    <a:ext cx="548355" cy="30957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700" b="1" dirty="0"/>
                      <a:t>x </a:t>
                    </a:r>
                    <a14:m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altLang="ko-KR" sz="7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altLang="ko-KR" sz="700" b="0" i="0" dirty="0" smtClean="0"/>
                              <m:t>1</m:t>
                            </m:r>
                          </m:num>
                          <m:den>
                            <m:f>
                              <m:fPr>
                                <m:ctrlPr>
                                  <a:rPr lang="en-US" altLang="ko-KR" sz="7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en-US" altLang="ko-KR" sz="700" dirty="0"/>
                                  <m:t>1−</m:t>
                                </m:r>
                                <m:r>
                                  <m:rPr>
                                    <m:nor/>
                                  </m:rPr>
                                  <a:rPr lang="en-US" altLang="ko-KR" sz="700" dirty="0"/>
                                  <m:t>cn</m:t>
                                </m:r>
                                <m:r>
                                  <m:rPr>
                                    <m:nor/>
                                  </m:rPr>
                                  <a:rPr lang="en-US" altLang="ko-KR" sz="700" baseline="30000" dirty="0"/>
                                  <m:t>−1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en-US" altLang="ko-KR" sz="700" dirty="0"/>
                                  <m:t>1−</m:t>
                                </m:r>
                                <m:r>
                                  <m:rPr>
                                    <m:nor/>
                                  </m:rPr>
                                  <a:rPr lang="en-US" altLang="ko-KR" sz="700" dirty="0"/>
                                  <m:t>c</m:t>
                                </m:r>
                              </m:den>
                            </m:f>
                          </m:den>
                        </m:f>
                      </m:oMath>
                    </a14:m>
                    <a:endParaRPr lang="ko-KR" altLang="en-US" sz="700" b="1" baseline="-25000" dirty="0"/>
                  </a:p>
                </p:txBody>
              </p:sp>
            </mc:Choice>
            <mc:Fallback xmlns="">
              <p:sp>
                <p:nvSpPr>
                  <p:cNvPr id="222" name="TextBox 221">
                    <a:extLst>
                      <a:ext uri="{FF2B5EF4-FFF2-40B4-BE49-F238E27FC236}">
                        <a16:creationId xmlns:a16="http://schemas.microsoft.com/office/drawing/2014/main" id="{E1AC874A-72EB-4940-A306-714DD0001A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60209" y="4667211"/>
                    <a:ext cx="548355" cy="30957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32222" t="-119608" r="-51111" b="-18039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3" name="TextBox 222">
                    <a:extLst>
                      <a:ext uri="{FF2B5EF4-FFF2-40B4-BE49-F238E27FC236}">
                        <a16:creationId xmlns:a16="http://schemas.microsoft.com/office/drawing/2014/main" id="{B9962937-F90B-4E2D-91D5-EDFB2AA7260C}"/>
                      </a:ext>
                    </a:extLst>
                  </p:cNvPr>
                  <p:cNvSpPr txBox="1"/>
                  <p:nvPr/>
                </p:nvSpPr>
                <p:spPr>
                  <a:xfrm>
                    <a:off x="8458394" y="4667211"/>
                    <a:ext cx="562782" cy="2960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700" b="1" dirty="0"/>
                      <a:t>x </a:t>
                    </a:r>
                    <a:r>
                      <a:rPr lang="en-US" altLang="ko-KR" sz="700" dirty="0"/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altLang="ko-KR" sz="7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altLang="ko-KR" sz="700" dirty="0"/>
                              <m:t>c</m:t>
                            </m:r>
                          </m:num>
                          <m:den>
                            <m:f>
                              <m:fPr>
                                <m:ctrlPr>
                                  <a:rPr lang="en-US" altLang="ko-KR" sz="7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en-US" altLang="ko-KR" sz="700" dirty="0"/>
                                  <m:t>1−</m:t>
                                </m:r>
                                <m:r>
                                  <m:rPr>
                                    <m:nor/>
                                  </m:rPr>
                                  <a:rPr lang="en-US" altLang="ko-KR" sz="700" dirty="0"/>
                                  <m:t>cn</m:t>
                                </m:r>
                                <m:r>
                                  <m:rPr>
                                    <m:nor/>
                                  </m:rPr>
                                  <a:rPr lang="en-US" altLang="ko-KR" sz="700" baseline="30000" dirty="0"/>
                                  <m:t>−1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en-US" altLang="ko-KR" sz="700" dirty="0"/>
                                  <m:t>1−</m:t>
                                </m:r>
                                <m:r>
                                  <m:rPr>
                                    <m:nor/>
                                  </m:rPr>
                                  <a:rPr lang="en-US" altLang="ko-KR" sz="700" dirty="0"/>
                                  <m:t>c</m:t>
                                </m:r>
                              </m:den>
                            </m:f>
                          </m:den>
                        </m:f>
                      </m:oMath>
                    </a14:m>
                    <a:endParaRPr lang="ko-KR" altLang="en-US" sz="700" b="1" baseline="-25000" dirty="0"/>
                  </a:p>
                </p:txBody>
              </p:sp>
            </mc:Choice>
            <mc:Fallback xmlns="">
              <p:sp>
                <p:nvSpPr>
                  <p:cNvPr id="223" name="TextBox 222">
                    <a:extLst>
                      <a:ext uri="{FF2B5EF4-FFF2-40B4-BE49-F238E27FC236}">
                        <a16:creationId xmlns:a16="http://schemas.microsoft.com/office/drawing/2014/main" id="{B9962937-F90B-4E2D-91D5-EDFB2AA726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58394" y="4667211"/>
                    <a:ext cx="562782" cy="29604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7957" t="-129167" r="-49462" b="-1958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4" name="TextBox 223">
                    <a:extLst>
                      <a:ext uri="{FF2B5EF4-FFF2-40B4-BE49-F238E27FC236}">
                        <a16:creationId xmlns:a16="http://schemas.microsoft.com/office/drawing/2014/main" id="{CC3D032F-3030-4D3D-9256-8D9F348977B8}"/>
                      </a:ext>
                    </a:extLst>
                  </p:cNvPr>
                  <p:cNvSpPr txBox="1"/>
                  <p:nvPr/>
                </p:nvSpPr>
                <p:spPr>
                  <a:xfrm>
                    <a:off x="10027336" y="4667211"/>
                    <a:ext cx="630109" cy="2960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700" b="1" dirty="0"/>
                      <a:t>x </a:t>
                    </a:r>
                    <a14:m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altLang="ko-KR" sz="7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altLang="ko-KR" sz="700" dirty="0"/>
                              <m:t>c</m:t>
                            </m:r>
                            <m:r>
                              <m:rPr>
                                <m:nor/>
                              </m:rPr>
                              <a:rPr lang="en-US" altLang="ko-KR" sz="700" baseline="30000" dirty="0"/>
                              <m:t>n</m:t>
                            </m:r>
                            <m:r>
                              <m:rPr>
                                <m:nor/>
                              </m:rPr>
                              <a:rPr lang="en-US" altLang="ko-KR" sz="700" baseline="30000" dirty="0"/>
                              <m:t>−</m:t>
                            </m:r>
                            <m:r>
                              <a:rPr lang="en-US" altLang="ko-KR" sz="700" b="0" i="1" baseline="3000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f>
                              <m:fPr>
                                <m:ctrlPr>
                                  <a:rPr lang="en-US" altLang="ko-KR" sz="7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en-US" altLang="ko-KR" sz="700" dirty="0"/>
                                  <m:t>1−</m:t>
                                </m:r>
                                <m:r>
                                  <m:rPr>
                                    <m:nor/>
                                  </m:rPr>
                                  <a:rPr lang="en-US" altLang="ko-KR" sz="700" dirty="0"/>
                                  <m:t>cn</m:t>
                                </m:r>
                                <m:r>
                                  <m:rPr>
                                    <m:nor/>
                                  </m:rPr>
                                  <a:rPr lang="en-US" altLang="ko-KR" sz="700" baseline="30000" dirty="0"/>
                                  <m:t>−1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en-US" altLang="ko-KR" sz="700" dirty="0"/>
                                  <m:t>1−</m:t>
                                </m:r>
                                <m:r>
                                  <m:rPr>
                                    <m:nor/>
                                  </m:rPr>
                                  <a:rPr lang="en-US" altLang="ko-KR" sz="700" dirty="0"/>
                                  <m:t>c</m:t>
                                </m:r>
                              </m:den>
                            </m:f>
                          </m:den>
                        </m:f>
                      </m:oMath>
                    </a14:m>
                    <a:endParaRPr lang="ko-KR" altLang="en-US" sz="700" b="1" baseline="-25000" dirty="0"/>
                  </a:p>
                </p:txBody>
              </p:sp>
            </mc:Choice>
            <mc:Fallback xmlns="">
              <p:sp>
                <p:nvSpPr>
                  <p:cNvPr id="224" name="TextBox 223">
                    <a:extLst>
                      <a:ext uri="{FF2B5EF4-FFF2-40B4-BE49-F238E27FC236}">
                        <a16:creationId xmlns:a16="http://schemas.microsoft.com/office/drawing/2014/main" id="{CC3D032F-3030-4D3D-9256-8D9F348977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27336" y="4667211"/>
                    <a:ext cx="630109" cy="29604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5534" t="-129167" r="-44660" b="-1958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5" name="TextBox 224">
                    <a:extLst>
                      <a:ext uri="{FF2B5EF4-FFF2-40B4-BE49-F238E27FC236}">
                        <a16:creationId xmlns:a16="http://schemas.microsoft.com/office/drawing/2014/main" id="{BE39B16F-0AAB-4459-B70D-B10DC34C9332}"/>
                      </a:ext>
                    </a:extLst>
                  </p:cNvPr>
                  <p:cNvSpPr txBox="1"/>
                  <p:nvPr/>
                </p:nvSpPr>
                <p:spPr>
                  <a:xfrm>
                    <a:off x="10856221" y="4667211"/>
                    <a:ext cx="634917" cy="2960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sz="700" b="1" dirty="0"/>
                      <a:t>x </a:t>
                    </a:r>
                    <a14:m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altLang="ko-KR" sz="7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altLang="ko-KR" sz="700" dirty="0"/>
                              <m:t>c</m:t>
                            </m:r>
                            <m:r>
                              <m:rPr>
                                <m:nor/>
                              </m:rPr>
                              <a:rPr lang="en-US" altLang="ko-KR" sz="700" baseline="30000" dirty="0"/>
                              <m:t>n</m:t>
                            </m:r>
                            <m:r>
                              <m:rPr>
                                <m:nor/>
                              </m:rPr>
                              <a:rPr lang="en-US" altLang="ko-KR" sz="700" baseline="30000" dirty="0"/>
                              <m:t>−1</m:t>
                            </m:r>
                          </m:num>
                          <m:den>
                            <m:f>
                              <m:fPr>
                                <m:ctrlPr>
                                  <a:rPr lang="en-US" altLang="ko-KR" sz="7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en-US" altLang="ko-KR" sz="700" dirty="0"/>
                                  <m:t>1−</m:t>
                                </m:r>
                                <m:r>
                                  <m:rPr>
                                    <m:nor/>
                                  </m:rPr>
                                  <a:rPr lang="en-US" altLang="ko-KR" sz="700" dirty="0"/>
                                  <m:t>cn</m:t>
                                </m:r>
                                <m:r>
                                  <m:rPr>
                                    <m:nor/>
                                  </m:rPr>
                                  <a:rPr lang="en-US" altLang="ko-KR" sz="700" baseline="30000" dirty="0"/>
                                  <m:t>−1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en-US" altLang="ko-KR" sz="700" dirty="0"/>
                                  <m:t>1−</m:t>
                                </m:r>
                                <m:r>
                                  <m:rPr>
                                    <m:nor/>
                                  </m:rPr>
                                  <a:rPr lang="en-US" altLang="ko-KR" sz="700" dirty="0"/>
                                  <m:t>c</m:t>
                                </m:r>
                              </m:den>
                            </m:f>
                          </m:den>
                        </m:f>
                      </m:oMath>
                    </a14:m>
                    <a:endParaRPr lang="ko-KR" altLang="en-US" sz="700" b="1" baseline="-25000" dirty="0"/>
                  </a:p>
                </p:txBody>
              </p:sp>
            </mc:Choice>
            <mc:Fallback xmlns="">
              <p:sp>
                <p:nvSpPr>
                  <p:cNvPr id="225" name="TextBox 224">
                    <a:extLst>
                      <a:ext uri="{FF2B5EF4-FFF2-40B4-BE49-F238E27FC236}">
                        <a16:creationId xmlns:a16="http://schemas.microsoft.com/office/drawing/2014/main" id="{BE39B16F-0AAB-4459-B70D-B10DC34C93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56221" y="4667211"/>
                    <a:ext cx="634917" cy="29604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5385" t="-129167" r="-43269" b="-1958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id="{0865AA85-0537-464D-89DB-5F6200517D1F}"/>
                  </a:ext>
                </a:extLst>
              </p:cNvPr>
              <p:cNvSpPr txBox="1"/>
              <p:nvPr/>
            </p:nvSpPr>
            <p:spPr>
              <a:xfrm>
                <a:off x="7222737" y="2876062"/>
                <a:ext cx="402864" cy="183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b="1" dirty="0"/>
                  <a:t>Frozen</a:t>
                </a:r>
                <a:endParaRPr lang="ko-KR" altLang="en-US" sz="1400" b="1" dirty="0"/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2C7B5784-1772-45DE-BB3E-CD0BDB706160}"/>
                  </a:ext>
                </a:extLst>
              </p:cNvPr>
              <p:cNvSpPr txBox="1"/>
              <p:nvPr/>
            </p:nvSpPr>
            <p:spPr>
              <a:xfrm>
                <a:off x="5860160" y="2484135"/>
                <a:ext cx="2132956" cy="307777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b="1" dirty="0"/>
                  <a:t>Proposed training method</a:t>
                </a:r>
                <a:endParaRPr lang="ko-KR" altLang="en-US" sz="1400" b="1" dirty="0"/>
              </a:p>
            </p:txBody>
          </p:sp>
          <p:grpSp>
            <p:nvGrpSpPr>
              <p:cNvPr id="228" name="그룹 227">
                <a:extLst>
                  <a:ext uri="{FF2B5EF4-FFF2-40B4-BE49-F238E27FC236}">
                    <a16:creationId xmlns:a16="http://schemas.microsoft.com/office/drawing/2014/main" id="{E5974057-59EF-42BC-8B03-0F23DEC03A2C}"/>
                  </a:ext>
                </a:extLst>
              </p:cNvPr>
              <p:cNvGrpSpPr/>
              <p:nvPr/>
            </p:nvGrpSpPr>
            <p:grpSpPr>
              <a:xfrm>
                <a:off x="6814676" y="3881805"/>
                <a:ext cx="1173833" cy="886783"/>
                <a:chOff x="5184881" y="4064924"/>
                <a:chExt cx="1385046" cy="1046346"/>
              </a:xfrm>
            </p:grpSpPr>
            <p:sp>
              <p:nvSpPr>
                <p:cNvPr id="230" name="TextBox 229">
                  <a:extLst>
                    <a:ext uri="{FF2B5EF4-FFF2-40B4-BE49-F238E27FC236}">
                      <a16:creationId xmlns:a16="http://schemas.microsoft.com/office/drawing/2014/main" id="{845E1CDB-74CD-451E-8D21-F1AE58391CA4}"/>
                    </a:ext>
                  </a:extLst>
                </p:cNvPr>
                <p:cNvSpPr txBox="1"/>
                <p:nvPr/>
              </p:nvSpPr>
              <p:spPr>
                <a:xfrm>
                  <a:off x="5184881" y="4680383"/>
                  <a:ext cx="744114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100" b="1" dirty="0"/>
                    <a:t>Original</a:t>
                  </a:r>
                </a:p>
                <a:p>
                  <a:pPr algn="ctr"/>
                  <a:r>
                    <a:rPr lang="en-US" altLang="ko-KR" sz="1100" b="1" dirty="0"/>
                    <a:t>HR image</a:t>
                  </a:r>
                </a:p>
              </p:txBody>
            </p:sp>
            <p:sp>
              <p:nvSpPr>
                <p:cNvPr id="231" name="TextBox 230">
                  <a:extLst>
                    <a:ext uri="{FF2B5EF4-FFF2-40B4-BE49-F238E27FC236}">
                      <a16:creationId xmlns:a16="http://schemas.microsoft.com/office/drawing/2014/main" id="{978080A4-3794-4B83-9A10-D809CA9DEEB2}"/>
                    </a:ext>
                  </a:extLst>
                </p:cNvPr>
                <p:cNvSpPr txBox="1"/>
                <p:nvPr/>
              </p:nvSpPr>
              <p:spPr>
                <a:xfrm>
                  <a:off x="6242593" y="4148929"/>
                  <a:ext cx="32733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100" b="1" dirty="0"/>
                    <a:t>2*</a:t>
                  </a:r>
                  <a:endParaRPr lang="ko-KR" altLang="en-US" sz="1100" b="1" dirty="0"/>
                </a:p>
              </p:txBody>
            </p:sp>
            <p:sp>
              <p:nvSpPr>
                <p:cNvPr id="232" name="정육면체 231">
                  <a:extLst>
                    <a:ext uri="{FF2B5EF4-FFF2-40B4-BE49-F238E27FC236}">
                      <a16:creationId xmlns:a16="http://schemas.microsoft.com/office/drawing/2014/main" id="{06E063A9-7379-4057-BBA2-0ADA51D511C8}"/>
                    </a:ext>
                  </a:extLst>
                </p:cNvPr>
                <p:cNvSpPr/>
                <p:nvPr/>
              </p:nvSpPr>
              <p:spPr>
                <a:xfrm>
                  <a:off x="5553719" y="4064924"/>
                  <a:ext cx="219820" cy="707211"/>
                </a:xfrm>
                <a:prstGeom prst="cube">
                  <a:avLst>
                    <a:gd name="adj" fmla="val 95744"/>
                  </a:avLst>
                </a:prstGeom>
                <a:solidFill>
                  <a:srgbClr val="00B050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/>
                </a:p>
              </p:txBody>
            </p:sp>
            <p:sp>
              <p:nvSpPr>
                <p:cNvPr id="233" name="TextBox 232">
                  <a:extLst>
                    <a:ext uri="{FF2B5EF4-FFF2-40B4-BE49-F238E27FC236}">
                      <a16:creationId xmlns:a16="http://schemas.microsoft.com/office/drawing/2014/main" id="{D4D0DEA2-E6F7-4C45-81B2-AFA7E098E4DD}"/>
                    </a:ext>
                  </a:extLst>
                </p:cNvPr>
                <p:cNvSpPr txBox="1"/>
                <p:nvPr/>
              </p:nvSpPr>
              <p:spPr>
                <a:xfrm>
                  <a:off x="5812999" y="4280842"/>
                  <a:ext cx="18859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000" b="1" dirty="0"/>
                    <a:t>-</a:t>
                  </a:r>
                  <a:endParaRPr lang="ko-KR" altLang="en-US" sz="1400" b="1" dirty="0"/>
                </a:p>
              </p:txBody>
            </p:sp>
            <p:cxnSp>
              <p:nvCxnSpPr>
                <p:cNvPr id="234" name="직선 연결선 233">
                  <a:extLst>
                    <a:ext uri="{FF2B5EF4-FFF2-40B4-BE49-F238E27FC236}">
                      <a16:creationId xmlns:a16="http://schemas.microsoft.com/office/drawing/2014/main" id="{BCE06AB5-9127-437B-AA9A-05C25C403A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99405" y="4202029"/>
                  <a:ext cx="0" cy="47264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직선 연결선 234">
                  <a:extLst>
                    <a:ext uri="{FF2B5EF4-FFF2-40B4-BE49-F238E27FC236}">
                      <a16:creationId xmlns:a16="http://schemas.microsoft.com/office/drawing/2014/main" id="{251DB8FE-637B-494E-83E9-9AC66E6E29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74359" y="4202029"/>
                  <a:ext cx="0" cy="47264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직선 연결선 235">
                  <a:extLst>
                    <a:ext uri="{FF2B5EF4-FFF2-40B4-BE49-F238E27FC236}">
                      <a16:creationId xmlns:a16="http://schemas.microsoft.com/office/drawing/2014/main" id="{E1E984A9-004B-488E-BDB4-5F56C45120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56201" y="4202029"/>
                  <a:ext cx="0" cy="47264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직선 연결선 236">
                  <a:extLst>
                    <a:ext uri="{FF2B5EF4-FFF2-40B4-BE49-F238E27FC236}">
                      <a16:creationId xmlns:a16="http://schemas.microsoft.com/office/drawing/2014/main" id="{8611E17B-4A49-4053-BBBE-AF2D6B3792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31155" y="4202029"/>
                  <a:ext cx="0" cy="47264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9" name="TextBox 228">
                    <a:extLst>
                      <a:ext uri="{FF2B5EF4-FFF2-40B4-BE49-F238E27FC236}">
                        <a16:creationId xmlns:a16="http://schemas.microsoft.com/office/drawing/2014/main" id="{4C3F89B0-8302-4665-9CC2-4952A77C5B6A}"/>
                      </a:ext>
                    </a:extLst>
                  </p:cNvPr>
                  <p:cNvSpPr txBox="1"/>
                  <p:nvPr/>
                </p:nvSpPr>
                <p:spPr>
                  <a:xfrm>
                    <a:off x="8113444" y="4950108"/>
                    <a:ext cx="3157589" cy="5096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dirty="0"/>
                      <a:t>Backpropagation with inversed auxiliary loss (multiply</a:t>
                    </a:r>
                    <a14:m>
                      <m:oMath xmlns:m="http://schemas.openxmlformats.org/officeDocument/2006/math">
                        <m:f>
                          <m:fPr>
                            <m:type m:val="skw"/>
                            <m:ctrlPr>
                              <a:rPr lang="en-US" altLang="ko-KR" sz="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altLang="ko-KR" sz="8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ko-KR" sz="800" dirty="0"/>
                              <m:t>c</m:t>
                            </m:r>
                            <m:r>
                              <m:rPr>
                                <m:nor/>
                              </m:rPr>
                              <a:rPr lang="en-US" altLang="ko-KR" sz="800" baseline="30000" dirty="0"/>
                              <m:t>n</m:t>
                            </m:r>
                            <m:r>
                              <m:rPr>
                                <m:nor/>
                              </m:rPr>
                              <a:rPr lang="en-US" altLang="ko-KR" sz="800" baseline="30000" dirty="0"/>
                              <m:t>−1</m:t>
                            </m:r>
                          </m:num>
                          <m:den>
                            <m:f>
                              <m:fPr>
                                <m:ctrlPr>
                                  <a:rPr lang="en-US" altLang="ko-KR" sz="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en-US" altLang="ko-KR" sz="800" dirty="0"/>
                                  <m:t>1−</m:t>
                                </m:r>
                                <m:r>
                                  <m:rPr>
                                    <m:nor/>
                                  </m:rPr>
                                  <a:rPr lang="en-US" altLang="ko-KR" sz="800" dirty="0"/>
                                  <m:t>cn</m:t>
                                </m:r>
                                <m:r>
                                  <m:rPr>
                                    <m:nor/>
                                  </m:rPr>
                                  <a:rPr lang="en-US" altLang="ko-KR" sz="800" baseline="30000" dirty="0"/>
                                  <m:t>−1  </m:t>
                                </m:r>
                                <m:r>
                                  <a:rPr lang="en-US" altLang="ko-KR" sz="800" b="0" i="1" baseline="3000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en-US" altLang="ko-KR" sz="800" dirty="0"/>
                                  <m:t>1−</m:t>
                                </m:r>
                                <m:r>
                                  <m:rPr>
                                    <m:nor/>
                                  </m:rPr>
                                  <a:rPr lang="en-US" altLang="ko-KR" sz="800" dirty="0"/>
                                  <m:t>c</m:t>
                                </m:r>
                              </m:den>
                            </m:f>
                          </m:den>
                        </m:f>
                      </m:oMath>
                    </a14:m>
                    <a:r>
                      <a:rPr lang="en-US" altLang="ko-KR" sz="1200" dirty="0"/>
                      <a:t>to every loss)</a:t>
                    </a:r>
                  </a:p>
                </p:txBody>
              </p:sp>
            </mc:Choice>
            <mc:Fallback xmlns="">
              <p:sp>
                <p:nvSpPr>
                  <p:cNvPr id="229" name="TextBox 228">
                    <a:extLst>
                      <a:ext uri="{FF2B5EF4-FFF2-40B4-BE49-F238E27FC236}">
                        <a16:creationId xmlns:a16="http://schemas.microsoft.com/office/drawing/2014/main" id="{4C3F89B0-8302-4665-9CC2-4952A77C5B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13444" y="4950108"/>
                    <a:ext cx="3157589" cy="50969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41667" b="-12619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240" name="직선 화살표 연결선 239">
            <a:extLst>
              <a:ext uri="{FF2B5EF4-FFF2-40B4-BE49-F238E27FC236}">
                <a16:creationId xmlns:a16="http://schemas.microsoft.com/office/drawing/2014/main" id="{4489ED04-53FD-4340-ABE6-2C21F53123E6}"/>
              </a:ext>
            </a:extLst>
          </p:cNvPr>
          <p:cNvCxnSpPr>
            <a:cxnSpLocks/>
          </p:cNvCxnSpPr>
          <p:nvPr/>
        </p:nvCxnSpPr>
        <p:spPr>
          <a:xfrm>
            <a:off x="3544387" y="6109766"/>
            <a:ext cx="552331" cy="0"/>
          </a:xfrm>
          <a:prstGeom prst="straightConnector1">
            <a:avLst/>
          </a:prstGeom>
          <a:ln w="38100">
            <a:solidFill>
              <a:srgbClr val="C00000"/>
            </a:solidFill>
            <a:prstDash val="soli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240">
            <a:extLst>
              <a:ext uri="{FF2B5EF4-FFF2-40B4-BE49-F238E27FC236}">
                <a16:creationId xmlns:a16="http://schemas.microsoft.com/office/drawing/2014/main" id="{279A7A3C-BC8B-4111-93EA-1C3EE8451949}"/>
              </a:ext>
            </a:extLst>
          </p:cNvPr>
          <p:cNvSpPr txBox="1"/>
          <p:nvPr/>
        </p:nvSpPr>
        <p:spPr>
          <a:xfrm>
            <a:off x="4096718" y="5949279"/>
            <a:ext cx="2178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: Inversed auxiliary loss</a:t>
            </a:r>
          </a:p>
        </p:txBody>
      </p:sp>
    </p:spTree>
    <p:extLst>
      <p:ext uri="{BB962C8B-B14F-4D97-AF65-F5344CB8AC3E}">
        <p14:creationId xmlns:p14="http://schemas.microsoft.com/office/powerpoint/2010/main" val="1570474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7757D9-0D43-4943-9279-C1AE57871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2489703"/>
            <a:ext cx="10515600" cy="1092620"/>
          </a:xfrm>
        </p:spPr>
        <p:txBody>
          <a:bodyPr/>
          <a:lstStyle/>
          <a:p>
            <a:pPr algn="ctr"/>
            <a:r>
              <a:rPr lang="en-US" altLang="ko-KR" sz="4800" dirty="0"/>
              <a:t>Depth Controllable SR Network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743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146E50-D070-41FE-88B5-91F68311B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15</a:t>
            </a:fld>
            <a:endParaRPr lang="en-US"/>
          </a:p>
        </p:txBody>
      </p:sp>
      <p:sp>
        <p:nvSpPr>
          <p:cNvPr id="71" name="Rectangle 99">
            <a:extLst>
              <a:ext uri="{FF2B5EF4-FFF2-40B4-BE49-F238E27FC236}">
                <a16:creationId xmlns:a16="http://schemas.microsoft.com/office/drawing/2014/main" id="{92E79923-6A7D-4A3D-A44D-3FFA2E4DDDC0}"/>
              </a:ext>
            </a:extLst>
          </p:cNvPr>
          <p:cNvSpPr/>
          <p:nvPr/>
        </p:nvSpPr>
        <p:spPr>
          <a:xfrm>
            <a:off x="-1" y="688640"/>
            <a:ext cx="9472475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/>
              <a:t>Motivation : depth-wise fine-tuning</a:t>
            </a:r>
            <a:endParaRPr lang="ko-KR" altLang="en-US" sz="2000" b="1" dirty="0"/>
          </a:p>
        </p:txBody>
      </p:sp>
      <p:sp>
        <p:nvSpPr>
          <p:cNvPr id="73" name="제목 5">
            <a:extLst>
              <a:ext uri="{FF2B5EF4-FFF2-40B4-BE49-F238E27FC236}">
                <a16:creationId xmlns:a16="http://schemas.microsoft.com/office/drawing/2014/main" id="{FEEDCDF5-A77E-4DA2-BE03-03E5DB193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666"/>
            <a:ext cx="10673900" cy="519141"/>
          </a:xfrm>
        </p:spPr>
        <p:txBody>
          <a:bodyPr/>
          <a:lstStyle/>
          <a:p>
            <a:r>
              <a:rPr lang="en-US" altLang="ko-KR" dirty="0"/>
              <a:t>Proposed method : Depth Controllable SR Network</a:t>
            </a:r>
            <a:endParaRPr lang="ko-KR" altLang="en-US" dirty="0"/>
          </a:p>
        </p:txBody>
      </p:sp>
      <p:sp>
        <p:nvSpPr>
          <p:cNvPr id="63" name="원호 62">
            <a:extLst>
              <a:ext uri="{FF2B5EF4-FFF2-40B4-BE49-F238E27FC236}">
                <a16:creationId xmlns:a16="http://schemas.microsoft.com/office/drawing/2014/main" id="{87177226-4ECC-4F70-9E35-BFA5F1DDCAC0}"/>
              </a:ext>
            </a:extLst>
          </p:cNvPr>
          <p:cNvSpPr/>
          <p:nvPr/>
        </p:nvSpPr>
        <p:spPr>
          <a:xfrm rot="10800000">
            <a:off x="388048" y="4718000"/>
            <a:ext cx="2719287" cy="1199447"/>
          </a:xfrm>
          <a:prstGeom prst="arc">
            <a:avLst>
              <a:gd name="adj1" fmla="val 10984851"/>
              <a:gd name="adj2" fmla="val 21577714"/>
            </a:avLst>
          </a:prstGeom>
          <a:ln w="19050">
            <a:solidFill>
              <a:schemeClr val="tx1">
                <a:alpha val="32000"/>
              </a:schemeClr>
            </a:solidFill>
            <a:prstDash val="lgDashDotDot"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6" name="원호 65">
            <a:extLst>
              <a:ext uri="{FF2B5EF4-FFF2-40B4-BE49-F238E27FC236}">
                <a16:creationId xmlns:a16="http://schemas.microsoft.com/office/drawing/2014/main" id="{99CA8E00-4A99-45FC-9E88-107A9127B93E}"/>
              </a:ext>
            </a:extLst>
          </p:cNvPr>
          <p:cNvSpPr/>
          <p:nvPr/>
        </p:nvSpPr>
        <p:spPr>
          <a:xfrm rot="10800000">
            <a:off x="397574" y="3606526"/>
            <a:ext cx="1074140" cy="1199447"/>
          </a:xfrm>
          <a:prstGeom prst="arc">
            <a:avLst>
              <a:gd name="adj1" fmla="val 10984851"/>
              <a:gd name="adj2" fmla="val 21577714"/>
            </a:avLst>
          </a:prstGeom>
          <a:ln w="19050">
            <a:solidFill>
              <a:schemeClr val="tx1">
                <a:alpha val="32000"/>
              </a:schemeClr>
            </a:solidFill>
            <a:prstDash val="lgDashDotDot"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78" name="정육면체 177">
            <a:extLst>
              <a:ext uri="{FF2B5EF4-FFF2-40B4-BE49-F238E27FC236}">
                <a16:creationId xmlns:a16="http://schemas.microsoft.com/office/drawing/2014/main" id="{D39686AF-6547-458E-9571-4801AABB8237}"/>
              </a:ext>
            </a:extLst>
          </p:cNvPr>
          <p:cNvSpPr/>
          <p:nvPr/>
        </p:nvSpPr>
        <p:spPr>
          <a:xfrm>
            <a:off x="855733" y="3948783"/>
            <a:ext cx="217111" cy="530843"/>
          </a:xfrm>
          <a:prstGeom prst="cube">
            <a:avLst>
              <a:gd name="adj" fmla="val 78783"/>
            </a:avLst>
          </a:prstGeom>
          <a:solidFill>
            <a:schemeClr val="accent4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82" name="정육면체 81">
            <a:extLst>
              <a:ext uri="{FF2B5EF4-FFF2-40B4-BE49-F238E27FC236}">
                <a16:creationId xmlns:a16="http://schemas.microsoft.com/office/drawing/2014/main" id="{D8FECABA-E95E-4A65-A563-13E3A829D301}"/>
              </a:ext>
            </a:extLst>
          </p:cNvPr>
          <p:cNvSpPr/>
          <p:nvPr/>
        </p:nvSpPr>
        <p:spPr>
          <a:xfrm>
            <a:off x="170866" y="4165001"/>
            <a:ext cx="128178" cy="313401"/>
          </a:xfrm>
          <a:prstGeom prst="cube">
            <a:avLst>
              <a:gd name="adj" fmla="val 83480"/>
            </a:avLst>
          </a:prstGeom>
          <a:solidFill>
            <a:srgbClr val="00B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83" name="정육면체 82">
            <a:extLst>
              <a:ext uri="{FF2B5EF4-FFF2-40B4-BE49-F238E27FC236}">
                <a16:creationId xmlns:a16="http://schemas.microsoft.com/office/drawing/2014/main" id="{083D7F5B-E523-49B6-80D3-792873591AEC}"/>
              </a:ext>
            </a:extLst>
          </p:cNvPr>
          <p:cNvSpPr/>
          <p:nvPr/>
        </p:nvSpPr>
        <p:spPr>
          <a:xfrm>
            <a:off x="469706" y="3948783"/>
            <a:ext cx="188436" cy="530843"/>
          </a:xfrm>
          <a:prstGeom prst="cube">
            <a:avLst>
              <a:gd name="adj" fmla="val 89661"/>
            </a:avLst>
          </a:prstGeom>
          <a:solidFill>
            <a:srgbClr val="C0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94" name="정육면체 93">
            <a:extLst>
              <a:ext uri="{FF2B5EF4-FFF2-40B4-BE49-F238E27FC236}">
                <a16:creationId xmlns:a16="http://schemas.microsoft.com/office/drawing/2014/main" id="{E4C5CD9D-A37C-4D19-8988-3AC3C494E58E}"/>
              </a:ext>
            </a:extLst>
          </p:cNvPr>
          <p:cNvSpPr/>
          <p:nvPr/>
        </p:nvSpPr>
        <p:spPr>
          <a:xfrm>
            <a:off x="751119" y="3948783"/>
            <a:ext cx="217111" cy="530843"/>
          </a:xfrm>
          <a:prstGeom prst="cube">
            <a:avLst>
              <a:gd name="adj" fmla="val 78783"/>
            </a:avLst>
          </a:prstGeom>
          <a:solidFill>
            <a:srgbClr val="16CCB6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02" name="정육면체 101">
            <a:extLst>
              <a:ext uri="{FF2B5EF4-FFF2-40B4-BE49-F238E27FC236}">
                <a16:creationId xmlns:a16="http://schemas.microsoft.com/office/drawing/2014/main" id="{768302A6-2849-4D5A-BC57-6EB3893DFEC7}"/>
              </a:ext>
            </a:extLst>
          </p:cNvPr>
          <p:cNvSpPr/>
          <p:nvPr/>
        </p:nvSpPr>
        <p:spPr>
          <a:xfrm>
            <a:off x="862590" y="3948783"/>
            <a:ext cx="217111" cy="530843"/>
          </a:xfrm>
          <a:prstGeom prst="cube">
            <a:avLst>
              <a:gd name="adj" fmla="val 78783"/>
            </a:avLst>
          </a:prstGeom>
          <a:solidFill>
            <a:schemeClr val="accent1">
              <a:alpha val="51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D93F6A99-67CC-43C0-A8AE-E363F666475F}"/>
              </a:ext>
            </a:extLst>
          </p:cNvPr>
          <p:cNvCxnSpPr>
            <a:cxnSpLocks/>
          </p:cNvCxnSpPr>
          <p:nvPr/>
        </p:nvCxnSpPr>
        <p:spPr>
          <a:xfrm>
            <a:off x="338088" y="4219326"/>
            <a:ext cx="109204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81D89555-EC67-4F7F-B69F-D913D8FF06DC}"/>
              </a:ext>
            </a:extLst>
          </p:cNvPr>
          <p:cNvCxnSpPr>
            <a:cxnSpLocks/>
          </p:cNvCxnSpPr>
          <p:nvPr/>
        </p:nvCxnSpPr>
        <p:spPr>
          <a:xfrm>
            <a:off x="612407" y="4219326"/>
            <a:ext cx="109204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원호 133">
            <a:extLst>
              <a:ext uri="{FF2B5EF4-FFF2-40B4-BE49-F238E27FC236}">
                <a16:creationId xmlns:a16="http://schemas.microsoft.com/office/drawing/2014/main" id="{10C8AEA2-90AA-4D23-8F4C-D21260A42E74}"/>
              </a:ext>
            </a:extLst>
          </p:cNvPr>
          <p:cNvSpPr/>
          <p:nvPr/>
        </p:nvSpPr>
        <p:spPr>
          <a:xfrm rot="10800000">
            <a:off x="405081" y="2629536"/>
            <a:ext cx="852529" cy="1199447"/>
          </a:xfrm>
          <a:prstGeom prst="arc">
            <a:avLst>
              <a:gd name="adj1" fmla="val 10984851"/>
              <a:gd name="adj2" fmla="val 21577714"/>
            </a:avLst>
          </a:prstGeom>
          <a:ln w="19050">
            <a:solidFill>
              <a:schemeClr val="tx1">
                <a:alpha val="32000"/>
              </a:schemeClr>
            </a:solidFill>
            <a:prstDash val="lgDashDotDot"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36" name="정육면체 135">
            <a:extLst>
              <a:ext uri="{FF2B5EF4-FFF2-40B4-BE49-F238E27FC236}">
                <a16:creationId xmlns:a16="http://schemas.microsoft.com/office/drawing/2014/main" id="{0547C96E-EAED-4608-ADD4-665D204009F6}"/>
              </a:ext>
            </a:extLst>
          </p:cNvPr>
          <p:cNvSpPr/>
          <p:nvPr/>
        </p:nvSpPr>
        <p:spPr>
          <a:xfrm>
            <a:off x="170866" y="3152289"/>
            <a:ext cx="128178" cy="313401"/>
          </a:xfrm>
          <a:prstGeom prst="cube">
            <a:avLst>
              <a:gd name="adj" fmla="val 83480"/>
            </a:avLst>
          </a:prstGeom>
          <a:solidFill>
            <a:srgbClr val="00B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37" name="정육면체 136">
            <a:extLst>
              <a:ext uri="{FF2B5EF4-FFF2-40B4-BE49-F238E27FC236}">
                <a16:creationId xmlns:a16="http://schemas.microsoft.com/office/drawing/2014/main" id="{98129F4B-5BFE-453D-92E2-771B01BA4443}"/>
              </a:ext>
            </a:extLst>
          </p:cNvPr>
          <p:cNvSpPr/>
          <p:nvPr/>
        </p:nvSpPr>
        <p:spPr>
          <a:xfrm>
            <a:off x="469706" y="2936071"/>
            <a:ext cx="188436" cy="530843"/>
          </a:xfrm>
          <a:prstGeom prst="cube">
            <a:avLst>
              <a:gd name="adj" fmla="val 89661"/>
            </a:avLst>
          </a:prstGeom>
          <a:solidFill>
            <a:srgbClr val="C0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38" name="정육면체 137">
            <a:extLst>
              <a:ext uri="{FF2B5EF4-FFF2-40B4-BE49-F238E27FC236}">
                <a16:creationId xmlns:a16="http://schemas.microsoft.com/office/drawing/2014/main" id="{A40E2134-6E57-4602-8AB2-D47214890CD3}"/>
              </a:ext>
            </a:extLst>
          </p:cNvPr>
          <p:cNvSpPr/>
          <p:nvPr/>
        </p:nvSpPr>
        <p:spPr>
          <a:xfrm>
            <a:off x="751119" y="2936071"/>
            <a:ext cx="217111" cy="530843"/>
          </a:xfrm>
          <a:prstGeom prst="cube">
            <a:avLst>
              <a:gd name="adj" fmla="val 78783"/>
            </a:avLst>
          </a:prstGeom>
          <a:solidFill>
            <a:srgbClr val="16CCB6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39" name="정육면체 138">
            <a:extLst>
              <a:ext uri="{FF2B5EF4-FFF2-40B4-BE49-F238E27FC236}">
                <a16:creationId xmlns:a16="http://schemas.microsoft.com/office/drawing/2014/main" id="{0C3412B0-1EB4-4969-A2B7-8A17F2DE636A}"/>
              </a:ext>
            </a:extLst>
          </p:cNvPr>
          <p:cNvSpPr/>
          <p:nvPr/>
        </p:nvSpPr>
        <p:spPr>
          <a:xfrm>
            <a:off x="862590" y="2936071"/>
            <a:ext cx="217111" cy="530843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7F6566E-90AA-40EC-A173-28A92B8F3A74}"/>
              </a:ext>
            </a:extLst>
          </p:cNvPr>
          <p:cNvCxnSpPr>
            <a:cxnSpLocks/>
          </p:cNvCxnSpPr>
          <p:nvPr/>
        </p:nvCxnSpPr>
        <p:spPr>
          <a:xfrm>
            <a:off x="338088" y="3206614"/>
            <a:ext cx="109204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EBE39D28-3CDD-430B-B633-A9DD450B32E2}"/>
              </a:ext>
            </a:extLst>
          </p:cNvPr>
          <p:cNvCxnSpPr>
            <a:cxnSpLocks/>
          </p:cNvCxnSpPr>
          <p:nvPr/>
        </p:nvCxnSpPr>
        <p:spPr>
          <a:xfrm>
            <a:off x="612407" y="3206614"/>
            <a:ext cx="109204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82B13CD2-3874-41DD-B458-FFDF2F2201FB}"/>
              </a:ext>
            </a:extLst>
          </p:cNvPr>
          <p:cNvSpPr txBox="1"/>
          <p:nvPr/>
        </p:nvSpPr>
        <p:spPr>
          <a:xfrm>
            <a:off x="1597753" y="3026523"/>
            <a:ext cx="1555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: depth 4 </a:t>
            </a:r>
          </a:p>
          <a:p>
            <a:r>
              <a:rPr lang="en-US" altLang="ko-KR" sz="1400" b="1" dirty="0"/>
              <a:t>(similar to SRCNN)</a:t>
            </a:r>
            <a:endParaRPr lang="ko-KR" altLang="en-US" sz="1400" b="1" dirty="0"/>
          </a:p>
        </p:txBody>
      </p:sp>
      <p:sp>
        <p:nvSpPr>
          <p:cNvPr id="149" name="정육면체 148">
            <a:extLst>
              <a:ext uri="{FF2B5EF4-FFF2-40B4-BE49-F238E27FC236}">
                <a16:creationId xmlns:a16="http://schemas.microsoft.com/office/drawing/2014/main" id="{C7B83C15-B7C0-42E2-A645-F2076F08C450}"/>
              </a:ext>
            </a:extLst>
          </p:cNvPr>
          <p:cNvSpPr/>
          <p:nvPr/>
        </p:nvSpPr>
        <p:spPr>
          <a:xfrm>
            <a:off x="170866" y="5276473"/>
            <a:ext cx="128179" cy="313401"/>
          </a:xfrm>
          <a:prstGeom prst="cube">
            <a:avLst>
              <a:gd name="adj" fmla="val 83480"/>
            </a:avLst>
          </a:prstGeom>
          <a:solidFill>
            <a:srgbClr val="00B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50" name="정육면체 149">
            <a:extLst>
              <a:ext uri="{FF2B5EF4-FFF2-40B4-BE49-F238E27FC236}">
                <a16:creationId xmlns:a16="http://schemas.microsoft.com/office/drawing/2014/main" id="{2C8C7F82-E07B-46F7-A33F-5A8340201B84}"/>
              </a:ext>
            </a:extLst>
          </p:cNvPr>
          <p:cNvSpPr/>
          <p:nvPr/>
        </p:nvSpPr>
        <p:spPr>
          <a:xfrm>
            <a:off x="469706" y="5060255"/>
            <a:ext cx="188436" cy="530843"/>
          </a:xfrm>
          <a:prstGeom prst="cube">
            <a:avLst>
              <a:gd name="adj" fmla="val 89661"/>
            </a:avLst>
          </a:prstGeom>
          <a:solidFill>
            <a:srgbClr val="C0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51" name="정육면체 150">
            <a:extLst>
              <a:ext uri="{FF2B5EF4-FFF2-40B4-BE49-F238E27FC236}">
                <a16:creationId xmlns:a16="http://schemas.microsoft.com/office/drawing/2014/main" id="{AD7278B2-0F2A-46AC-A2BF-181D586E77C1}"/>
              </a:ext>
            </a:extLst>
          </p:cNvPr>
          <p:cNvSpPr/>
          <p:nvPr/>
        </p:nvSpPr>
        <p:spPr>
          <a:xfrm>
            <a:off x="751119" y="5060255"/>
            <a:ext cx="217111" cy="530843"/>
          </a:xfrm>
          <a:prstGeom prst="cube">
            <a:avLst>
              <a:gd name="adj" fmla="val 78783"/>
            </a:avLst>
          </a:prstGeom>
          <a:solidFill>
            <a:srgbClr val="16CCB6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52" name="정육면체 151">
            <a:extLst>
              <a:ext uri="{FF2B5EF4-FFF2-40B4-BE49-F238E27FC236}">
                <a16:creationId xmlns:a16="http://schemas.microsoft.com/office/drawing/2014/main" id="{460F34ED-078A-4FD5-BFB9-D86AB199CEB2}"/>
              </a:ext>
            </a:extLst>
          </p:cNvPr>
          <p:cNvSpPr/>
          <p:nvPr/>
        </p:nvSpPr>
        <p:spPr>
          <a:xfrm>
            <a:off x="862591" y="5060255"/>
            <a:ext cx="217111" cy="530843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53" name="정육면체 152">
            <a:extLst>
              <a:ext uri="{FF2B5EF4-FFF2-40B4-BE49-F238E27FC236}">
                <a16:creationId xmlns:a16="http://schemas.microsoft.com/office/drawing/2014/main" id="{82A9EF4B-4364-4EDD-A452-BB0A4295DD5E}"/>
              </a:ext>
            </a:extLst>
          </p:cNvPr>
          <p:cNvSpPr/>
          <p:nvPr/>
        </p:nvSpPr>
        <p:spPr>
          <a:xfrm>
            <a:off x="974062" y="5060255"/>
            <a:ext cx="217111" cy="530843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54" name="정육면체 153">
            <a:extLst>
              <a:ext uri="{FF2B5EF4-FFF2-40B4-BE49-F238E27FC236}">
                <a16:creationId xmlns:a16="http://schemas.microsoft.com/office/drawing/2014/main" id="{25164106-B45C-4CB5-ADC3-5EA82705C668}"/>
              </a:ext>
            </a:extLst>
          </p:cNvPr>
          <p:cNvSpPr/>
          <p:nvPr/>
        </p:nvSpPr>
        <p:spPr>
          <a:xfrm>
            <a:off x="1087255" y="5060255"/>
            <a:ext cx="217111" cy="530843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55" name="정육면체 154">
            <a:extLst>
              <a:ext uri="{FF2B5EF4-FFF2-40B4-BE49-F238E27FC236}">
                <a16:creationId xmlns:a16="http://schemas.microsoft.com/office/drawing/2014/main" id="{F02678EA-A051-4239-92F8-A38A3614509A}"/>
              </a:ext>
            </a:extLst>
          </p:cNvPr>
          <p:cNvSpPr/>
          <p:nvPr/>
        </p:nvSpPr>
        <p:spPr>
          <a:xfrm>
            <a:off x="1198727" y="5060255"/>
            <a:ext cx="217111" cy="530843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56" name="정육면체 155">
            <a:extLst>
              <a:ext uri="{FF2B5EF4-FFF2-40B4-BE49-F238E27FC236}">
                <a16:creationId xmlns:a16="http://schemas.microsoft.com/office/drawing/2014/main" id="{1EA8019A-A02C-4280-B5CC-5E85FD993BDE}"/>
              </a:ext>
            </a:extLst>
          </p:cNvPr>
          <p:cNvSpPr/>
          <p:nvPr/>
        </p:nvSpPr>
        <p:spPr>
          <a:xfrm>
            <a:off x="1310198" y="5060255"/>
            <a:ext cx="217111" cy="530843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57" name="정육면체 156">
            <a:extLst>
              <a:ext uri="{FF2B5EF4-FFF2-40B4-BE49-F238E27FC236}">
                <a16:creationId xmlns:a16="http://schemas.microsoft.com/office/drawing/2014/main" id="{6A699CA1-BD04-45B5-9B60-9E6FD34FCDF9}"/>
              </a:ext>
            </a:extLst>
          </p:cNvPr>
          <p:cNvSpPr/>
          <p:nvPr/>
        </p:nvSpPr>
        <p:spPr>
          <a:xfrm>
            <a:off x="1421670" y="5060255"/>
            <a:ext cx="217111" cy="530843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58" name="정육면체 157">
            <a:extLst>
              <a:ext uri="{FF2B5EF4-FFF2-40B4-BE49-F238E27FC236}">
                <a16:creationId xmlns:a16="http://schemas.microsoft.com/office/drawing/2014/main" id="{6F3EA2D2-EE49-4B72-92B5-AD23ADE12119}"/>
              </a:ext>
            </a:extLst>
          </p:cNvPr>
          <p:cNvSpPr/>
          <p:nvPr/>
        </p:nvSpPr>
        <p:spPr>
          <a:xfrm>
            <a:off x="1533141" y="5060255"/>
            <a:ext cx="217111" cy="530843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59" name="정육면체 158">
            <a:extLst>
              <a:ext uri="{FF2B5EF4-FFF2-40B4-BE49-F238E27FC236}">
                <a16:creationId xmlns:a16="http://schemas.microsoft.com/office/drawing/2014/main" id="{5E38E539-9261-4440-8207-7AC5859CA067}"/>
              </a:ext>
            </a:extLst>
          </p:cNvPr>
          <p:cNvSpPr/>
          <p:nvPr/>
        </p:nvSpPr>
        <p:spPr>
          <a:xfrm>
            <a:off x="1644613" y="5060255"/>
            <a:ext cx="217111" cy="530843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60" name="정육면체 159">
            <a:extLst>
              <a:ext uri="{FF2B5EF4-FFF2-40B4-BE49-F238E27FC236}">
                <a16:creationId xmlns:a16="http://schemas.microsoft.com/office/drawing/2014/main" id="{F94B023C-8EE4-4D11-8F66-196721C6E146}"/>
              </a:ext>
            </a:extLst>
          </p:cNvPr>
          <p:cNvSpPr/>
          <p:nvPr/>
        </p:nvSpPr>
        <p:spPr>
          <a:xfrm>
            <a:off x="1757806" y="5060255"/>
            <a:ext cx="217111" cy="530843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61" name="정육면체 160">
            <a:extLst>
              <a:ext uri="{FF2B5EF4-FFF2-40B4-BE49-F238E27FC236}">
                <a16:creationId xmlns:a16="http://schemas.microsoft.com/office/drawing/2014/main" id="{45D1C35E-FF7C-4A8A-AC13-576FC7A813BF}"/>
              </a:ext>
            </a:extLst>
          </p:cNvPr>
          <p:cNvSpPr/>
          <p:nvPr/>
        </p:nvSpPr>
        <p:spPr>
          <a:xfrm>
            <a:off x="1869277" y="5060255"/>
            <a:ext cx="217111" cy="530843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62" name="정육면체 161">
            <a:extLst>
              <a:ext uri="{FF2B5EF4-FFF2-40B4-BE49-F238E27FC236}">
                <a16:creationId xmlns:a16="http://schemas.microsoft.com/office/drawing/2014/main" id="{0080E7BF-AFCC-4B0F-8FEA-6EBCF7D9F0A3}"/>
              </a:ext>
            </a:extLst>
          </p:cNvPr>
          <p:cNvSpPr/>
          <p:nvPr/>
        </p:nvSpPr>
        <p:spPr>
          <a:xfrm>
            <a:off x="1980749" y="5060255"/>
            <a:ext cx="217111" cy="530843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63" name="정육면체 162">
            <a:extLst>
              <a:ext uri="{FF2B5EF4-FFF2-40B4-BE49-F238E27FC236}">
                <a16:creationId xmlns:a16="http://schemas.microsoft.com/office/drawing/2014/main" id="{FAEC8ED7-FA13-4E98-A0B8-F4AA1D955B95}"/>
              </a:ext>
            </a:extLst>
          </p:cNvPr>
          <p:cNvSpPr/>
          <p:nvPr/>
        </p:nvSpPr>
        <p:spPr>
          <a:xfrm>
            <a:off x="2086388" y="5060255"/>
            <a:ext cx="217111" cy="530843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64" name="정육면체 163">
            <a:extLst>
              <a:ext uri="{FF2B5EF4-FFF2-40B4-BE49-F238E27FC236}">
                <a16:creationId xmlns:a16="http://schemas.microsoft.com/office/drawing/2014/main" id="{D82C9D83-24CA-458C-9112-9C51B995F681}"/>
              </a:ext>
            </a:extLst>
          </p:cNvPr>
          <p:cNvSpPr/>
          <p:nvPr/>
        </p:nvSpPr>
        <p:spPr>
          <a:xfrm>
            <a:off x="2197859" y="5060255"/>
            <a:ext cx="217111" cy="530843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65" name="정육면체 164">
            <a:extLst>
              <a:ext uri="{FF2B5EF4-FFF2-40B4-BE49-F238E27FC236}">
                <a16:creationId xmlns:a16="http://schemas.microsoft.com/office/drawing/2014/main" id="{80DAA72A-5B90-4548-AF32-ED36FDDC9D59}"/>
              </a:ext>
            </a:extLst>
          </p:cNvPr>
          <p:cNvSpPr/>
          <p:nvPr/>
        </p:nvSpPr>
        <p:spPr>
          <a:xfrm>
            <a:off x="2311052" y="5060255"/>
            <a:ext cx="217111" cy="530843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66" name="정육면체 165">
            <a:extLst>
              <a:ext uri="{FF2B5EF4-FFF2-40B4-BE49-F238E27FC236}">
                <a16:creationId xmlns:a16="http://schemas.microsoft.com/office/drawing/2014/main" id="{5EFDDA07-22DA-495B-B0D1-7E6E8130C4DF}"/>
              </a:ext>
            </a:extLst>
          </p:cNvPr>
          <p:cNvSpPr/>
          <p:nvPr/>
        </p:nvSpPr>
        <p:spPr>
          <a:xfrm>
            <a:off x="2422524" y="5060255"/>
            <a:ext cx="217111" cy="530843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EC3A6A41-212C-4D39-BCD2-2B7FD26A839D}"/>
              </a:ext>
            </a:extLst>
          </p:cNvPr>
          <p:cNvCxnSpPr>
            <a:cxnSpLocks/>
          </p:cNvCxnSpPr>
          <p:nvPr/>
        </p:nvCxnSpPr>
        <p:spPr>
          <a:xfrm>
            <a:off x="338087" y="5330798"/>
            <a:ext cx="109203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9D392B57-CADF-4B71-AB62-1EA3FBD1B281}"/>
              </a:ext>
            </a:extLst>
          </p:cNvPr>
          <p:cNvCxnSpPr>
            <a:cxnSpLocks/>
          </p:cNvCxnSpPr>
          <p:nvPr/>
        </p:nvCxnSpPr>
        <p:spPr>
          <a:xfrm>
            <a:off x="612407" y="5330798"/>
            <a:ext cx="109203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FB5CA70E-FA77-4A1F-8741-44C176F0E3A8}"/>
              </a:ext>
            </a:extLst>
          </p:cNvPr>
          <p:cNvSpPr txBox="1"/>
          <p:nvPr/>
        </p:nvSpPr>
        <p:spPr>
          <a:xfrm>
            <a:off x="3497037" y="5193619"/>
            <a:ext cx="1338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: depth 20 </a:t>
            </a:r>
          </a:p>
          <a:p>
            <a:r>
              <a:rPr lang="en-US" altLang="ko-KR" sz="1400" b="1" dirty="0"/>
              <a:t>(same as VDSR)</a:t>
            </a:r>
            <a:endParaRPr lang="ko-KR" altLang="en-US" sz="1400" b="1" dirty="0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52D5F06C-12E2-43AA-93EF-F93A4E56E478}"/>
              </a:ext>
            </a:extLst>
          </p:cNvPr>
          <p:cNvSpPr/>
          <p:nvPr/>
        </p:nvSpPr>
        <p:spPr>
          <a:xfrm>
            <a:off x="3071559" y="5307714"/>
            <a:ext cx="54582" cy="47287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5A9F84B7-CC0A-4390-824D-02B0FBE4C39B}"/>
              </a:ext>
            </a:extLst>
          </p:cNvPr>
          <p:cNvCxnSpPr>
            <a:cxnSpLocks/>
          </p:cNvCxnSpPr>
          <p:nvPr/>
        </p:nvCxnSpPr>
        <p:spPr>
          <a:xfrm>
            <a:off x="2995756" y="5330798"/>
            <a:ext cx="66745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더하기 기호 174">
            <a:extLst>
              <a:ext uri="{FF2B5EF4-FFF2-40B4-BE49-F238E27FC236}">
                <a16:creationId xmlns:a16="http://schemas.microsoft.com/office/drawing/2014/main" id="{1F5E5143-0E8D-4DC5-A8C8-197D687441D5}"/>
              </a:ext>
            </a:extLst>
          </p:cNvPr>
          <p:cNvSpPr/>
          <p:nvPr/>
        </p:nvSpPr>
        <p:spPr>
          <a:xfrm>
            <a:off x="3070271" y="5306691"/>
            <a:ext cx="55869" cy="48402"/>
          </a:xfrm>
          <a:prstGeom prst="mathPlus">
            <a:avLst>
              <a:gd name="adj1" fmla="val 457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76" name="정육면체 175">
            <a:extLst>
              <a:ext uri="{FF2B5EF4-FFF2-40B4-BE49-F238E27FC236}">
                <a16:creationId xmlns:a16="http://schemas.microsoft.com/office/drawing/2014/main" id="{33573AD0-8730-470B-B04C-680EF1B3AFB2}"/>
              </a:ext>
            </a:extLst>
          </p:cNvPr>
          <p:cNvSpPr/>
          <p:nvPr/>
        </p:nvSpPr>
        <p:spPr>
          <a:xfrm>
            <a:off x="3216564" y="5072049"/>
            <a:ext cx="171245" cy="517826"/>
          </a:xfrm>
          <a:prstGeom prst="cube">
            <a:avLst>
              <a:gd name="adj" fmla="val 89661"/>
            </a:avLst>
          </a:prstGeom>
          <a:solidFill>
            <a:schemeClr val="accent2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B0DE6E9B-A75C-4F46-95B8-19D2CB04C5FF}"/>
              </a:ext>
            </a:extLst>
          </p:cNvPr>
          <p:cNvCxnSpPr>
            <a:cxnSpLocks/>
          </p:cNvCxnSpPr>
          <p:nvPr/>
        </p:nvCxnSpPr>
        <p:spPr>
          <a:xfrm>
            <a:off x="3139665" y="5332290"/>
            <a:ext cx="57550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정육면체 184">
            <a:extLst>
              <a:ext uri="{FF2B5EF4-FFF2-40B4-BE49-F238E27FC236}">
                <a16:creationId xmlns:a16="http://schemas.microsoft.com/office/drawing/2014/main" id="{FB8848F7-65A7-4080-9B57-D642C9896A03}"/>
              </a:ext>
            </a:extLst>
          </p:cNvPr>
          <p:cNvSpPr/>
          <p:nvPr/>
        </p:nvSpPr>
        <p:spPr>
          <a:xfrm>
            <a:off x="869418" y="5054192"/>
            <a:ext cx="217111" cy="530843"/>
          </a:xfrm>
          <a:prstGeom prst="cube">
            <a:avLst>
              <a:gd name="adj" fmla="val 78783"/>
            </a:avLst>
          </a:prstGeom>
          <a:solidFill>
            <a:schemeClr val="accent4">
              <a:alpha val="57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86" name="정육면체 185">
            <a:extLst>
              <a:ext uri="{FF2B5EF4-FFF2-40B4-BE49-F238E27FC236}">
                <a16:creationId xmlns:a16="http://schemas.microsoft.com/office/drawing/2014/main" id="{A0389F00-9085-46DB-964C-D9BC72EB7F31}"/>
              </a:ext>
            </a:extLst>
          </p:cNvPr>
          <p:cNvSpPr/>
          <p:nvPr/>
        </p:nvSpPr>
        <p:spPr>
          <a:xfrm>
            <a:off x="980889" y="5054192"/>
            <a:ext cx="217111" cy="530843"/>
          </a:xfrm>
          <a:prstGeom prst="cube">
            <a:avLst>
              <a:gd name="adj" fmla="val 78783"/>
            </a:avLst>
          </a:prstGeom>
          <a:solidFill>
            <a:schemeClr val="accent4">
              <a:alpha val="57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87" name="정육면체 186">
            <a:extLst>
              <a:ext uri="{FF2B5EF4-FFF2-40B4-BE49-F238E27FC236}">
                <a16:creationId xmlns:a16="http://schemas.microsoft.com/office/drawing/2014/main" id="{CFD588FE-F817-4D3A-B61B-81DCFD93F5A5}"/>
              </a:ext>
            </a:extLst>
          </p:cNvPr>
          <p:cNvSpPr/>
          <p:nvPr/>
        </p:nvSpPr>
        <p:spPr>
          <a:xfrm>
            <a:off x="1094082" y="5054192"/>
            <a:ext cx="217111" cy="530843"/>
          </a:xfrm>
          <a:prstGeom prst="cube">
            <a:avLst>
              <a:gd name="adj" fmla="val 78783"/>
            </a:avLst>
          </a:prstGeom>
          <a:solidFill>
            <a:schemeClr val="accent4">
              <a:alpha val="57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88" name="정육면체 187">
            <a:extLst>
              <a:ext uri="{FF2B5EF4-FFF2-40B4-BE49-F238E27FC236}">
                <a16:creationId xmlns:a16="http://schemas.microsoft.com/office/drawing/2014/main" id="{BB09525D-783D-4DF6-892B-2CF46961322F}"/>
              </a:ext>
            </a:extLst>
          </p:cNvPr>
          <p:cNvSpPr/>
          <p:nvPr/>
        </p:nvSpPr>
        <p:spPr>
          <a:xfrm>
            <a:off x="1205554" y="5054192"/>
            <a:ext cx="217111" cy="530843"/>
          </a:xfrm>
          <a:prstGeom prst="cube">
            <a:avLst>
              <a:gd name="adj" fmla="val 78783"/>
            </a:avLst>
          </a:prstGeom>
          <a:solidFill>
            <a:schemeClr val="accent4">
              <a:alpha val="57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89" name="정육면체 188">
            <a:extLst>
              <a:ext uri="{FF2B5EF4-FFF2-40B4-BE49-F238E27FC236}">
                <a16:creationId xmlns:a16="http://schemas.microsoft.com/office/drawing/2014/main" id="{AB355C37-3597-43F1-B06F-AF30A78D770A}"/>
              </a:ext>
            </a:extLst>
          </p:cNvPr>
          <p:cNvSpPr/>
          <p:nvPr/>
        </p:nvSpPr>
        <p:spPr>
          <a:xfrm>
            <a:off x="1317025" y="5054192"/>
            <a:ext cx="217111" cy="530843"/>
          </a:xfrm>
          <a:prstGeom prst="cube">
            <a:avLst>
              <a:gd name="adj" fmla="val 78783"/>
            </a:avLst>
          </a:prstGeom>
          <a:solidFill>
            <a:srgbClr val="FF66FF">
              <a:alpha val="25000"/>
            </a:srgb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90" name="정육면체 189">
            <a:extLst>
              <a:ext uri="{FF2B5EF4-FFF2-40B4-BE49-F238E27FC236}">
                <a16:creationId xmlns:a16="http://schemas.microsoft.com/office/drawing/2014/main" id="{69F6D887-BA0F-41E2-BB39-AB2765FC0514}"/>
              </a:ext>
            </a:extLst>
          </p:cNvPr>
          <p:cNvSpPr/>
          <p:nvPr/>
        </p:nvSpPr>
        <p:spPr>
          <a:xfrm>
            <a:off x="1428497" y="5054192"/>
            <a:ext cx="217111" cy="530843"/>
          </a:xfrm>
          <a:prstGeom prst="cube">
            <a:avLst>
              <a:gd name="adj" fmla="val 78783"/>
            </a:avLst>
          </a:prstGeom>
          <a:solidFill>
            <a:srgbClr val="FF66FF">
              <a:alpha val="25000"/>
            </a:srgb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91" name="정육면체 190">
            <a:extLst>
              <a:ext uri="{FF2B5EF4-FFF2-40B4-BE49-F238E27FC236}">
                <a16:creationId xmlns:a16="http://schemas.microsoft.com/office/drawing/2014/main" id="{A9B01F49-2598-4F7E-A3D0-D16A7BF450B9}"/>
              </a:ext>
            </a:extLst>
          </p:cNvPr>
          <p:cNvSpPr/>
          <p:nvPr/>
        </p:nvSpPr>
        <p:spPr>
          <a:xfrm>
            <a:off x="1539968" y="5054192"/>
            <a:ext cx="217111" cy="530843"/>
          </a:xfrm>
          <a:prstGeom prst="cube">
            <a:avLst>
              <a:gd name="adj" fmla="val 78783"/>
            </a:avLst>
          </a:prstGeom>
          <a:solidFill>
            <a:srgbClr val="FF66FF">
              <a:alpha val="25000"/>
            </a:srgb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92" name="정육면체 191">
            <a:extLst>
              <a:ext uri="{FF2B5EF4-FFF2-40B4-BE49-F238E27FC236}">
                <a16:creationId xmlns:a16="http://schemas.microsoft.com/office/drawing/2014/main" id="{42C21B46-73A0-45BD-837D-5A890A5F55A0}"/>
              </a:ext>
            </a:extLst>
          </p:cNvPr>
          <p:cNvSpPr/>
          <p:nvPr/>
        </p:nvSpPr>
        <p:spPr>
          <a:xfrm>
            <a:off x="1651440" y="5054192"/>
            <a:ext cx="217111" cy="530843"/>
          </a:xfrm>
          <a:prstGeom prst="cube">
            <a:avLst>
              <a:gd name="adj" fmla="val 78783"/>
            </a:avLst>
          </a:prstGeom>
          <a:solidFill>
            <a:srgbClr val="FF66FF">
              <a:alpha val="25000"/>
            </a:srgb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93" name="정육면체 192">
            <a:extLst>
              <a:ext uri="{FF2B5EF4-FFF2-40B4-BE49-F238E27FC236}">
                <a16:creationId xmlns:a16="http://schemas.microsoft.com/office/drawing/2014/main" id="{C72682F6-8F74-44F0-9876-03F83718F596}"/>
              </a:ext>
            </a:extLst>
          </p:cNvPr>
          <p:cNvSpPr/>
          <p:nvPr/>
        </p:nvSpPr>
        <p:spPr>
          <a:xfrm>
            <a:off x="1764633" y="5054192"/>
            <a:ext cx="217111" cy="530843"/>
          </a:xfrm>
          <a:prstGeom prst="cube">
            <a:avLst>
              <a:gd name="adj" fmla="val 78783"/>
            </a:avLst>
          </a:prstGeom>
          <a:solidFill>
            <a:srgbClr val="FF66FF">
              <a:alpha val="25000"/>
            </a:srgb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94" name="정육면체 193">
            <a:extLst>
              <a:ext uri="{FF2B5EF4-FFF2-40B4-BE49-F238E27FC236}">
                <a16:creationId xmlns:a16="http://schemas.microsoft.com/office/drawing/2014/main" id="{BC468021-6A68-480E-AE36-3C988FD0BEF9}"/>
              </a:ext>
            </a:extLst>
          </p:cNvPr>
          <p:cNvSpPr/>
          <p:nvPr/>
        </p:nvSpPr>
        <p:spPr>
          <a:xfrm>
            <a:off x="1876104" y="5054192"/>
            <a:ext cx="217111" cy="530843"/>
          </a:xfrm>
          <a:prstGeom prst="cube">
            <a:avLst>
              <a:gd name="adj" fmla="val 78783"/>
            </a:avLst>
          </a:prstGeom>
          <a:solidFill>
            <a:srgbClr val="FF66FF">
              <a:alpha val="25000"/>
            </a:srgb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95" name="정육면체 194">
            <a:extLst>
              <a:ext uri="{FF2B5EF4-FFF2-40B4-BE49-F238E27FC236}">
                <a16:creationId xmlns:a16="http://schemas.microsoft.com/office/drawing/2014/main" id="{D77C57C2-E47C-49D5-99F6-16027B22BFAA}"/>
              </a:ext>
            </a:extLst>
          </p:cNvPr>
          <p:cNvSpPr/>
          <p:nvPr/>
        </p:nvSpPr>
        <p:spPr>
          <a:xfrm>
            <a:off x="1987576" y="5054192"/>
            <a:ext cx="217111" cy="530843"/>
          </a:xfrm>
          <a:prstGeom prst="cube">
            <a:avLst>
              <a:gd name="adj" fmla="val 78783"/>
            </a:avLst>
          </a:prstGeom>
          <a:solidFill>
            <a:srgbClr val="FF66FF">
              <a:alpha val="25000"/>
            </a:srgb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96" name="정육면체 195">
            <a:extLst>
              <a:ext uri="{FF2B5EF4-FFF2-40B4-BE49-F238E27FC236}">
                <a16:creationId xmlns:a16="http://schemas.microsoft.com/office/drawing/2014/main" id="{AB8E9980-7F89-414A-8DE1-CF675E1E22B4}"/>
              </a:ext>
            </a:extLst>
          </p:cNvPr>
          <p:cNvSpPr/>
          <p:nvPr/>
        </p:nvSpPr>
        <p:spPr>
          <a:xfrm>
            <a:off x="2093215" y="5054192"/>
            <a:ext cx="217111" cy="530843"/>
          </a:xfrm>
          <a:prstGeom prst="cube">
            <a:avLst>
              <a:gd name="adj" fmla="val 78783"/>
            </a:avLst>
          </a:prstGeom>
          <a:solidFill>
            <a:srgbClr val="FF66FF">
              <a:alpha val="25000"/>
            </a:srgb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97" name="정육면체 196">
            <a:extLst>
              <a:ext uri="{FF2B5EF4-FFF2-40B4-BE49-F238E27FC236}">
                <a16:creationId xmlns:a16="http://schemas.microsoft.com/office/drawing/2014/main" id="{00CBC45C-25A5-40EF-94F3-99D43CE8F4A5}"/>
              </a:ext>
            </a:extLst>
          </p:cNvPr>
          <p:cNvSpPr/>
          <p:nvPr/>
        </p:nvSpPr>
        <p:spPr>
          <a:xfrm>
            <a:off x="2204686" y="5054192"/>
            <a:ext cx="217111" cy="530843"/>
          </a:xfrm>
          <a:prstGeom prst="cube">
            <a:avLst>
              <a:gd name="adj" fmla="val 78783"/>
            </a:avLst>
          </a:prstGeom>
          <a:solidFill>
            <a:srgbClr val="FF66FF">
              <a:alpha val="25000"/>
            </a:srgb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98" name="정육면체 197">
            <a:extLst>
              <a:ext uri="{FF2B5EF4-FFF2-40B4-BE49-F238E27FC236}">
                <a16:creationId xmlns:a16="http://schemas.microsoft.com/office/drawing/2014/main" id="{0F207AC5-A31B-4C45-A818-FC599D02F50E}"/>
              </a:ext>
            </a:extLst>
          </p:cNvPr>
          <p:cNvSpPr/>
          <p:nvPr/>
        </p:nvSpPr>
        <p:spPr>
          <a:xfrm>
            <a:off x="2317879" y="5054192"/>
            <a:ext cx="217111" cy="530843"/>
          </a:xfrm>
          <a:prstGeom prst="cube">
            <a:avLst>
              <a:gd name="adj" fmla="val 78783"/>
            </a:avLst>
          </a:prstGeom>
          <a:solidFill>
            <a:srgbClr val="FF66FF">
              <a:alpha val="25000"/>
            </a:srgb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99" name="정육면체 198">
            <a:extLst>
              <a:ext uri="{FF2B5EF4-FFF2-40B4-BE49-F238E27FC236}">
                <a16:creationId xmlns:a16="http://schemas.microsoft.com/office/drawing/2014/main" id="{0FEB62DF-8381-4586-BCA6-9375FCCDB369}"/>
              </a:ext>
            </a:extLst>
          </p:cNvPr>
          <p:cNvSpPr/>
          <p:nvPr/>
        </p:nvSpPr>
        <p:spPr>
          <a:xfrm>
            <a:off x="2429351" y="5054192"/>
            <a:ext cx="217111" cy="530843"/>
          </a:xfrm>
          <a:prstGeom prst="cube">
            <a:avLst>
              <a:gd name="adj" fmla="val 78783"/>
            </a:avLst>
          </a:prstGeom>
          <a:solidFill>
            <a:srgbClr val="FF66FF">
              <a:alpha val="25000"/>
            </a:srgb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69" name="정육면체 168">
            <a:extLst>
              <a:ext uri="{FF2B5EF4-FFF2-40B4-BE49-F238E27FC236}">
                <a16:creationId xmlns:a16="http://schemas.microsoft.com/office/drawing/2014/main" id="{73A4803C-69BE-4748-88DF-7824318F68AA}"/>
              </a:ext>
            </a:extLst>
          </p:cNvPr>
          <p:cNvSpPr/>
          <p:nvPr/>
        </p:nvSpPr>
        <p:spPr>
          <a:xfrm>
            <a:off x="2525790" y="5060255"/>
            <a:ext cx="217111" cy="530843"/>
          </a:xfrm>
          <a:prstGeom prst="cube">
            <a:avLst>
              <a:gd name="adj" fmla="val 78783"/>
            </a:avLst>
          </a:prstGeom>
          <a:solidFill>
            <a:srgbClr val="7784B9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70" name="정육면체 169">
            <a:extLst>
              <a:ext uri="{FF2B5EF4-FFF2-40B4-BE49-F238E27FC236}">
                <a16:creationId xmlns:a16="http://schemas.microsoft.com/office/drawing/2014/main" id="{87C27DB5-6E34-475E-ACBF-8CCF09035923}"/>
              </a:ext>
            </a:extLst>
          </p:cNvPr>
          <p:cNvSpPr/>
          <p:nvPr/>
        </p:nvSpPr>
        <p:spPr>
          <a:xfrm>
            <a:off x="2638983" y="5060255"/>
            <a:ext cx="217111" cy="530843"/>
          </a:xfrm>
          <a:prstGeom prst="cube">
            <a:avLst>
              <a:gd name="adj" fmla="val 78783"/>
            </a:avLst>
          </a:prstGeom>
          <a:solidFill>
            <a:srgbClr val="7784B9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71" name="정육면체 170">
            <a:extLst>
              <a:ext uri="{FF2B5EF4-FFF2-40B4-BE49-F238E27FC236}">
                <a16:creationId xmlns:a16="http://schemas.microsoft.com/office/drawing/2014/main" id="{9E8D9799-EE10-4789-B6B7-6CBDC06DB32C}"/>
              </a:ext>
            </a:extLst>
          </p:cNvPr>
          <p:cNvSpPr/>
          <p:nvPr/>
        </p:nvSpPr>
        <p:spPr>
          <a:xfrm>
            <a:off x="2750455" y="5060255"/>
            <a:ext cx="217111" cy="530843"/>
          </a:xfrm>
          <a:prstGeom prst="cube">
            <a:avLst>
              <a:gd name="adj" fmla="val 78783"/>
            </a:avLst>
          </a:prstGeom>
          <a:solidFill>
            <a:srgbClr val="7784B9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9646B65B-2CDD-481B-84B0-280D97B1F79F}"/>
              </a:ext>
            </a:extLst>
          </p:cNvPr>
          <p:cNvCxnSpPr>
            <a:cxnSpLocks/>
          </p:cNvCxnSpPr>
          <p:nvPr/>
        </p:nvCxnSpPr>
        <p:spPr>
          <a:xfrm>
            <a:off x="922865" y="3557331"/>
            <a:ext cx="0" cy="317528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>
            <a:extLst>
              <a:ext uri="{FF2B5EF4-FFF2-40B4-BE49-F238E27FC236}">
                <a16:creationId xmlns:a16="http://schemas.microsoft.com/office/drawing/2014/main" id="{1206A7DF-C5AA-4DAA-A320-D49A624214D0}"/>
              </a:ext>
            </a:extLst>
          </p:cNvPr>
          <p:cNvCxnSpPr>
            <a:cxnSpLocks/>
          </p:cNvCxnSpPr>
          <p:nvPr/>
        </p:nvCxnSpPr>
        <p:spPr>
          <a:xfrm>
            <a:off x="1068185" y="4594152"/>
            <a:ext cx="0" cy="317528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id="{4BDE9939-D106-4990-856E-1E04CF94C23B}"/>
              </a:ext>
            </a:extLst>
          </p:cNvPr>
          <p:cNvSpPr txBox="1"/>
          <p:nvPr/>
        </p:nvSpPr>
        <p:spPr>
          <a:xfrm>
            <a:off x="4945093" y="3941077"/>
            <a:ext cx="6961878" cy="2080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2"/>
                </a:solidFill>
              </a:rPr>
              <a:t>Training with weights which pretrained at lower depth helps model to converge fast and to be trained stably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2"/>
                </a:solidFill>
              </a:rPr>
              <a:t>This indirectly present there is close relation between depth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2"/>
                </a:solidFill>
              </a:rPr>
              <a:t>      (similar observation is addressed in B. Lim </a:t>
            </a:r>
            <a:r>
              <a:rPr lang="en-US" altLang="ko-KR" sz="1600" i="1" dirty="0">
                <a:solidFill>
                  <a:schemeClr val="tx2"/>
                </a:solidFill>
              </a:rPr>
              <a:t>et al.*)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2"/>
                </a:solidFill>
              </a:rPr>
              <a:t>Then, Our insight is that </a:t>
            </a:r>
            <a:r>
              <a:rPr lang="en-US" altLang="ko-KR" b="1" dirty="0">
                <a:solidFill>
                  <a:schemeClr val="tx2"/>
                </a:solidFill>
              </a:rPr>
              <a:t>the model can share their weight over depth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C26CEE00-53B6-4D6C-BDD9-1EBAE084CDDC}"/>
              </a:ext>
            </a:extLst>
          </p:cNvPr>
          <p:cNvSpPr txBox="1"/>
          <p:nvPr/>
        </p:nvSpPr>
        <p:spPr>
          <a:xfrm>
            <a:off x="-1" y="6170961"/>
            <a:ext cx="7409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Enhanced Deep Residual Networks for Single Image Super-Resolution (EDSR) [</a:t>
            </a:r>
            <a:r>
              <a:rPr lang="en-US" altLang="ko-KR" sz="1200" dirty="0">
                <a:hlinkClick r:id="rId3"/>
              </a:rPr>
              <a:t>https://arxiv.org/abs/1707.02921</a:t>
            </a:r>
            <a:r>
              <a:rPr lang="en-US" altLang="ko-KR" sz="1200" dirty="0"/>
              <a:t>]</a:t>
            </a:r>
            <a:endParaRPr lang="ko-KR" altLang="en-US" sz="1200" dirty="0"/>
          </a:p>
        </p:txBody>
      </p:sp>
      <p:graphicFrame>
        <p:nvGraphicFramePr>
          <p:cNvPr id="207" name="표 206">
            <a:extLst>
              <a:ext uri="{FF2B5EF4-FFF2-40B4-BE49-F238E27FC236}">
                <a16:creationId xmlns:a16="http://schemas.microsoft.com/office/drawing/2014/main" id="{CAE8DEA2-2135-4C59-81C6-7E6A20884F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679510"/>
              </p:ext>
            </p:extLst>
          </p:nvPr>
        </p:nvGraphicFramePr>
        <p:xfrm>
          <a:off x="133017" y="1228121"/>
          <a:ext cx="7581081" cy="1371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65485">
                  <a:extLst>
                    <a:ext uri="{9D8B030D-6E8A-4147-A177-3AD203B41FA5}">
                      <a16:colId xmlns:a16="http://schemas.microsoft.com/office/drawing/2014/main" val="3832710725"/>
                    </a:ext>
                  </a:extLst>
                </a:gridCol>
                <a:gridCol w="1253899">
                  <a:extLst>
                    <a:ext uri="{9D8B030D-6E8A-4147-A177-3AD203B41FA5}">
                      <a16:colId xmlns:a16="http://schemas.microsoft.com/office/drawing/2014/main" val="3077474786"/>
                    </a:ext>
                  </a:extLst>
                </a:gridCol>
                <a:gridCol w="1253899">
                  <a:extLst>
                    <a:ext uri="{9D8B030D-6E8A-4147-A177-3AD203B41FA5}">
                      <a16:colId xmlns:a16="http://schemas.microsoft.com/office/drawing/2014/main" val="3507747905"/>
                    </a:ext>
                  </a:extLst>
                </a:gridCol>
                <a:gridCol w="1253899">
                  <a:extLst>
                    <a:ext uri="{9D8B030D-6E8A-4147-A177-3AD203B41FA5}">
                      <a16:colId xmlns:a16="http://schemas.microsoft.com/office/drawing/2014/main" val="684323419"/>
                    </a:ext>
                  </a:extLst>
                </a:gridCol>
                <a:gridCol w="1253899">
                  <a:extLst>
                    <a:ext uri="{9D8B030D-6E8A-4147-A177-3AD203B41FA5}">
                      <a16:colId xmlns:a16="http://schemas.microsoft.com/office/drawing/2014/main" val="3515877680"/>
                    </a:ext>
                  </a:extLst>
                </a:gridCol>
              </a:tblGrid>
              <a:tr h="1991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Depth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Bicubic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 (VDSR)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698850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Paper Baseline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30.4 / 0.8682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33.6 / 0.921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817576"/>
                  </a:ext>
                </a:extLst>
              </a:tr>
              <a:tr h="2237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Implemental Baseline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30.4 / 0.8682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33.01/0.916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33.229/0.918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33.523/0.921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448357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Depth-wise fine-tuning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30.4 / 0.8682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33.08/0.916</a:t>
                      </a:r>
                      <a:endParaRPr lang="ko-KR" altLang="en-US" sz="12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33.256/0.9184</a:t>
                      </a:r>
                      <a:endParaRPr lang="ko-KR" altLang="en-US" sz="12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33.548/0.9215</a:t>
                      </a:r>
                      <a:endParaRPr lang="ko-KR" altLang="en-US" sz="12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1408759"/>
                  </a:ext>
                </a:extLst>
              </a:tr>
            </a:tbl>
          </a:graphicData>
        </a:graphic>
      </p:graphicFrame>
      <p:sp>
        <p:nvSpPr>
          <p:cNvPr id="210" name="정육면체 209">
            <a:extLst>
              <a:ext uri="{FF2B5EF4-FFF2-40B4-BE49-F238E27FC236}">
                <a16:creationId xmlns:a16="http://schemas.microsoft.com/office/drawing/2014/main" id="{C34C7F64-4B0B-48BD-8A41-E417006EE133}"/>
              </a:ext>
            </a:extLst>
          </p:cNvPr>
          <p:cNvSpPr/>
          <p:nvPr/>
        </p:nvSpPr>
        <p:spPr>
          <a:xfrm>
            <a:off x="971145" y="2936071"/>
            <a:ext cx="217111" cy="530843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91FC2509-2BBE-4FBE-9076-9901F332EE46}"/>
              </a:ext>
            </a:extLst>
          </p:cNvPr>
          <p:cNvSpPr/>
          <p:nvPr/>
        </p:nvSpPr>
        <p:spPr>
          <a:xfrm>
            <a:off x="1237144" y="3183530"/>
            <a:ext cx="54582" cy="47287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DC936489-4D6D-4830-B95F-1408DD244B0C}"/>
              </a:ext>
            </a:extLst>
          </p:cNvPr>
          <p:cNvCxnSpPr>
            <a:cxnSpLocks/>
          </p:cNvCxnSpPr>
          <p:nvPr/>
        </p:nvCxnSpPr>
        <p:spPr>
          <a:xfrm>
            <a:off x="1161342" y="3206614"/>
            <a:ext cx="66745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더하기 기호 142">
            <a:extLst>
              <a:ext uri="{FF2B5EF4-FFF2-40B4-BE49-F238E27FC236}">
                <a16:creationId xmlns:a16="http://schemas.microsoft.com/office/drawing/2014/main" id="{CA76B673-0D69-414C-BB35-999E0B6B6122}"/>
              </a:ext>
            </a:extLst>
          </p:cNvPr>
          <p:cNvSpPr/>
          <p:nvPr/>
        </p:nvSpPr>
        <p:spPr>
          <a:xfrm>
            <a:off x="1235856" y="3182506"/>
            <a:ext cx="55869" cy="48402"/>
          </a:xfrm>
          <a:prstGeom prst="mathPlus">
            <a:avLst>
              <a:gd name="adj1" fmla="val 457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44" name="정육면체 143">
            <a:extLst>
              <a:ext uri="{FF2B5EF4-FFF2-40B4-BE49-F238E27FC236}">
                <a16:creationId xmlns:a16="http://schemas.microsoft.com/office/drawing/2014/main" id="{4D063F4C-F6F4-42B9-97AF-16581EA6EEE0}"/>
              </a:ext>
            </a:extLst>
          </p:cNvPr>
          <p:cNvSpPr/>
          <p:nvPr/>
        </p:nvSpPr>
        <p:spPr>
          <a:xfrm>
            <a:off x="1382150" y="2947864"/>
            <a:ext cx="171244" cy="517825"/>
          </a:xfrm>
          <a:prstGeom prst="cube">
            <a:avLst>
              <a:gd name="adj" fmla="val 89661"/>
            </a:avLst>
          </a:prstGeom>
          <a:solidFill>
            <a:schemeClr val="accent2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B1A34F02-D0AA-4A0B-957B-FA0C08C9ED0D}"/>
              </a:ext>
            </a:extLst>
          </p:cNvPr>
          <p:cNvCxnSpPr>
            <a:cxnSpLocks/>
          </p:cNvCxnSpPr>
          <p:nvPr/>
        </p:nvCxnSpPr>
        <p:spPr>
          <a:xfrm>
            <a:off x="1305250" y="3208106"/>
            <a:ext cx="57549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정육면체 210">
            <a:extLst>
              <a:ext uri="{FF2B5EF4-FFF2-40B4-BE49-F238E27FC236}">
                <a16:creationId xmlns:a16="http://schemas.microsoft.com/office/drawing/2014/main" id="{165EF1CB-AA64-4BEE-A020-09AEA187D6E3}"/>
              </a:ext>
            </a:extLst>
          </p:cNvPr>
          <p:cNvSpPr/>
          <p:nvPr/>
        </p:nvSpPr>
        <p:spPr>
          <a:xfrm>
            <a:off x="963043" y="3948783"/>
            <a:ext cx="217111" cy="530843"/>
          </a:xfrm>
          <a:prstGeom prst="cube">
            <a:avLst>
              <a:gd name="adj" fmla="val 78783"/>
            </a:avLst>
          </a:prstGeom>
          <a:solidFill>
            <a:schemeClr val="accent1">
              <a:alpha val="51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DD230442-B010-4BA0-B1BE-23131863ED8F}"/>
              </a:ext>
            </a:extLst>
          </p:cNvPr>
          <p:cNvSpPr/>
          <p:nvPr/>
        </p:nvSpPr>
        <p:spPr>
          <a:xfrm>
            <a:off x="1079060" y="3948783"/>
            <a:ext cx="217111" cy="530843"/>
          </a:xfrm>
          <a:prstGeom prst="cube">
            <a:avLst>
              <a:gd name="adj" fmla="val 78783"/>
            </a:avLst>
          </a:prstGeom>
          <a:solidFill>
            <a:schemeClr val="accent4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13" name="정육면체 112">
            <a:extLst>
              <a:ext uri="{FF2B5EF4-FFF2-40B4-BE49-F238E27FC236}">
                <a16:creationId xmlns:a16="http://schemas.microsoft.com/office/drawing/2014/main" id="{592E9388-5FC8-4AB1-9052-0D9F9ED493A7}"/>
              </a:ext>
            </a:extLst>
          </p:cNvPr>
          <p:cNvSpPr/>
          <p:nvPr/>
        </p:nvSpPr>
        <p:spPr>
          <a:xfrm>
            <a:off x="1188256" y="3948783"/>
            <a:ext cx="217111" cy="530843"/>
          </a:xfrm>
          <a:prstGeom prst="cube">
            <a:avLst>
              <a:gd name="adj" fmla="val 78783"/>
            </a:avLst>
          </a:prstGeom>
          <a:solidFill>
            <a:schemeClr val="accent4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EEDAB37A-D44B-4CDF-B1F1-ABCE5D5388D3}"/>
              </a:ext>
            </a:extLst>
          </p:cNvPr>
          <p:cNvSpPr/>
          <p:nvPr/>
        </p:nvSpPr>
        <p:spPr>
          <a:xfrm>
            <a:off x="1463478" y="4196242"/>
            <a:ext cx="54582" cy="47287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58F7504-6683-46DD-B113-DBCE72D69E4A}"/>
              </a:ext>
            </a:extLst>
          </p:cNvPr>
          <p:cNvCxnSpPr>
            <a:cxnSpLocks/>
          </p:cNvCxnSpPr>
          <p:nvPr/>
        </p:nvCxnSpPr>
        <p:spPr>
          <a:xfrm>
            <a:off x="1387676" y="4219326"/>
            <a:ext cx="66745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더하기 기호 106">
            <a:extLst>
              <a:ext uri="{FF2B5EF4-FFF2-40B4-BE49-F238E27FC236}">
                <a16:creationId xmlns:a16="http://schemas.microsoft.com/office/drawing/2014/main" id="{AC45E534-4DF9-4B07-835D-3C70A8F6BB0A}"/>
              </a:ext>
            </a:extLst>
          </p:cNvPr>
          <p:cNvSpPr/>
          <p:nvPr/>
        </p:nvSpPr>
        <p:spPr>
          <a:xfrm>
            <a:off x="1462190" y="4195219"/>
            <a:ext cx="55869" cy="48402"/>
          </a:xfrm>
          <a:prstGeom prst="mathPlus">
            <a:avLst>
              <a:gd name="adj1" fmla="val 457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09" name="정육면체 108">
            <a:extLst>
              <a:ext uri="{FF2B5EF4-FFF2-40B4-BE49-F238E27FC236}">
                <a16:creationId xmlns:a16="http://schemas.microsoft.com/office/drawing/2014/main" id="{D116FAA0-E1C5-4A61-A3CC-D05413082D5F}"/>
              </a:ext>
            </a:extLst>
          </p:cNvPr>
          <p:cNvSpPr/>
          <p:nvPr/>
        </p:nvSpPr>
        <p:spPr>
          <a:xfrm>
            <a:off x="1608484" y="3960576"/>
            <a:ext cx="171244" cy="517825"/>
          </a:xfrm>
          <a:prstGeom prst="cube">
            <a:avLst>
              <a:gd name="adj" fmla="val 89661"/>
            </a:avLst>
          </a:prstGeom>
          <a:solidFill>
            <a:schemeClr val="accent2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EB09AA1D-4392-4E11-B489-E4D2E62ABE29}"/>
              </a:ext>
            </a:extLst>
          </p:cNvPr>
          <p:cNvCxnSpPr>
            <a:cxnSpLocks/>
          </p:cNvCxnSpPr>
          <p:nvPr/>
        </p:nvCxnSpPr>
        <p:spPr>
          <a:xfrm>
            <a:off x="1531584" y="4220818"/>
            <a:ext cx="57549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9AE93159-7289-43B4-B922-EE803BA4A315}"/>
              </a:ext>
            </a:extLst>
          </p:cNvPr>
          <p:cNvSpPr txBox="1"/>
          <p:nvPr/>
        </p:nvSpPr>
        <p:spPr>
          <a:xfrm>
            <a:off x="1839888" y="4032071"/>
            <a:ext cx="846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: depth 6</a:t>
            </a:r>
            <a:endParaRPr lang="ko-KR" altLang="en-US" sz="1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EFF8046-F721-492A-B3E6-7A40B83EF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4524" y="1146150"/>
            <a:ext cx="3435069" cy="260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843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146E50-D070-41FE-88B5-91F68311B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16</a:t>
            </a:fld>
            <a:endParaRPr lang="en-US"/>
          </a:p>
        </p:txBody>
      </p:sp>
      <p:sp>
        <p:nvSpPr>
          <p:cNvPr id="71" name="Rectangle 99">
            <a:extLst>
              <a:ext uri="{FF2B5EF4-FFF2-40B4-BE49-F238E27FC236}">
                <a16:creationId xmlns:a16="http://schemas.microsoft.com/office/drawing/2014/main" id="{92E79923-6A7D-4A3D-A44D-3FFA2E4DDDC0}"/>
              </a:ext>
            </a:extLst>
          </p:cNvPr>
          <p:cNvSpPr/>
          <p:nvPr/>
        </p:nvSpPr>
        <p:spPr>
          <a:xfrm>
            <a:off x="-1" y="688640"/>
            <a:ext cx="9472475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/>
              <a:t>Output branch</a:t>
            </a:r>
            <a:endParaRPr lang="ko-KR" altLang="en-US" sz="2000" b="1" dirty="0"/>
          </a:p>
        </p:txBody>
      </p:sp>
      <p:sp>
        <p:nvSpPr>
          <p:cNvPr id="73" name="제목 5">
            <a:extLst>
              <a:ext uri="{FF2B5EF4-FFF2-40B4-BE49-F238E27FC236}">
                <a16:creationId xmlns:a16="http://schemas.microsoft.com/office/drawing/2014/main" id="{FEEDCDF5-A77E-4DA2-BE03-03E5DB193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666"/>
            <a:ext cx="10673900" cy="519141"/>
          </a:xfrm>
        </p:spPr>
        <p:txBody>
          <a:bodyPr/>
          <a:lstStyle/>
          <a:p>
            <a:r>
              <a:rPr lang="en-US" altLang="ko-KR" dirty="0"/>
              <a:t>Proposed method : Depth Controllable SR Network</a:t>
            </a:r>
            <a:endParaRPr lang="ko-KR" altLang="en-US" dirty="0"/>
          </a:p>
        </p:txBody>
      </p:sp>
      <p:sp>
        <p:nvSpPr>
          <p:cNvPr id="102" name="정육면체 101">
            <a:extLst>
              <a:ext uri="{FF2B5EF4-FFF2-40B4-BE49-F238E27FC236}">
                <a16:creationId xmlns:a16="http://schemas.microsoft.com/office/drawing/2014/main" id="{30AE347D-E9FF-4265-B87C-35789317017E}"/>
              </a:ext>
            </a:extLst>
          </p:cNvPr>
          <p:cNvSpPr/>
          <p:nvPr/>
        </p:nvSpPr>
        <p:spPr>
          <a:xfrm>
            <a:off x="259408" y="4936939"/>
            <a:ext cx="989374" cy="118900"/>
          </a:xfrm>
          <a:prstGeom prst="cube">
            <a:avLst>
              <a:gd name="adj" fmla="val 43426"/>
            </a:avLst>
          </a:prstGeom>
          <a:solidFill>
            <a:srgbClr val="00B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6B7C759-0DB0-4979-90CC-0CBF8518D69C}"/>
              </a:ext>
            </a:extLst>
          </p:cNvPr>
          <p:cNvSpPr txBox="1"/>
          <p:nvPr/>
        </p:nvSpPr>
        <p:spPr>
          <a:xfrm>
            <a:off x="1328847" y="4820013"/>
            <a:ext cx="897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: LR mage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CBE8EFA-5018-4787-BAF0-B28750463076}"/>
              </a:ext>
            </a:extLst>
          </p:cNvPr>
          <p:cNvSpPr txBox="1"/>
          <p:nvPr/>
        </p:nvSpPr>
        <p:spPr>
          <a:xfrm>
            <a:off x="1342901" y="5097905"/>
            <a:ext cx="2178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: Bicubic  upscaled Image</a:t>
            </a:r>
          </a:p>
        </p:txBody>
      </p:sp>
      <p:sp>
        <p:nvSpPr>
          <p:cNvPr id="105" name="정육면체 104">
            <a:extLst>
              <a:ext uri="{FF2B5EF4-FFF2-40B4-BE49-F238E27FC236}">
                <a16:creationId xmlns:a16="http://schemas.microsoft.com/office/drawing/2014/main" id="{79B69DE8-EA66-4A45-90B1-F0FA2ED82CF8}"/>
              </a:ext>
            </a:extLst>
          </p:cNvPr>
          <p:cNvSpPr/>
          <p:nvPr/>
        </p:nvSpPr>
        <p:spPr>
          <a:xfrm>
            <a:off x="259408" y="5207513"/>
            <a:ext cx="989374" cy="118900"/>
          </a:xfrm>
          <a:prstGeom prst="cube">
            <a:avLst>
              <a:gd name="adj" fmla="val 43426"/>
            </a:avLst>
          </a:prstGeom>
          <a:solidFill>
            <a:srgbClr val="C00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정육면체 105">
            <a:extLst>
              <a:ext uri="{FF2B5EF4-FFF2-40B4-BE49-F238E27FC236}">
                <a16:creationId xmlns:a16="http://schemas.microsoft.com/office/drawing/2014/main" id="{3F052FD3-A565-4B07-9219-9C7D079AA986}"/>
              </a:ext>
            </a:extLst>
          </p:cNvPr>
          <p:cNvSpPr/>
          <p:nvPr/>
        </p:nvSpPr>
        <p:spPr>
          <a:xfrm>
            <a:off x="259408" y="5478087"/>
            <a:ext cx="989374" cy="118900"/>
          </a:xfrm>
          <a:prstGeom prst="cube">
            <a:avLst>
              <a:gd name="adj" fmla="val 43426"/>
            </a:avLst>
          </a:prstGeom>
          <a:solidFill>
            <a:srgbClr val="16CCB6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2D7D5A5-F3B7-4944-BA8F-BE83C871B544}"/>
              </a:ext>
            </a:extLst>
          </p:cNvPr>
          <p:cNvSpPr txBox="1"/>
          <p:nvPr/>
        </p:nvSpPr>
        <p:spPr>
          <a:xfrm>
            <a:off x="1342901" y="5395670"/>
            <a:ext cx="2178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: Input layer</a:t>
            </a:r>
          </a:p>
        </p:txBody>
      </p:sp>
      <p:sp>
        <p:nvSpPr>
          <p:cNvPr id="109" name="정육면체 108">
            <a:extLst>
              <a:ext uri="{FF2B5EF4-FFF2-40B4-BE49-F238E27FC236}">
                <a16:creationId xmlns:a16="http://schemas.microsoft.com/office/drawing/2014/main" id="{F8E543D6-27C3-4BD1-9669-EBCA1F0AD39E}"/>
              </a:ext>
            </a:extLst>
          </p:cNvPr>
          <p:cNvSpPr/>
          <p:nvPr/>
        </p:nvSpPr>
        <p:spPr>
          <a:xfrm>
            <a:off x="259408" y="5745318"/>
            <a:ext cx="989374" cy="118900"/>
          </a:xfrm>
          <a:prstGeom prst="cube">
            <a:avLst>
              <a:gd name="adj" fmla="val 43426"/>
            </a:avLst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B35774D-7789-4465-A832-1FFD6C1045AD}"/>
              </a:ext>
            </a:extLst>
          </p:cNvPr>
          <p:cNvSpPr txBox="1"/>
          <p:nvPr/>
        </p:nvSpPr>
        <p:spPr>
          <a:xfrm>
            <a:off x="1342901" y="5674768"/>
            <a:ext cx="2178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: Hidden layer</a:t>
            </a:r>
          </a:p>
        </p:txBody>
      </p:sp>
      <p:sp>
        <p:nvSpPr>
          <p:cNvPr id="112" name="정육면체 111">
            <a:extLst>
              <a:ext uri="{FF2B5EF4-FFF2-40B4-BE49-F238E27FC236}">
                <a16:creationId xmlns:a16="http://schemas.microsoft.com/office/drawing/2014/main" id="{BAC95207-C729-4294-9F19-72A1B149E304}"/>
              </a:ext>
            </a:extLst>
          </p:cNvPr>
          <p:cNvSpPr/>
          <p:nvPr/>
        </p:nvSpPr>
        <p:spPr>
          <a:xfrm>
            <a:off x="259408" y="6012549"/>
            <a:ext cx="989374" cy="118900"/>
          </a:xfrm>
          <a:prstGeom prst="cube">
            <a:avLst>
              <a:gd name="adj" fmla="val 43426"/>
            </a:avLst>
          </a:prstGeom>
          <a:solidFill>
            <a:schemeClr val="accent2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B692A34-70E8-4629-A624-34A956235592}"/>
              </a:ext>
            </a:extLst>
          </p:cNvPr>
          <p:cNvSpPr txBox="1"/>
          <p:nvPr/>
        </p:nvSpPr>
        <p:spPr>
          <a:xfrm>
            <a:off x="1342901" y="5971327"/>
            <a:ext cx="2178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: Reconstruction layer</a:t>
            </a: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9EE206E3-CDC2-4335-91E6-219DE2100837}"/>
              </a:ext>
            </a:extLst>
          </p:cNvPr>
          <p:cNvCxnSpPr>
            <a:cxnSpLocks/>
          </p:cNvCxnSpPr>
          <p:nvPr/>
        </p:nvCxnSpPr>
        <p:spPr>
          <a:xfrm>
            <a:off x="3544387" y="5835255"/>
            <a:ext cx="552331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EC665561-16C8-49C8-A9C1-A59DEE5A1C3C}"/>
              </a:ext>
            </a:extLst>
          </p:cNvPr>
          <p:cNvSpPr txBox="1"/>
          <p:nvPr/>
        </p:nvSpPr>
        <p:spPr>
          <a:xfrm>
            <a:off x="4096718" y="5674768"/>
            <a:ext cx="2178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: Output branch</a:t>
            </a: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02F0EB78-2D40-4575-92A1-579DE026C929}"/>
              </a:ext>
            </a:extLst>
          </p:cNvPr>
          <p:cNvCxnSpPr>
            <a:cxnSpLocks/>
          </p:cNvCxnSpPr>
          <p:nvPr/>
        </p:nvCxnSpPr>
        <p:spPr>
          <a:xfrm>
            <a:off x="3544387" y="6092218"/>
            <a:ext cx="552331" cy="0"/>
          </a:xfrm>
          <a:prstGeom prst="straightConnector1">
            <a:avLst/>
          </a:prstGeom>
          <a:ln w="38100">
            <a:solidFill>
              <a:schemeClr val="tx1"/>
            </a:solidFill>
            <a:prstDash val="dash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BB772134-4B49-4BA0-94C2-C9DFB8F71519}"/>
              </a:ext>
            </a:extLst>
          </p:cNvPr>
          <p:cNvSpPr txBox="1"/>
          <p:nvPr/>
        </p:nvSpPr>
        <p:spPr>
          <a:xfrm>
            <a:off x="4096718" y="5931731"/>
            <a:ext cx="2178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: Skip connection</a:t>
            </a:r>
          </a:p>
        </p:txBody>
      </p:sp>
      <p:sp>
        <p:nvSpPr>
          <p:cNvPr id="92" name="원호 91">
            <a:extLst>
              <a:ext uri="{FF2B5EF4-FFF2-40B4-BE49-F238E27FC236}">
                <a16:creationId xmlns:a16="http://schemas.microsoft.com/office/drawing/2014/main" id="{3DAEA712-8A25-473F-AB31-0A0E587C97BA}"/>
              </a:ext>
            </a:extLst>
          </p:cNvPr>
          <p:cNvSpPr/>
          <p:nvPr/>
        </p:nvSpPr>
        <p:spPr>
          <a:xfrm rot="10800000">
            <a:off x="2687671" y="338236"/>
            <a:ext cx="7490205" cy="4331678"/>
          </a:xfrm>
          <a:prstGeom prst="arc">
            <a:avLst>
              <a:gd name="adj1" fmla="val 10984851"/>
              <a:gd name="adj2" fmla="val 21577714"/>
            </a:avLst>
          </a:prstGeom>
          <a:ln w="19050">
            <a:solidFill>
              <a:schemeClr val="tx1">
                <a:alpha val="35000"/>
              </a:schemeClr>
            </a:solidFill>
            <a:prstDash val="lgDashDotDot"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6" name="정육면체 145">
            <a:extLst>
              <a:ext uri="{FF2B5EF4-FFF2-40B4-BE49-F238E27FC236}">
                <a16:creationId xmlns:a16="http://schemas.microsoft.com/office/drawing/2014/main" id="{DD5CE80A-B5EE-4240-8765-1FF3AF8DD121}"/>
              </a:ext>
            </a:extLst>
          </p:cNvPr>
          <p:cNvSpPr/>
          <p:nvPr/>
        </p:nvSpPr>
        <p:spPr>
          <a:xfrm>
            <a:off x="8715125" y="3535977"/>
            <a:ext cx="350731" cy="1254972"/>
          </a:xfrm>
          <a:prstGeom prst="cube">
            <a:avLst>
              <a:gd name="adj" fmla="val 89661"/>
            </a:avLst>
          </a:prstGeom>
          <a:solidFill>
            <a:schemeClr val="accent2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67105B6-6D38-48A5-968A-7DA723B84496}"/>
              </a:ext>
            </a:extLst>
          </p:cNvPr>
          <p:cNvSpPr txBox="1"/>
          <p:nvPr/>
        </p:nvSpPr>
        <p:spPr>
          <a:xfrm>
            <a:off x="8966683" y="1285126"/>
            <a:ext cx="1066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2"/>
                </a:solidFill>
              </a:rPr>
              <a:t>(</a:t>
            </a:r>
            <a:r>
              <a:rPr lang="en-US" altLang="ko-KR" sz="1200" b="1" dirty="0" err="1">
                <a:solidFill>
                  <a:schemeClr val="tx2"/>
                </a:solidFill>
              </a:rPr>
              <a:t>rH</a:t>
            </a:r>
            <a:r>
              <a:rPr lang="en-US" altLang="ko-KR" sz="1200" b="1" dirty="0">
                <a:solidFill>
                  <a:schemeClr val="tx2"/>
                </a:solidFill>
              </a:rPr>
              <a:t> x </a:t>
            </a:r>
            <a:r>
              <a:rPr lang="en-US" altLang="ko-KR" sz="1200" b="1" dirty="0" err="1">
                <a:solidFill>
                  <a:schemeClr val="tx2"/>
                </a:solidFill>
              </a:rPr>
              <a:t>rW</a:t>
            </a:r>
            <a:r>
              <a:rPr lang="en-US" altLang="ko-KR" sz="1200" b="1" dirty="0">
                <a:solidFill>
                  <a:schemeClr val="tx2"/>
                </a:solidFill>
              </a:rPr>
              <a:t> x 64)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681F15C-F797-4BF9-8892-4F4AA37D6604}"/>
              </a:ext>
            </a:extLst>
          </p:cNvPr>
          <p:cNvSpPr txBox="1"/>
          <p:nvPr/>
        </p:nvSpPr>
        <p:spPr>
          <a:xfrm>
            <a:off x="5653883" y="1243518"/>
            <a:ext cx="1653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2"/>
                </a:solidFill>
              </a:rPr>
              <a:t>18 hidden layers</a:t>
            </a:r>
            <a:endParaRPr lang="ko-KR" altLang="en-US" sz="1400" b="1" dirty="0">
              <a:solidFill>
                <a:schemeClr val="tx2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FF9A52B-382B-4B3C-981F-BCAB827099A7}"/>
              </a:ext>
            </a:extLst>
          </p:cNvPr>
          <p:cNvSpPr txBox="1"/>
          <p:nvPr/>
        </p:nvSpPr>
        <p:spPr>
          <a:xfrm>
            <a:off x="9013441" y="4257330"/>
            <a:ext cx="9877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altLang="ko-KR" sz="1200" b="1" dirty="0" err="1">
                <a:solidFill>
                  <a:schemeClr val="accent2">
                    <a:lumMod val="75000"/>
                  </a:schemeClr>
                </a:solidFill>
              </a:rPr>
              <a:t>rH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 x </a:t>
            </a:r>
            <a:r>
              <a:rPr lang="en-US" altLang="ko-KR" sz="1200" b="1" dirty="0" err="1">
                <a:solidFill>
                  <a:schemeClr val="accent2">
                    <a:lumMod val="75000"/>
                  </a:schemeClr>
                </a:solidFill>
              </a:rPr>
              <a:t>rW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 x 3)</a:t>
            </a:r>
            <a:endParaRPr lang="ko-KR" altLang="en-US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왼쪽 대괄호 15">
            <a:extLst>
              <a:ext uri="{FF2B5EF4-FFF2-40B4-BE49-F238E27FC236}">
                <a16:creationId xmlns:a16="http://schemas.microsoft.com/office/drawing/2014/main" id="{20917C75-279F-4976-9D51-638E060806D6}"/>
              </a:ext>
            </a:extLst>
          </p:cNvPr>
          <p:cNvSpPr/>
          <p:nvPr/>
        </p:nvSpPr>
        <p:spPr>
          <a:xfrm rot="5400000">
            <a:off x="6716941" y="-1663015"/>
            <a:ext cx="94392" cy="647191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0" name="타원 299">
            <a:extLst>
              <a:ext uri="{FF2B5EF4-FFF2-40B4-BE49-F238E27FC236}">
                <a16:creationId xmlns:a16="http://schemas.microsoft.com/office/drawing/2014/main" id="{3EB2CE7D-9291-499B-9A14-023E55DA7D65}"/>
              </a:ext>
            </a:extLst>
          </p:cNvPr>
          <p:cNvSpPr/>
          <p:nvPr/>
        </p:nvSpPr>
        <p:spPr>
          <a:xfrm>
            <a:off x="9850080" y="2451784"/>
            <a:ext cx="144652" cy="14465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정육면체 300">
            <a:extLst>
              <a:ext uri="{FF2B5EF4-FFF2-40B4-BE49-F238E27FC236}">
                <a16:creationId xmlns:a16="http://schemas.microsoft.com/office/drawing/2014/main" id="{E87F926F-7E62-49DE-BE2A-9C2D9D153505}"/>
              </a:ext>
            </a:extLst>
          </p:cNvPr>
          <p:cNvSpPr/>
          <p:nvPr/>
        </p:nvSpPr>
        <p:spPr>
          <a:xfrm>
            <a:off x="1437370" y="2356214"/>
            <a:ext cx="339697" cy="958706"/>
          </a:xfrm>
          <a:prstGeom prst="cube">
            <a:avLst>
              <a:gd name="adj" fmla="val 83480"/>
            </a:avLst>
          </a:prstGeom>
          <a:solidFill>
            <a:srgbClr val="00B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2" name="정육면체 301">
            <a:extLst>
              <a:ext uri="{FF2B5EF4-FFF2-40B4-BE49-F238E27FC236}">
                <a16:creationId xmlns:a16="http://schemas.microsoft.com/office/drawing/2014/main" id="{5FB04B98-56AF-444F-90B1-B6F17AC09EA2}"/>
              </a:ext>
            </a:extLst>
          </p:cNvPr>
          <p:cNvSpPr/>
          <p:nvPr/>
        </p:nvSpPr>
        <p:spPr>
          <a:xfrm>
            <a:off x="2135582" y="1694796"/>
            <a:ext cx="499390" cy="1623868"/>
          </a:xfrm>
          <a:prstGeom prst="cube">
            <a:avLst>
              <a:gd name="adj" fmla="val 89661"/>
            </a:avLst>
          </a:prstGeom>
          <a:solidFill>
            <a:srgbClr val="C0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3" name="정육면체 302">
            <a:extLst>
              <a:ext uri="{FF2B5EF4-FFF2-40B4-BE49-F238E27FC236}">
                <a16:creationId xmlns:a16="http://schemas.microsoft.com/office/drawing/2014/main" id="{7460DC84-E7AB-466F-895C-8D8A8EEDCFD7}"/>
              </a:ext>
            </a:extLst>
          </p:cNvPr>
          <p:cNvSpPr/>
          <p:nvPr/>
        </p:nvSpPr>
        <p:spPr>
          <a:xfrm>
            <a:off x="3954604" y="1694796"/>
            <a:ext cx="575383" cy="1623868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061C6EF-F86D-4CEF-A4A6-318B060B5F42}"/>
              </a:ext>
            </a:extLst>
          </p:cNvPr>
          <p:cNvSpPr txBox="1"/>
          <p:nvPr/>
        </p:nvSpPr>
        <p:spPr>
          <a:xfrm>
            <a:off x="1068661" y="3282870"/>
            <a:ext cx="8787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6">
                    <a:lumMod val="50000"/>
                  </a:schemeClr>
                </a:solidFill>
              </a:rPr>
              <a:t>(H x W x 3)</a:t>
            </a:r>
            <a:endParaRPr lang="ko-KR" altLang="en-US" sz="1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7270DC67-85C5-4B61-B5BC-EF785E925523}"/>
              </a:ext>
            </a:extLst>
          </p:cNvPr>
          <p:cNvSpPr txBox="1"/>
          <p:nvPr/>
        </p:nvSpPr>
        <p:spPr>
          <a:xfrm>
            <a:off x="1855453" y="3306200"/>
            <a:ext cx="9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</a:rPr>
              <a:t>(</a:t>
            </a:r>
            <a:r>
              <a:rPr lang="en-US" altLang="ko-KR" sz="1200" b="1" dirty="0" err="1">
                <a:solidFill>
                  <a:srgbClr val="C00000"/>
                </a:solidFill>
              </a:rPr>
              <a:t>rH</a:t>
            </a:r>
            <a:r>
              <a:rPr lang="en-US" altLang="ko-KR" sz="1200" b="1" dirty="0">
                <a:solidFill>
                  <a:srgbClr val="C00000"/>
                </a:solidFill>
              </a:rPr>
              <a:t> x </a:t>
            </a:r>
            <a:r>
              <a:rPr lang="en-US" altLang="ko-KR" sz="1200" b="1" dirty="0" err="1">
                <a:solidFill>
                  <a:srgbClr val="C00000"/>
                </a:solidFill>
              </a:rPr>
              <a:t>rW</a:t>
            </a:r>
            <a:r>
              <a:rPr lang="en-US" altLang="ko-KR" sz="1200" b="1" dirty="0">
                <a:solidFill>
                  <a:srgbClr val="C00000"/>
                </a:solidFill>
              </a:rPr>
              <a:t> x 3)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cxnSp>
        <p:nvCxnSpPr>
          <p:cNvPr id="306" name="직선 화살표 연결선 305">
            <a:extLst>
              <a:ext uri="{FF2B5EF4-FFF2-40B4-BE49-F238E27FC236}">
                <a16:creationId xmlns:a16="http://schemas.microsoft.com/office/drawing/2014/main" id="{113C8ED2-3890-4696-A716-83DB136BD5E1}"/>
              </a:ext>
            </a:extLst>
          </p:cNvPr>
          <p:cNvCxnSpPr>
            <a:cxnSpLocks/>
          </p:cNvCxnSpPr>
          <p:nvPr/>
        </p:nvCxnSpPr>
        <p:spPr>
          <a:xfrm>
            <a:off x="1862762" y="2522398"/>
            <a:ext cx="241211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직선 화살표 연결선 306">
            <a:extLst>
              <a:ext uri="{FF2B5EF4-FFF2-40B4-BE49-F238E27FC236}">
                <a16:creationId xmlns:a16="http://schemas.microsoft.com/office/drawing/2014/main" id="{270C7C72-9CA4-403B-8047-514ABAC84693}"/>
              </a:ext>
            </a:extLst>
          </p:cNvPr>
          <p:cNvCxnSpPr>
            <a:cxnSpLocks/>
          </p:cNvCxnSpPr>
          <p:nvPr/>
        </p:nvCxnSpPr>
        <p:spPr>
          <a:xfrm>
            <a:off x="9633953" y="2522398"/>
            <a:ext cx="176885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더하기 기호 307">
            <a:extLst>
              <a:ext uri="{FF2B5EF4-FFF2-40B4-BE49-F238E27FC236}">
                <a16:creationId xmlns:a16="http://schemas.microsoft.com/office/drawing/2014/main" id="{02204DBF-6DDA-4032-A788-230ADAD85FB0}"/>
              </a:ext>
            </a:extLst>
          </p:cNvPr>
          <p:cNvSpPr/>
          <p:nvPr/>
        </p:nvSpPr>
        <p:spPr>
          <a:xfrm>
            <a:off x="9846664" y="2448653"/>
            <a:ext cx="148063" cy="148063"/>
          </a:xfrm>
          <a:prstGeom prst="mathPlus">
            <a:avLst>
              <a:gd name="adj1" fmla="val 457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9" name="정육면체 308">
            <a:extLst>
              <a:ext uri="{FF2B5EF4-FFF2-40B4-BE49-F238E27FC236}">
                <a16:creationId xmlns:a16="http://schemas.microsoft.com/office/drawing/2014/main" id="{BCEE02F8-5A51-4173-8880-DE2F55E74632}"/>
              </a:ext>
            </a:extLst>
          </p:cNvPr>
          <p:cNvSpPr/>
          <p:nvPr/>
        </p:nvSpPr>
        <p:spPr>
          <a:xfrm>
            <a:off x="10441516" y="1730870"/>
            <a:ext cx="453827" cy="1623868"/>
          </a:xfrm>
          <a:prstGeom prst="cube">
            <a:avLst>
              <a:gd name="adj" fmla="val 89661"/>
            </a:avLst>
          </a:prstGeom>
          <a:solidFill>
            <a:schemeClr val="accent2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10" name="직선 화살표 연결선 309">
            <a:extLst>
              <a:ext uri="{FF2B5EF4-FFF2-40B4-BE49-F238E27FC236}">
                <a16:creationId xmlns:a16="http://schemas.microsoft.com/office/drawing/2014/main" id="{665BE77B-7DF0-410E-A853-B220C63C9239}"/>
              </a:ext>
            </a:extLst>
          </p:cNvPr>
          <p:cNvCxnSpPr>
            <a:cxnSpLocks/>
          </p:cNvCxnSpPr>
          <p:nvPr/>
        </p:nvCxnSpPr>
        <p:spPr>
          <a:xfrm>
            <a:off x="2503967" y="2522398"/>
            <a:ext cx="384626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" name="정육면체 310">
            <a:extLst>
              <a:ext uri="{FF2B5EF4-FFF2-40B4-BE49-F238E27FC236}">
                <a16:creationId xmlns:a16="http://schemas.microsoft.com/office/drawing/2014/main" id="{68DA1A09-EAD1-4BFF-A946-464C30B37D92}"/>
              </a:ext>
            </a:extLst>
          </p:cNvPr>
          <p:cNvSpPr/>
          <p:nvPr/>
        </p:nvSpPr>
        <p:spPr>
          <a:xfrm>
            <a:off x="4133628" y="1694796"/>
            <a:ext cx="575383" cy="1623868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2" name="정육면체 311">
            <a:extLst>
              <a:ext uri="{FF2B5EF4-FFF2-40B4-BE49-F238E27FC236}">
                <a16:creationId xmlns:a16="http://schemas.microsoft.com/office/drawing/2014/main" id="{3EC7BEA7-35AB-486B-B33D-7341A8C8FFC5}"/>
              </a:ext>
            </a:extLst>
          </p:cNvPr>
          <p:cNvSpPr/>
          <p:nvPr/>
        </p:nvSpPr>
        <p:spPr>
          <a:xfrm>
            <a:off x="4777362" y="1694796"/>
            <a:ext cx="575383" cy="1623868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3" name="정육면체 312">
            <a:extLst>
              <a:ext uri="{FF2B5EF4-FFF2-40B4-BE49-F238E27FC236}">
                <a16:creationId xmlns:a16="http://schemas.microsoft.com/office/drawing/2014/main" id="{3754436E-956C-4CC9-9CF6-2417C69084C6}"/>
              </a:ext>
            </a:extLst>
          </p:cNvPr>
          <p:cNvSpPr/>
          <p:nvPr/>
        </p:nvSpPr>
        <p:spPr>
          <a:xfrm>
            <a:off x="4963485" y="1694796"/>
            <a:ext cx="575383" cy="1623868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4" name="정육면체 313">
            <a:extLst>
              <a:ext uri="{FF2B5EF4-FFF2-40B4-BE49-F238E27FC236}">
                <a16:creationId xmlns:a16="http://schemas.microsoft.com/office/drawing/2014/main" id="{FBA4C123-1108-487A-8501-00271E7DDEEA}"/>
              </a:ext>
            </a:extLst>
          </p:cNvPr>
          <p:cNvSpPr/>
          <p:nvPr/>
        </p:nvSpPr>
        <p:spPr>
          <a:xfrm>
            <a:off x="7957191" y="1694796"/>
            <a:ext cx="575383" cy="1623868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5" name="정육면체 314">
            <a:extLst>
              <a:ext uri="{FF2B5EF4-FFF2-40B4-BE49-F238E27FC236}">
                <a16:creationId xmlns:a16="http://schemas.microsoft.com/office/drawing/2014/main" id="{7BFDF830-CB63-46D7-B640-AB5F43708A9A}"/>
              </a:ext>
            </a:extLst>
          </p:cNvPr>
          <p:cNvSpPr/>
          <p:nvPr/>
        </p:nvSpPr>
        <p:spPr>
          <a:xfrm>
            <a:off x="8140726" y="1694796"/>
            <a:ext cx="575383" cy="1623868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6" name="정육면체 315">
            <a:extLst>
              <a:ext uri="{FF2B5EF4-FFF2-40B4-BE49-F238E27FC236}">
                <a16:creationId xmlns:a16="http://schemas.microsoft.com/office/drawing/2014/main" id="{DED647CA-14A7-4148-9DB2-5FE03E77392C}"/>
              </a:ext>
            </a:extLst>
          </p:cNvPr>
          <p:cNvSpPr/>
          <p:nvPr/>
        </p:nvSpPr>
        <p:spPr>
          <a:xfrm>
            <a:off x="8330700" y="1694796"/>
            <a:ext cx="575383" cy="1623868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7" name="정육면체 316">
            <a:extLst>
              <a:ext uri="{FF2B5EF4-FFF2-40B4-BE49-F238E27FC236}">
                <a16:creationId xmlns:a16="http://schemas.microsoft.com/office/drawing/2014/main" id="{3B07E9C6-DF20-424C-A44F-0207BC001F41}"/>
              </a:ext>
            </a:extLst>
          </p:cNvPr>
          <p:cNvSpPr/>
          <p:nvPr/>
        </p:nvSpPr>
        <p:spPr>
          <a:xfrm>
            <a:off x="9079182" y="1694796"/>
            <a:ext cx="575383" cy="1623868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8" name="정육면체 317">
            <a:extLst>
              <a:ext uri="{FF2B5EF4-FFF2-40B4-BE49-F238E27FC236}">
                <a16:creationId xmlns:a16="http://schemas.microsoft.com/office/drawing/2014/main" id="{0203DBFD-81EA-44E2-923A-4088B3B98438}"/>
              </a:ext>
            </a:extLst>
          </p:cNvPr>
          <p:cNvSpPr/>
          <p:nvPr/>
        </p:nvSpPr>
        <p:spPr>
          <a:xfrm>
            <a:off x="9262718" y="1694796"/>
            <a:ext cx="575383" cy="1623868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9" name="정육면체 318">
            <a:extLst>
              <a:ext uri="{FF2B5EF4-FFF2-40B4-BE49-F238E27FC236}">
                <a16:creationId xmlns:a16="http://schemas.microsoft.com/office/drawing/2014/main" id="{888BBEF8-9916-48EE-A653-2779C40F86A9}"/>
              </a:ext>
            </a:extLst>
          </p:cNvPr>
          <p:cNvSpPr/>
          <p:nvPr/>
        </p:nvSpPr>
        <p:spPr>
          <a:xfrm>
            <a:off x="9452691" y="1694796"/>
            <a:ext cx="575383" cy="1623868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216ED6C1-21EC-44AB-8F09-2522BBF282FE}"/>
              </a:ext>
            </a:extLst>
          </p:cNvPr>
          <p:cNvSpPr txBox="1"/>
          <p:nvPr/>
        </p:nvSpPr>
        <p:spPr>
          <a:xfrm>
            <a:off x="5631254" y="3293257"/>
            <a:ext cx="1272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C00000"/>
                </a:solidFill>
              </a:rPr>
              <a:t>Output branch</a:t>
            </a: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23E6417F-F4FE-4D31-9DB7-6C0606B96F50}"/>
              </a:ext>
            </a:extLst>
          </p:cNvPr>
          <p:cNvCxnSpPr>
            <a:cxnSpLocks/>
          </p:cNvCxnSpPr>
          <p:nvPr/>
        </p:nvCxnSpPr>
        <p:spPr>
          <a:xfrm>
            <a:off x="9936403" y="2526962"/>
            <a:ext cx="142607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직선 화살표 연결선 321">
            <a:extLst>
              <a:ext uri="{FF2B5EF4-FFF2-40B4-BE49-F238E27FC236}">
                <a16:creationId xmlns:a16="http://schemas.microsoft.com/office/drawing/2014/main" id="{2AB10F1A-2A2F-4D6E-A48F-CE098832A183}"/>
              </a:ext>
            </a:extLst>
          </p:cNvPr>
          <p:cNvCxnSpPr>
            <a:cxnSpLocks/>
          </p:cNvCxnSpPr>
          <p:nvPr/>
        </p:nvCxnSpPr>
        <p:spPr>
          <a:xfrm>
            <a:off x="8794591" y="2522398"/>
            <a:ext cx="241211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타원 322">
            <a:extLst>
              <a:ext uri="{FF2B5EF4-FFF2-40B4-BE49-F238E27FC236}">
                <a16:creationId xmlns:a16="http://schemas.microsoft.com/office/drawing/2014/main" id="{BBDADC8A-1691-4236-BC90-E79CB41AB2A1}"/>
              </a:ext>
            </a:extLst>
          </p:cNvPr>
          <p:cNvSpPr/>
          <p:nvPr/>
        </p:nvSpPr>
        <p:spPr>
          <a:xfrm>
            <a:off x="10106092" y="2440589"/>
            <a:ext cx="166907" cy="166907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4" name="더하기 기호 323">
            <a:extLst>
              <a:ext uri="{FF2B5EF4-FFF2-40B4-BE49-F238E27FC236}">
                <a16:creationId xmlns:a16="http://schemas.microsoft.com/office/drawing/2014/main" id="{466131E8-CE2C-4B6F-A122-C8B6F3D60158}"/>
              </a:ext>
            </a:extLst>
          </p:cNvPr>
          <p:cNvSpPr/>
          <p:nvPr/>
        </p:nvSpPr>
        <p:spPr>
          <a:xfrm>
            <a:off x="10100245" y="2436977"/>
            <a:ext cx="170842" cy="170842"/>
          </a:xfrm>
          <a:prstGeom prst="mathPlus">
            <a:avLst>
              <a:gd name="adj1" fmla="val 457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25" name="직선 화살표 연결선 324">
            <a:extLst>
              <a:ext uri="{FF2B5EF4-FFF2-40B4-BE49-F238E27FC236}">
                <a16:creationId xmlns:a16="http://schemas.microsoft.com/office/drawing/2014/main" id="{63B60606-789B-4827-8672-722CA0B3BD8B}"/>
              </a:ext>
            </a:extLst>
          </p:cNvPr>
          <p:cNvCxnSpPr>
            <a:cxnSpLocks/>
          </p:cNvCxnSpPr>
          <p:nvPr/>
        </p:nvCxnSpPr>
        <p:spPr>
          <a:xfrm>
            <a:off x="7679896" y="2522398"/>
            <a:ext cx="241211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연결선 325">
            <a:extLst>
              <a:ext uri="{FF2B5EF4-FFF2-40B4-BE49-F238E27FC236}">
                <a16:creationId xmlns:a16="http://schemas.microsoft.com/office/drawing/2014/main" id="{F035550A-542B-4860-BF3C-CEEC60644012}"/>
              </a:ext>
            </a:extLst>
          </p:cNvPr>
          <p:cNvCxnSpPr>
            <a:cxnSpLocks/>
          </p:cNvCxnSpPr>
          <p:nvPr/>
        </p:nvCxnSpPr>
        <p:spPr>
          <a:xfrm>
            <a:off x="7004566" y="2520536"/>
            <a:ext cx="675330" cy="0"/>
          </a:xfrm>
          <a:prstGeom prst="line">
            <a:avLst/>
          </a:prstGeom>
          <a:ln w="117475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정육면체 327">
            <a:extLst>
              <a:ext uri="{FF2B5EF4-FFF2-40B4-BE49-F238E27FC236}">
                <a16:creationId xmlns:a16="http://schemas.microsoft.com/office/drawing/2014/main" id="{C2BD7BC6-8EE3-41A8-9018-D054846B1DA7}"/>
              </a:ext>
            </a:extLst>
          </p:cNvPr>
          <p:cNvSpPr/>
          <p:nvPr/>
        </p:nvSpPr>
        <p:spPr>
          <a:xfrm>
            <a:off x="2926693" y="1694796"/>
            <a:ext cx="575383" cy="1623868"/>
          </a:xfrm>
          <a:prstGeom prst="cube">
            <a:avLst>
              <a:gd name="adj" fmla="val 78783"/>
            </a:avLst>
          </a:prstGeom>
          <a:solidFill>
            <a:srgbClr val="16CCB6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29" name="직선 화살표 연결선 328">
            <a:extLst>
              <a:ext uri="{FF2B5EF4-FFF2-40B4-BE49-F238E27FC236}">
                <a16:creationId xmlns:a16="http://schemas.microsoft.com/office/drawing/2014/main" id="{CA6C1B89-523F-4571-A6C2-D699ACC50616}"/>
              </a:ext>
            </a:extLst>
          </p:cNvPr>
          <p:cNvCxnSpPr>
            <a:cxnSpLocks/>
          </p:cNvCxnSpPr>
          <p:nvPr/>
        </p:nvCxnSpPr>
        <p:spPr>
          <a:xfrm>
            <a:off x="10302449" y="2526962"/>
            <a:ext cx="119461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직선 연결선 329">
            <a:extLst>
              <a:ext uri="{FF2B5EF4-FFF2-40B4-BE49-F238E27FC236}">
                <a16:creationId xmlns:a16="http://schemas.microsoft.com/office/drawing/2014/main" id="{016268D5-DC5B-49C3-93E8-FCE4DD97F39A}"/>
              </a:ext>
            </a:extLst>
          </p:cNvPr>
          <p:cNvCxnSpPr>
            <a:cxnSpLocks/>
          </p:cNvCxnSpPr>
          <p:nvPr/>
        </p:nvCxnSpPr>
        <p:spPr>
          <a:xfrm flipV="1">
            <a:off x="8906083" y="2522398"/>
            <a:ext cx="0" cy="1052935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정육면체 330">
            <a:extLst>
              <a:ext uri="{FF2B5EF4-FFF2-40B4-BE49-F238E27FC236}">
                <a16:creationId xmlns:a16="http://schemas.microsoft.com/office/drawing/2014/main" id="{FEDFE256-2170-465B-B7FB-B8BA743613BA}"/>
              </a:ext>
            </a:extLst>
          </p:cNvPr>
          <p:cNvSpPr/>
          <p:nvPr/>
        </p:nvSpPr>
        <p:spPr>
          <a:xfrm>
            <a:off x="3120639" y="1698998"/>
            <a:ext cx="575383" cy="1623868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2" name="정육면체 331">
            <a:extLst>
              <a:ext uri="{FF2B5EF4-FFF2-40B4-BE49-F238E27FC236}">
                <a16:creationId xmlns:a16="http://schemas.microsoft.com/office/drawing/2014/main" id="{2290C4E6-9BB9-4383-8E92-5623B54488C9}"/>
              </a:ext>
            </a:extLst>
          </p:cNvPr>
          <p:cNvSpPr/>
          <p:nvPr/>
        </p:nvSpPr>
        <p:spPr>
          <a:xfrm>
            <a:off x="3307731" y="1694796"/>
            <a:ext cx="575383" cy="1623868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3" name="정육면체 332">
            <a:extLst>
              <a:ext uri="{FF2B5EF4-FFF2-40B4-BE49-F238E27FC236}">
                <a16:creationId xmlns:a16="http://schemas.microsoft.com/office/drawing/2014/main" id="{D1FCF882-337B-4B9B-8E6C-2756B109D06B}"/>
              </a:ext>
            </a:extLst>
          </p:cNvPr>
          <p:cNvSpPr/>
          <p:nvPr/>
        </p:nvSpPr>
        <p:spPr>
          <a:xfrm>
            <a:off x="5728841" y="1694796"/>
            <a:ext cx="575383" cy="1623868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4" name="정육면체 333">
            <a:extLst>
              <a:ext uri="{FF2B5EF4-FFF2-40B4-BE49-F238E27FC236}">
                <a16:creationId xmlns:a16="http://schemas.microsoft.com/office/drawing/2014/main" id="{FD9658AB-A0BA-447E-90C7-CE6B74AF1CF4}"/>
              </a:ext>
            </a:extLst>
          </p:cNvPr>
          <p:cNvSpPr/>
          <p:nvPr/>
        </p:nvSpPr>
        <p:spPr>
          <a:xfrm>
            <a:off x="5912376" y="1694796"/>
            <a:ext cx="575383" cy="1623868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5" name="정육면체 334">
            <a:extLst>
              <a:ext uri="{FF2B5EF4-FFF2-40B4-BE49-F238E27FC236}">
                <a16:creationId xmlns:a16="http://schemas.microsoft.com/office/drawing/2014/main" id="{60F18D9C-FEC8-4146-A961-62A1221D8121}"/>
              </a:ext>
            </a:extLst>
          </p:cNvPr>
          <p:cNvSpPr/>
          <p:nvPr/>
        </p:nvSpPr>
        <p:spPr>
          <a:xfrm>
            <a:off x="6102350" y="1694796"/>
            <a:ext cx="575383" cy="1623868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36" name="직선 화살표 연결선 335">
            <a:extLst>
              <a:ext uri="{FF2B5EF4-FFF2-40B4-BE49-F238E27FC236}">
                <a16:creationId xmlns:a16="http://schemas.microsoft.com/office/drawing/2014/main" id="{8869AF41-D8CF-44CB-8E70-911F9412F600}"/>
              </a:ext>
            </a:extLst>
          </p:cNvPr>
          <p:cNvCxnSpPr>
            <a:cxnSpLocks/>
          </p:cNvCxnSpPr>
          <p:nvPr/>
        </p:nvCxnSpPr>
        <p:spPr>
          <a:xfrm>
            <a:off x="6524088" y="2522398"/>
            <a:ext cx="241211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3AC7E40-BA31-454A-ADA8-7F675E044D28}"/>
              </a:ext>
            </a:extLst>
          </p:cNvPr>
          <p:cNvGrpSpPr/>
          <p:nvPr/>
        </p:nvGrpSpPr>
        <p:grpSpPr>
          <a:xfrm>
            <a:off x="3649948" y="2533780"/>
            <a:ext cx="350731" cy="2251352"/>
            <a:chOff x="3495975" y="2533780"/>
            <a:chExt cx="350731" cy="2251352"/>
          </a:xfrm>
        </p:grpSpPr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9B5289D0-7371-4EB8-8560-0A1975F82497}"/>
                </a:ext>
              </a:extLst>
            </p:cNvPr>
            <p:cNvCxnSpPr>
              <a:cxnSpLocks/>
            </p:cNvCxnSpPr>
            <p:nvPr/>
          </p:nvCxnSpPr>
          <p:spPr>
            <a:xfrm>
              <a:off x="3549936" y="2538944"/>
              <a:ext cx="25244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8B5A2065-237E-4CCD-BC0B-3B8033ABBC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6661" y="2533780"/>
              <a:ext cx="0" cy="1060799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정육면체 99">
              <a:extLst>
                <a:ext uri="{FF2B5EF4-FFF2-40B4-BE49-F238E27FC236}">
                  <a16:creationId xmlns:a16="http://schemas.microsoft.com/office/drawing/2014/main" id="{ADE24A82-A62F-4194-A0DD-CFF654F94362}"/>
                </a:ext>
              </a:extLst>
            </p:cNvPr>
            <p:cNvSpPr/>
            <p:nvPr/>
          </p:nvSpPr>
          <p:spPr>
            <a:xfrm>
              <a:off x="3495975" y="3530160"/>
              <a:ext cx="350731" cy="1254972"/>
            </a:xfrm>
            <a:prstGeom prst="cube">
              <a:avLst>
                <a:gd name="adj" fmla="val 89661"/>
              </a:avLst>
            </a:prstGeom>
            <a:solidFill>
              <a:schemeClr val="accent2"/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5670EA9-40FF-4E3B-8167-8273AE1EF85F}"/>
              </a:ext>
            </a:extLst>
          </p:cNvPr>
          <p:cNvGrpSpPr/>
          <p:nvPr/>
        </p:nvGrpSpPr>
        <p:grpSpPr>
          <a:xfrm>
            <a:off x="4489964" y="2533778"/>
            <a:ext cx="350731" cy="2251354"/>
            <a:chOff x="4476970" y="2533778"/>
            <a:chExt cx="350731" cy="2251354"/>
          </a:xfrm>
        </p:grpSpPr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B1342116-0479-489A-B335-D2D14689B2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7734" y="2533780"/>
              <a:ext cx="0" cy="1060799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정육면체 76">
              <a:extLst>
                <a:ext uri="{FF2B5EF4-FFF2-40B4-BE49-F238E27FC236}">
                  <a16:creationId xmlns:a16="http://schemas.microsoft.com/office/drawing/2014/main" id="{F0D8E531-F924-4DA2-A702-327BD467B73C}"/>
                </a:ext>
              </a:extLst>
            </p:cNvPr>
            <p:cNvSpPr/>
            <p:nvPr/>
          </p:nvSpPr>
          <p:spPr>
            <a:xfrm>
              <a:off x="4476970" y="3530160"/>
              <a:ext cx="350731" cy="1254972"/>
            </a:xfrm>
            <a:prstGeom prst="cube">
              <a:avLst>
                <a:gd name="adj" fmla="val 89661"/>
              </a:avLst>
            </a:prstGeom>
            <a:solidFill>
              <a:schemeClr val="accent2"/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F4BAA11D-C801-47D3-8067-431B59D46A3D}"/>
                </a:ext>
              </a:extLst>
            </p:cNvPr>
            <p:cNvCxnSpPr>
              <a:cxnSpLocks/>
            </p:cNvCxnSpPr>
            <p:nvPr/>
          </p:nvCxnSpPr>
          <p:spPr>
            <a:xfrm>
              <a:off x="4522759" y="2533778"/>
              <a:ext cx="24121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7" name="그룹 336">
            <a:extLst>
              <a:ext uri="{FF2B5EF4-FFF2-40B4-BE49-F238E27FC236}">
                <a16:creationId xmlns:a16="http://schemas.microsoft.com/office/drawing/2014/main" id="{5B6231BD-4C9E-4EFD-8ED0-0A7A03F916FE}"/>
              </a:ext>
            </a:extLst>
          </p:cNvPr>
          <p:cNvGrpSpPr/>
          <p:nvPr/>
        </p:nvGrpSpPr>
        <p:grpSpPr>
          <a:xfrm>
            <a:off x="5433130" y="2533778"/>
            <a:ext cx="350731" cy="2251354"/>
            <a:chOff x="4476970" y="2533778"/>
            <a:chExt cx="350731" cy="2251354"/>
          </a:xfrm>
        </p:grpSpPr>
        <p:cxnSp>
          <p:nvCxnSpPr>
            <p:cNvPr id="338" name="직선 연결선 337">
              <a:extLst>
                <a:ext uri="{FF2B5EF4-FFF2-40B4-BE49-F238E27FC236}">
                  <a16:creationId xmlns:a16="http://schemas.microsoft.com/office/drawing/2014/main" id="{CC9D9504-635D-4079-90BB-2878A0549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7734" y="2533780"/>
              <a:ext cx="0" cy="1060799"/>
            </a:xfrm>
            <a:prstGeom prst="line">
              <a:avLst/>
            </a:prstGeom>
            <a:ln w="19050">
              <a:solidFill>
                <a:srgbClr val="C00000"/>
              </a:solidFill>
              <a:prstDash val="sysDot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9" name="정육면체 338">
              <a:extLst>
                <a:ext uri="{FF2B5EF4-FFF2-40B4-BE49-F238E27FC236}">
                  <a16:creationId xmlns:a16="http://schemas.microsoft.com/office/drawing/2014/main" id="{DB3A62DD-F24A-4070-B1A2-B858BCBDD29E}"/>
                </a:ext>
              </a:extLst>
            </p:cNvPr>
            <p:cNvSpPr/>
            <p:nvPr/>
          </p:nvSpPr>
          <p:spPr>
            <a:xfrm>
              <a:off x="4476970" y="3530160"/>
              <a:ext cx="350731" cy="1254972"/>
            </a:xfrm>
            <a:prstGeom prst="cube">
              <a:avLst>
                <a:gd name="adj" fmla="val 89661"/>
              </a:avLst>
            </a:prstGeom>
            <a:solidFill>
              <a:schemeClr val="accent2"/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40" name="직선 화살표 연결선 339">
              <a:extLst>
                <a:ext uri="{FF2B5EF4-FFF2-40B4-BE49-F238E27FC236}">
                  <a16:creationId xmlns:a16="http://schemas.microsoft.com/office/drawing/2014/main" id="{565FD5A9-1889-4FC9-B0D4-6617D077A653}"/>
                </a:ext>
              </a:extLst>
            </p:cNvPr>
            <p:cNvCxnSpPr>
              <a:cxnSpLocks/>
            </p:cNvCxnSpPr>
            <p:nvPr/>
          </p:nvCxnSpPr>
          <p:spPr>
            <a:xfrm>
              <a:off x="4522759" y="2533778"/>
              <a:ext cx="241211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1" name="TextBox 340">
            <a:extLst>
              <a:ext uri="{FF2B5EF4-FFF2-40B4-BE49-F238E27FC236}">
                <a16:creationId xmlns:a16="http://schemas.microsoft.com/office/drawing/2014/main" id="{C10908CB-FCCA-4CAF-9EB9-A7C221DA0F21}"/>
              </a:ext>
            </a:extLst>
          </p:cNvPr>
          <p:cNvSpPr txBox="1"/>
          <p:nvPr/>
        </p:nvSpPr>
        <p:spPr>
          <a:xfrm>
            <a:off x="10231946" y="3374761"/>
            <a:ext cx="9877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altLang="ko-KR" sz="1200" b="1" dirty="0" err="1">
                <a:solidFill>
                  <a:schemeClr val="accent2">
                    <a:lumMod val="75000"/>
                  </a:schemeClr>
                </a:solidFill>
              </a:rPr>
              <a:t>rH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 x </a:t>
            </a:r>
            <a:r>
              <a:rPr lang="en-US" altLang="ko-KR" sz="1200" b="1" dirty="0" err="1">
                <a:solidFill>
                  <a:schemeClr val="accent2">
                    <a:lumMod val="75000"/>
                  </a:schemeClr>
                </a:solidFill>
              </a:rPr>
              <a:t>rW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 x 3)</a:t>
            </a:r>
            <a:endParaRPr lang="ko-KR" altLang="en-US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203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정육면체 129">
            <a:extLst>
              <a:ext uri="{FF2B5EF4-FFF2-40B4-BE49-F238E27FC236}">
                <a16:creationId xmlns:a16="http://schemas.microsoft.com/office/drawing/2014/main" id="{60F95558-ACCE-4707-911F-FB784A359FE4}"/>
              </a:ext>
            </a:extLst>
          </p:cNvPr>
          <p:cNvSpPr/>
          <p:nvPr/>
        </p:nvSpPr>
        <p:spPr>
          <a:xfrm>
            <a:off x="1435999" y="2357568"/>
            <a:ext cx="339697" cy="958706"/>
          </a:xfrm>
          <a:prstGeom prst="cube">
            <a:avLst>
              <a:gd name="adj" fmla="val 83480"/>
            </a:avLst>
          </a:prstGeom>
          <a:solidFill>
            <a:srgbClr val="00B050">
              <a:alpha val="44000"/>
            </a:srgb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1" name="정육면체 130">
            <a:extLst>
              <a:ext uri="{FF2B5EF4-FFF2-40B4-BE49-F238E27FC236}">
                <a16:creationId xmlns:a16="http://schemas.microsoft.com/office/drawing/2014/main" id="{E6F2CFF3-3617-49F6-9D9A-B2DBAE93A6ED}"/>
              </a:ext>
            </a:extLst>
          </p:cNvPr>
          <p:cNvSpPr/>
          <p:nvPr/>
        </p:nvSpPr>
        <p:spPr>
          <a:xfrm>
            <a:off x="2134211" y="1696150"/>
            <a:ext cx="499390" cy="1623868"/>
          </a:xfrm>
          <a:prstGeom prst="cube">
            <a:avLst>
              <a:gd name="adj" fmla="val 89661"/>
            </a:avLst>
          </a:prstGeom>
          <a:solidFill>
            <a:srgbClr val="C00000">
              <a:alpha val="44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정육면체 131">
            <a:extLst>
              <a:ext uri="{FF2B5EF4-FFF2-40B4-BE49-F238E27FC236}">
                <a16:creationId xmlns:a16="http://schemas.microsoft.com/office/drawing/2014/main" id="{CF4E43DE-7791-483F-AC34-5FCAFD837350}"/>
              </a:ext>
            </a:extLst>
          </p:cNvPr>
          <p:cNvSpPr/>
          <p:nvPr/>
        </p:nvSpPr>
        <p:spPr>
          <a:xfrm>
            <a:off x="3953233" y="1696150"/>
            <a:ext cx="575383" cy="1623868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DA06704-98E2-4567-826E-C5CA2D8EB694}"/>
              </a:ext>
            </a:extLst>
          </p:cNvPr>
          <p:cNvSpPr txBox="1"/>
          <p:nvPr/>
        </p:nvSpPr>
        <p:spPr>
          <a:xfrm>
            <a:off x="1067290" y="3284224"/>
            <a:ext cx="8787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6">
                    <a:lumMod val="50000"/>
                  </a:schemeClr>
                </a:solidFill>
              </a:rPr>
              <a:t>(H x W x 3)</a:t>
            </a:r>
            <a:endParaRPr lang="ko-KR" altLang="en-US" sz="1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A7790B1-959B-4F8B-BBF0-DD7875CE7B61}"/>
              </a:ext>
            </a:extLst>
          </p:cNvPr>
          <p:cNvSpPr txBox="1"/>
          <p:nvPr/>
        </p:nvSpPr>
        <p:spPr>
          <a:xfrm>
            <a:off x="1854082" y="3307554"/>
            <a:ext cx="9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</a:rPr>
              <a:t>(</a:t>
            </a:r>
            <a:r>
              <a:rPr lang="en-US" altLang="ko-KR" sz="1200" b="1" dirty="0" err="1">
                <a:solidFill>
                  <a:srgbClr val="C00000"/>
                </a:solidFill>
              </a:rPr>
              <a:t>rH</a:t>
            </a:r>
            <a:r>
              <a:rPr lang="en-US" altLang="ko-KR" sz="1200" b="1" dirty="0">
                <a:solidFill>
                  <a:srgbClr val="C00000"/>
                </a:solidFill>
              </a:rPr>
              <a:t> x </a:t>
            </a:r>
            <a:r>
              <a:rPr lang="en-US" altLang="ko-KR" sz="1200" b="1" dirty="0" err="1">
                <a:solidFill>
                  <a:srgbClr val="C00000"/>
                </a:solidFill>
              </a:rPr>
              <a:t>rW</a:t>
            </a:r>
            <a:r>
              <a:rPr lang="en-US" altLang="ko-KR" sz="1200" b="1" dirty="0">
                <a:solidFill>
                  <a:srgbClr val="C00000"/>
                </a:solidFill>
              </a:rPr>
              <a:t> x 3)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5029FD05-A3E8-49D4-9FA2-3DC77C9812E1}"/>
              </a:ext>
            </a:extLst>
          </p:cNvPr>
          <p:cNvCxnSpPr>
            <a:cxnSpLocks/>
          </p:cNvCxnSpPr>
          <p:nvPr/>
        </p:nvCxnSpPr>
        <p:spPr>
          <a:xfrm>
            <a:off x="1861391" y="2523752"/>
            <a:ext cx="241211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정육면체 137">
            <a:extLst>
              <a:ext uri="{FF2B5EF4-FFF2-40B4-BE49-F238E27FC236}">
                <a16:creationId xmlns:a16="http://schemas.microsoft.com/office/drawing/2014/main" id="{8AD683E3-1F1E-4D53-AA95-1E3C1717626D}"/>
              </a:ext>
            </a:extLst>
          </p:cNvPr>
          <p:cNvSpPr/>
          <p:nvPr/>
        </p:nvSpPr>
        <p:spPr>
          <a:xfrm>
            <a:off x="10440145" y="1732224"/>
            <a:ext cx="453827" cy="1623868"/>
          </a:xfrm>
          <a:prstGeom prst="cube">
            <a:avLst>
              <a:gd name="adj" fmla="val 89661"/>
            </a:avLst>
          </a:prstGeom>
          <a:solidFill>
            <a:schemeClr val="accent2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3CADF37C-C7AB-4189-BD2E-EF99559EF771}"/>
              </a:ext>
            </a:extLst>
          </p:cNvPr>
          <p:cNvCxnSpPr>
            <a:cxnSpLocks/>
          </p:cNvCxnSpPr>
          <p:nvPr/>
        </p:nvCxnSpPr>
        <p:spPr>
          <a:xfrm>
            <a:off x="2502596" y="2523752"/>
            <a:ext cx="384626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정육면체 139">
            <a:extLst>
              <a:ext uri="{FF2B5EF4-FFF2-40B4-BE49-F238E27FC236}">
                <a16:creationId xmlns:a16="http://schemas.microsoft.com/office/drawing/2014/main" id="{54708981-A60A-440B-B9FA-4FF750CB3602}"/>
              </a:ext>
            </a:extLst>
          </p:cNvPr>
          <p:cNvSpPr/>
          <p:nvPr/>
        </p:nvSpPr>
        <p:spPr>
          <a:xfrm>
            <a:off x="4132257" y="1696150"/>
            <a:ext cx="575383" cy="1623868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정육면체 140">
            <a:extLst>
              <a:ext uri="{FF2B5EF4-FFF2-40B4-BE49-F238E27FC236}">
                <a16:creationId xmlns:a16="http://schemas.microsoft.com/office/drawing/2014/main" id="{58ECC942-7BAA-4DDB-A411-BA32FC757946}"/>
              </a:ext>
            </a:extLst>
          </p:cNvPr>
          <p:cNvSpPr/>
          <p:nvPr/>
        </p:nvSpPr>
        <p:spPr>
          <a:xfrm>
            <a:off x="4775991" y="1696150"/>
            <a:ext cx="575383" cy="1623868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2" name="정육면체 141">
            <a:extLst>
              <a:ext uri="{FF2B5EF4-FFF2-40B4-BE49-F238E27FC236}">
                <a16:creationId xmlns:a16="http://schemas.microsoft.com/office/drawing/2014/main" id="{1BCC4E32-1367-4401-A4E9-88CA3B39E27E}"/>
              </a:ext>
            </a:extLst>
          </p:cNvPr>
          <p:cNvSpPr/>
          <p:nvPr/>
        </p:nvSpPr>
        <p:spPr>
          <a:xfrm>
            <a:off x="4962114" y="1696150"/>
            <a:ext cx="575383" cy="1623868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3" name="정육면체 142">
            <a:extLst>
              <a:ext uri="{FF2B5EF4-FFF2-40B4-BE49-F238E27FC236}">
                <a16:creationId xmlns:a16="http://schemas.microsoft.com/office/drawing/2014/main" id="{55B07CAA-0C58-4310-90B1-DCF567860728}"/>
              </a:ext>
            </a:extLst>
          </p:cNvPr>
          <p:cNvSpPr/>
          <p:nvPr/>
        </p:nvSpPr>
        <p:spPr>
          <a:xfrm>
            <a:off x="7955820" y="1696150"/>
            <a:ext cx="575383" cy="1623868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4" name="정육면체 143">
            <a:extLst>
              <a:ext uri="{FF2B5EF4-FFF2-40B4-BE49-F238E27FC236}">
                <a16:creationId xmlns:a16="http://schemas.microsoft.com/office/drawing/2014/main" id="{F04CF682-86DA-44E0-979F-C779400A17FD}"/>
              </a:ext>
            </a:extLst>
          </p:cNvPr>
          <p:cNvSpPr/>
          <p:nvPr/>
        </p:nvSpPr>
        <p:spPr>
          <a:xfrm>
            <a:off x="8139355" y="1696150"/>
            <a:ext cx="575383" cy="1623868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5" name="정육면체 144">
            <a:extLst>
              <a:ext uri="{FF2B5EF4-FFF2-40B4-BE49-F238E27FC236}">
                <a16:creationId xmlns:a16="http://schemas.microsoft.com/office/drawing/2014/main" id="{FFB3885C-BB7C-4E00-A59D-B3039389F14C}"/>
              </a:ext>
            </a:extLst>
          </p:cNvPr>
          <p:cNvSpPr/>
          <p:nvPr/>
        </p:nvSpPr>
        <p:spPr>
          <a:xfrm>
            <a:off x="8329329" y="1696150"/>
            <a:ext cx="575383" cy="1623868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7" name="정육면체 146">
            <a:extLst>
              <a:ext uri="{FF2B5EF4-FFF2-40B4-BE49-F238E27FC236}">
                <a16:creationId xmlns:a16="http://schemas.microsoft.com/office/drawing/2014/main" id="{D319122E-9204-4307-BB26-27DA6FEC868C}"/>
              </a:ext>
            </a:extLst>
          </p:cNvPr>
          <p:cNvSpPr/>
          <p:nvPr/>
        </p:nvSpPr>
        <p:spPr>
          <a:xfrm>
            <a:off x="9077811" y="1696150"/>
            <a:ext cx="575383" cy="1623868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정육면체 147">
            <a:extLst>
              <a:ext uri="{FF2B5EF4-FFF2-40B4-BE49-F238E27FC236}">
                <a16:creationId xmlns:a16="http://schemas.microsoft.com/office/drawing/2014/main" id="{0C668E64-39F8-4BF2-BA12-CC1B76B7D9F8}"/>
              </a:ext>
            </a:extLst>
          </p:cNvPr>
          <p:cNvSpPr/>
          <p:nvPr/>
        </p:nvSpPr>
        <p:spPr>
          <a:xfrm>
            <a:off x="9271065" y="1696150"/>
            <a:ext cx="575383" cy="1623868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정육면체 148">
            <a:extLst>
              <a:ext uri="{FF2B5EF4-FFF2-40B4-BE49-F238E27FC236}">
                <a16:creationId xmlns:a16="http://schemas.microsoft.com/office/drawing/2014/main" id="{90EDFC94-CB2F-424E-996E-A1CD84FE512E}"/>
              </a:ext>
            </a:extLst>
          </p:cNvPr>
          <p:cNvSpPr/>
          <p:nvPr/>
        </p:nvSpPr>
        <p:spPr>
          <a:xfrm>
            <a:off x="9463044" y="1696150"/>
            <a:ext cx="575383" cy="1623868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5569ECC1-254F-43E8-A77E-731A58DE3B76}"/>
              </a:ext>
            </a:extLst>
          </p:cNvPr>
          <p:cNvCxnSpPr>
            <a:cxnSpLocks/>
          </p:cNvCxnSpPr>
          <p:nvPr/>
        </p:nvCxnSpPr>
        <p:spPr>
          <a:xfrm>
            <a:off x="9933445" y="2528316"/>
            <a:ext cx="142607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40B65D20-298B-4F44-933D-9EB65CBC6A08}"/>
              </a:ext>
            </a:extLst>
          </p:cNvPr>
          <p:cNvCxnSpPr>
            <a:cxnSpLocks/>
          </p:cNvCxnSpPr>
          <p:nvPr/>
        </p:nvCxnSpPr>
        <p:spPr>
          <a:xfrm>
            <a:off x="8793220" y="2523752"/>
            <a:ext cx="241211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타원 155">
            <a:extLst>
              <a:ext uri="{FF2B5EF4-FFF2-40B4-BE49-F238E27FC236}">
                <a16:creationId xmlns:a16="http://schemas.microsoft.com/office/drawing/2014/main" id="{8CFC7025-540C-4829-8BDD-553DEB731BFE}"/>
              </a:ext>
            </a:extLst>
          </p:cNvPr>
          <p:cNvSpPr/>
          <p:nvPr/>
        </p:nvSpPr>
        <p:spPr>
          <a:xfrm>
            <a:off x="10104721" y="2441943"/>
            <a:ext cx="166907" cy="166907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더하기 기호 163">
            <a:extLst>
              <a:ext uri="{FF2B5EF4-FFF2-40B4-BE49-F238E27FC236}">
                <a16:creationId xmlns:a16="http://schemas.microsoft.com/office/drawing/2014/main" id="{5B212AE3-CBF5-46AC-8A8B-96834E614849}"/>
              </a:ext>
            </a:extLst>
          </p:cNvPr>
          <p:cNvSpPr/>
          <p:nvPr/>
        </p:nvSpPr>
        <p:spPr>
          <a:xfrm>
            <a:off x="10098874" y="2438331"/>
            <a:ext cx="170842" cy="170842"/>
          </a:xfrm>
          <a:prstGeom prst="mathPlus">
            <a:avLst>
              <a:gd name="adj1" fmla="val 457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041D06-47B8-4BC0-8B86-4ED4D719758A}"/>
              </a:ext>
            </a:extLst>
          </p:cNvPr>
          <p:cNvCxnSpPr>
            <a:cxnSpLocks/>
          </p:cNvCxnSpPr>
          <p:nvPr/>
        </p:nvCxnSpPr>
        <p:spPr>
          <a:xfrm>
            <a:off x="7678525" y="2523752"/>
            <a:ext cx="241211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3A345EFB-95BA-45D0-B453-1D7AF92DCD6F}"/>
              </a:ext>
            </a:extLst>
          </p:cNvPr>
          <p:cNvCxnSpPr>
            <a:cxnSpLocks/>
          </p:cNvCxnSpPr>
          <p:nvPr/>
        </p:nvCxnSpPr>
        <p:spPr>
          <a:xfrm>
            <a:off x="7003195" y="2521890"/>
            <a:ext cx="675330" cy="0"/>
          </a:xfrm>
          <a:prstGeom prst="line">
            <a:avLst/>
          </a:prstGeom>
          <a:ln w="117475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정육면체 167">
            <a:extLst>
              <a:ext uri="{FF2B5EF4-FFF2-40B4-BE49-F238E27FC236}">
                <a16:creationId xmlns:a16="http://schemas.microsoft.com/office/drawing/2014/main" id="{F4877444-1C76-439E-A1DA-3D324C8E09A6}"/>
              </a:ext>
            </a:extLst>
          </p:cNvPr>
          <p:cNvSpPr/>
          <p:nvPr/>
        </p:nvSpPr>
        <p:spPr>
          <a:xfrm>
            <a:off x="2925322" y="1696150"/>
            <a:ext cx="575383" cy="1623868"/>
          </a:xfrm>
          <a:prstGeom prst="cube">
            <a:avLst>
              <a:gd name="adj" fmla="val 78783"/>
            </a:avLst>
          </a:prstGeom>
          <a:solidFill>
            <a:srgbClr val="16CCB6">
              <a:alpha val="44000"/>
            </a:srgb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2E7A7DB5-B3F9-4BD4-88A5-92FFECEA21C3}"/>
              </a:ext>
            </a:extLst>
          </p:cNvPr>
          <p:cNvCxnSpPr>
            <a:cxnSpLocks/>
          </p:cNvCxnSpPr>
          <p:nvPr/>
        </p:nvCxnSpPr>
        <p:spPr>
          <a:xfrm>
            <a:off x="10301078" y="2528316"/>
            <a:ext cx="119461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>
            <a:extLst>
              <a:ext uri="{FF2B5EF4-FFF2-40B4-BE49-F238E27FC236}">
                <a16:creationId xmlns:a16="http://schemas.microsoft.com/office/drawing/2014/main" id="{ABD8C834-AE97-4D93-8FA4-577FC4DC4A84}"/>
              </a:ext>
            </a:extLst>
          </p:cNvPr>
          <p:cNvCxnSpPr>
            <a:cxnSpLocks/>
          </p:cNvCxnSpPr>
          <p:nvPr/>
        </p:nvCxnSpPr>
        <p:spPr>
          <a:xfrm flipV="1">
            <a:off x="8904712" y="2523752"/>
            <a:ext cx="0" cy="1052935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정육면체 170">
            <a:extLst>
              <a:ext uri="{FF2B5EF4-FFF2-40B4-BE49-F238E27FC236}">
                <a16:creationId xmlns:a16="http://schemas.microsoft.com/office/drawing/2014/main" id="{6608ECAC-DE73-431A-8C16-9776D7981DB1}"/>
              </a:ext>
            </a:extLst>
          </p:cNvPr>
          <p:cNvSpPr/>
          <p:nvPr/>
        </p:nvSpPr>
        <p:spPr>
          <a:xfrm>
            <a:off x="3119268" y="1700352"/>
            <a:ext cx="575383" cy="1623868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2" name="정육면체 171">
            <a:extLst>
              <a:ext uri="{FF2B5EF4-FFF2-40B4-BE49-F238E27FC236}">
                <a16:creationId xmlns:a16="http://schemas.microsoft.com/office/drawing/2014/main" id="{00BC5466-25B9-4613-B7A8-25D2DF911604}"/>
              </a:ext>
            </a:extLst>
          </p:cNvPr>
          <p:cNvSpPr/>
          <p:nvPr/>
        </p:nvSpPr>
        <p:spPr>
          <a:xfrm>
            <a:off x="3306360" y="1696150"/>
            <a:ext cx="575383" cy="1623868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3" name="정육면체 172">
            <a:extLst>
              <a:ext uri="{FF2B5EF4-FFF2-40B4-BE49-F238E27FC236}">
                <a16:creationId xmlns:a16="http://schemas.microsoft.com/office/drawing/2014/main" id="{B753BAB6-9BFD-475E-AC22-72B51C93A058}"/>
              </a:ext>
            </a:extLst>
          </p:cNvPr>
          <p:cNvSpPr/>
          <p:nvPr/>
        </p:nvSpPr>
        <p:spPr>
          <a:xfrm>
            <a:off x="5727470" y="1696150"/>
            <a:ext cx="575383" cy="1623868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4" name="정육면체 173">
            <a:extLst>
              <a:ext uri="{FF2B5EF4-FFF2-40B4-BE49-F238E27FC236}">
                <a16:creationId xmlns:a16="http://schemas.microsoft.com/office/drawing/2014/main" id="{EFB97E59-41FB-4B88-AFCF-D8A971859DFE}"/>
              </a:ext>
            </a:extLst>
          </p:cNvPr>
          <p:cNvSpPr/>
          <p:nvPr/>
        </p:nvSpPr>
        <p:spPr>
          <a:xfrm>
            <a:off x="5911005" y="1696150"/>
            <a:ext cx="575383" cy="1623868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5" name="정육면체 174">
            <a:extLst>
              <a:ext uri="{FF2B5EF4-FFF2-40B4-BE49-F238E27FC236}">
                <a16:creationId xmlns:a16="http://schemas.microsoft.com/office/drawing/2014/main" id="{0712059D-9E82-450E-A3B6-D4A5753732A1}"/>
              </a:ext>
            </a:extLst>
          </p:cNvPr>
          <p:cNvSpPr/>
          <p:nvPr/>
        </p:nvSpPr>
        <p:spPr>
          <a:xfrm>
            <a:off x="6100979" y="1696150"/>
            <a:ext cx="575383" cy="1623868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5A1DE71B-C808-4B9F-A466-5C63CFAE0F15}"/>
              </a:ext>
            </a:extLst>
          </p:cNvPr>
          <p:cNvCxnSpPr>
            <a:cxnSpLocks/>
          </p:cNvCxnSpPr>
          <p:nvPr/>
        </p:nvCxnSpPr>
        <p:spPr>
          <a:xfrm>
            <a:off x="6522717" y="2523752"/>
            <a:ext cx="241211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원호 91">
            <a:extLst>
              <a:ext uri="{FF2B5EF4-FFF2-40B4-BE49-F238E27FC236}">
                <a16:creationId xmlns:a16="http://schemas.microsoft.com/office/drawing/2014/main" id="{3DAEA712-8A25-473F-AB31-0A0E587C97BA}"/>
              </a:ext>
            </a:extLst>
          </p:cNvPr>
          <p:cNvSpPr/>
          <p:nvPr/>
        </p:nvSpPr>
        <p:spPr>
          <a:xfrm rot="10800000">
            <a:off x="2687671" y="338236"/>
            <a:ext cx="7490205" cy="4331678"/>
          </a:xfrm>
          <a:prstGeom prst="arc">
            <a:avLst>
              <a:gd name="adj1" fmla="val 10984851"/>
              <a:gd name="adj2" fmla="val 21577714"/>
            </a:avLst>
          </a:prstGeom>
          <a:ln w="19050">
            <a:solidFill>
              <a:schemeClr val="tx1">
                <a:alpha val="35000"/>
              </a:schemeClr>
            </a:solidFill>
            <a:prstDash val="lgDashDotDot"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146E50-D070-41FE-88B5-91F68311B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17</a:t>
            </a:fld>
            <a:endParaRPr lang="en-US"/>
          </a:p>
        </p:txBody>
      </p:sp>
      <p:sp>
        <p:nvSpPr>
          <p:cNvPr id="146" name="정육면체 145">
            <a:extLst>
              <a:ext uri="{FF2B5EF4-FFF2-40B4-BE49-F238E27FC236}">
                <a16:creationId xmlns:a16="http://schemas.microsoft.com/office/drawing/2014/main" id="{DD5CE80A-B5EE-4240-8765-1FF3AF8DD121}"/>
              </a:ext>
            </a:extLst>
          </p:cNvPr>
          <p:cNvSpPr/>
          <p:nvPr/>
        </p:nvSpPr>
        <p:spPr>
          <a:xfrm>
            <a:off x="8715125" y="3535977"/>
            <a:ext cx="350731" cy="1254972"/>
          </a:xfrm>
          <a:prstGeom prst="cube">
            <a:avLst>
              <a:gd name="adj" fmla="val 89661"/>
            </a:avLst>
          </a:prstGeom>
          <a:solidFill>
            <a:schemeClr val="accent2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Rectangle 99">
            <a:extLst>
              <a:ext uri="{FF2B5EF4-FFF2-40B4-BE49-F238E27FC236}">
                <a16:creationId xmlns:a16="http://schemas.microsoft.com/office/drawing/2014/main" id="{92E79923-6A7D-4A3D-A44D-3FFA2E4DDDC0}"/>
              </a:ext>
            </a:extLst>
          </p:cNvPr>
          <p:cNvSpPr/>
          <p:nvPr/>
        </p:nvSpPr>
        <p:spPr>
          <a:xfrm>
            <a:off x="-1" y="688640"/>
            <a:ext cx="9472475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/>
              <a:t>Output branch</a:t>
            </a:r>
            <a:endParaRPr lang="ko-KR" altLang="en-US" sz="2000" b="1" dirty="0"/>
          </a:p>
        </p:txBody>
      </p:sp>
      <p:sp>
        <p:nvSpPr>
          <p:cNvPr id="73" name="제목 5">
            <a:extLst>
              <a:ext uri="{FF2B5EF4-FFF2-40B4-BE49-F238E27FC236}">
                <a16:creationId xmlns:a16="http://schemas.microsoft.com/office/drawing/2014/main" id="{FEEDCDF5-A77E-4DA2-BE03-03E5DB193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666"/>
            <a:ext cx="10673900" cy="519141"/>
          </a:xfrm>
        </p:spPr>
        <p:txBody>
          <a:bodyPr/>
          <a:lstStyle/>
          <a:p>
            <a:r>
              <a:rPr lang="en-US" altLang="ko-KR" dirty="0"/>
              <a:t>Proposed method : Depth Controllable SR Network</a:t>
            </a:r>
            <a:endParaRPr lang="ko-KR" altLang="en-US" dirty="0"/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8BAA8EBD-DF2F-4251-B79D-BD167C73A3CD}"/>
              </a:ext>
            </a:extLst>
          </p:cNvPr>
          <p:cNvCxnSpPr>
            <a:cxnSpLocks/>
          </p:cNvCxnSpPr>
          <p:nvPr/>
        </p:nvCxnSpPr>
        <p:spPr>
          <a:xfrm>
            <a:off x="3867356" y="4785132"/>
            <a:ext cx="0" cy="32810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7A7FBAFA-6690-4541-BF06-FB1B851CFA27}"/>
              </a:ext>
            </a:extLst>
          </p:cNvPr>
          <p:cNvCxnSpPr>
            <a:cxnSpLocks/>
          </p:cNvCxnSpPr>
          <p:nvPr/>
        </p:nvCxnSpPr>
        <p:spPr>
          <a:xfrm>
            <a:off x="4729547" y="4782751"/>
            <a:ext cx="0" cy="32810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CA852FB0-E534-4C93-BFF8-5C0C6132689B}"/>
              </a:ext>
            </a:extLst>
          </p:cNvPr>
          <p:cNvCxnSpPr>
            <a:cxnSpLocks/>
          </p:cNvCxnSpPr>
          <p:nvPr/>
        </p:nvCxnSpPr>
        <p:spPr>
          <a:xfrm>
            <a:off x="5650211" y="4782751"/>
            <a:ext cx="0" cy="32810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45009921-3AE3-486E-8ECD-61F50C0DAAEB}"/>
              </a:ext>
            </a:extLst>
          </p:cNvPr>
          <p:cNvCxnSpPr>
            <a:cxnSpLocks/>
          </p:cNvCxnSpPr>
          <p:nvPr/>
        </p:nvCxnSpPr>
        <p:spPr>
          <a:xfrm flipV="1">
            <a:off x="3857596" y="5111168"/>
            <a:ext cx="6816305" cy="1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9B794364-C8AD-4EA4-B3A2-4FA5696A3982}"/>
              </a:ext>
            </a:extLst>
          </p:cNvPr>
          <p:cNvCxnSpPr>
            <a:cxnSpLocks/>
          </p:cNvCxnSpPr>
          <p:nvPr/>
        </p:nvCxnSpPr>
        <p:spPr>
          <a:xfrm>
            <a:off x="8933489" y="4782751"/>
            <a:ext cx="0" cy="32810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9CFA1345-F9C2-4FF7-88A0-E3C00B653DEC}"/>
              </a:ext>
            </a:extLst>
          </p:cNvPr>
          <p:cNvCxnSpPr>
            <a:cxnSpLocks/>
          </p:cNvCxnSpPr>
          <p:nvPr/>
        </p:nvCxnSpPr>
        <p:spPr>
          <a:xfrm>
            <a:off x="10664377" y="3790950"/>
            <a:ext cx="0" cy="131990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3D28D571-2A21-4037-9BA3-8AE5104F2AB8}"/>
              </a:ext>
            </a:extLst>
          </p:cNvPr>
          <p:cNvCxnSpPr>
            <a:cxnSpLocks/>
          </p:cNvCxnSpPr>
          <p:nvPr/>
        </p:nvCxnSpPr>
        <p:spPr>
          <a:xfrm>
            <a:off x="7467621" y="5110859"/>
            <a:ext cx="0" cy="242191"/>
          </a:xfrm>
          <a:prstGeom prst="line">
            <a:avLst/>
          </a:prstGeom>
          <a:ln w="19050">
            <a:solidFill>
              <a:srgbClr val="C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22A4DCE-4C82-4E02-A57B-0E6DD72B5210}"/>
              </a:ext>
            </a:extLst>
          </p:cNvPr>
          <p:cNvSpPr txBox="1"/>
          <p:nvPr/>
        </p:nvSpPr>
        <p:spPr>
          <a:xfrm>
            <a:off x="4215769" y="5343678"/>
            <a:ext cx="611564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Backpropagation with averaged loss (multiply 1/n to every loss)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Special case of auxiliary loss* when weight is 1/n instead of 0.3</a:t>
            </a:r>
            <a:r>
              <a:rPr lang="en-US" altLang="ko-KR" sz="1600" baseline="30000" dirty="0">
                <a:solidFill>
                  <a:schemeClr val="bg2">
                    <a:lumMod val="25000"/>
                  </a:schemeClr>
                </a:solidFill>
              </a:rPr>
              <a:t>n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 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2D672C9-DEB0-40C7-8691-8FB03642A089}"/>
              </a:ext>
            </a:extLst>
          </p:cNvPr>
          <p:cNvSpPr txBox="1"/>
          <p:nvPr/>
        </p:nvSpPr>
        <p:spPr>
          <a:xfrm>
            <a:off x="3861995" y="4833860"/>
            <a:ext cx="5068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Loss</a:t>
            </a:r>
            <a:r>
              <a:rPr lang="en-US" altLang="ko-KR" sz="1200" b="1" baseline="-25000" dirty="0"/>
              <a:t>1</a:t>
            </a:r>
            <a:endParaRPr lang="ko-KR" altLang="en-US" sz="1200" b="1" baseline="-250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44224D8-D825-4F88-A99C-DF5799F3BF39}"/>
              </a:ext>
            </a:extLst>
          </p:cNvPr>
          <p:cNvSpPr txBox="1"/>
          <p:nvPr/>
        </p:nvSpPr>
        <p:spPr>
          <a:xfrm>
            <a:off x="2350575" y="4851168"/>
            <a:ext cx="891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Original</a:t>
            </a:r>
          </a:p>
          <a:p>
            <a:pPr algn="ctr"/>
            <a:r>
              <a:rPr lang="en-US" altLang="ko-KR" sz="1400" b="1" dirty="0"/>
              <a:t>HR image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D98FCC-F6D6-4AE4-9A9C-ED10C5539235}"/>
              </a:ext>
            </a:extLst>
          </p:cNvPr>
          <p:cNvSpPr txBox="1"/>
          <p:nvPr/>
        </p:nvSpPr>
        <p:spPr>
          <a:xfrm>
            <a:off x="4159656" y="3692201"/>
            <a:ext cx="365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2*</a:t>
            </a:r>
            <a:endParaRPr lang="ko-KR" altLang="en-US" sz="14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A26827-9DE0-4D59-9409-672C2B76D5FF}"/>
              </a:ext>
            </a:extLst>
          </p:cNvPr>
          <p:cNvSpPr txBox="1"/>
          <p:nvPr/>
        </p:nvSpPr>
        <p:spPr>
          <a:xfrm>
            <a:off x="-1" y="5843691"/>
            <a:ext cx="2854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* L1 loss result higher reconstruction score</a:t>
            </a:r>
            <a:endParaRPr lang="ko-KR" altLang="en-US" sz="12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1DF9235-3052-4F05-B68E-EF0A28D60208}"/>
              </a:ext>
            </a:extLst>
          </p:cNvPr>
          <p:cNvSpPr txBox="1"/>
          <p:nvPr/>
        </p:nvSpPr>
        <p:spPr>
          <a:xfrm>
            <a:off x="4705018" y="4833860"/>
            <a:ext cx="5068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Loss</a:t>
            </a:r>
            <a:r>
              <a:rPr lang="en-US" altLang="ko-KR" sz="1200" b="1" baseline="-25000" dirty="0"/>
              <a:t>2</a:t>
            </a:r>
            <a:endParaRPr lang="ko-KR" altLang="en-US" sz="1200" b="1" baseline="-250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C76FB23-7DEB-4D8E-9EF6-D65656B7DA07}"/>
              </a:ext>
            </a:extLst>
          </p:cNvPr>
          <p:cNvSpPr txBox="1"/>
          <p:nvPr/>
        </p:nvSpPr>
        <p:spPr>
          <a:xfrm>
            <a:off x="5631254" y="4833860"/>
            <a:ext cx="5068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Loss</a:t>
            </a:r>
            <a:r>
              <a:rPr lang="en-US" altLang="ko-KR" sz="1200" b="1" baseline="-25000" dirty="0"/>
              <a:t>3</a:t>
            </a:r>
            <a:endParaRPr lang="ko-KR" altLang="en-US" sz="1200" b="1" baseline="-250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AE2F4FE-CB61-430F-84BD-89B162573B4C}"/>
              </a:ext>
            </a:extLst>
          </p:cNvPr>
          <p:cNvSpPr txBox="1"/>
          <p:nvPr/>
        </p:nvSpPr>
        <p:spPr>
          <a:xfrm>
            <a:off x="8902064" y="4833860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Loss</a:t>
            </a:r>
            <a:r>
              <a:rPr lang="en-US" altLang="ko-KR" sz="1200" b="1" baseline="-25000" dirty="0"/>
              <a:t>n-1</a:t>
            </a:r>
            <a:endParaRPr lang="ko-KR" altLang="en-US" sz="1200" b="1" baseline="-25000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64842D5-1F12-4F42-918A-83AF2BD2D24F}"/>
              </a:ext>
            </a:extLst>
          </p:cNvPr>
          <p:cNvSpPr txBox="1"/>
          <p:nvPr/>
        </p:nvSpPr>
        <p:spPr>
          <a:xfrm>
            <a:off x="10635944" y="4833860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err="1"/>
              <a:t>Loss</a:t>
            </a:r>
            <a:r>
              <a:rPr lang="en-US" altLang="ko-KR" sz="1200" b="1" baseline="-25000" dirty="0" err="1"/>
              <a:t>n</a:t>
            </a:r>
            <a:endParaRPr lang="ko-KR" altLang="en-US" sz="1200" b="1" baseline="-25000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3756BA2-A152-44C8-B36D-28D118154517}"/>
              </a:ext>
            </a:extLst>
          </p:cNvPr>
          <p:cNvSpPr txBox="1"/>
          <p:nvPr/>
        </p:nvSpPr>
        <p:spPr>
          <a:xfrm>
            <a:off x="-1" y="6075239"/>
            <a:ext cx="7523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* Rethinking the inception architecture for computer vision (InceptionV2) [</a:t>
            </a:r>
            <a:r>
              <a:rPr lang="en-US" altLang="ko-KR" sz="1200" dirty="0">
                <a:hlinkClick r:id="rId3"/>
              </a:rPr>
              <a:t>https://arxiv.org/pdf/1512.00567v1.pdf</a:t>
            </a:r>
            <a:r>
              <a:rPr lang="en-US" altLang="ko-KR" sz="1200" dirty="0"/>
              <a:t> ]</a:t>
            </a:r>
            <a:endParaRPr lang="ko-KR" altLang="en-US" sz="1200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13A35B5-005C-4897-A589-5D3E9D2393A4}"/>
              </a:ext>
            </a:extLst>
          </p:cNvPr>
          <p:cNvSpPr txBox="1"/>
          <p:nvPr/>
        </p:nvSpPr>
        <p:spPr>
          <a:xfrm>
            <a:off x="10231946" y="3374761"/>
            <a:ext cx="9877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altLang="ko-KR" sz="1200" b="1" dirty="0" err="1">
                <a:solidFill>
                  <a:schemeClr val="accent2">
                    <a:lumMod val="75000"/>
                  </a:schemeClr>
                </a:solidFill>
              </a:rPr>
              <a:t>rH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 x </a:t>
            </a:r>
            <a:r>
              <a:rPr lang="en-US" altLang="ko-KR" sz="1200" b="1" dirty="0" err="1">
                <a:solidFill>
                  <a:schemeClr val="accent2">
                    <a:lumMod val="75000"/>
                  </a:schemeClr>
                </a:solidFill>
              </a:rPr>
              <a:t>rW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 x 3)</a:t>
            </a:r>
            <a:endParaRPr lang="ko-KR" altLang="en-US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3119297-8936-42F6-9830-53E951C1F4C7}"/>
              </a:ext>
            </a:extLst>
          </p:cNvPr>
          <p:cNvGrpSpPr/>
          <p:nvPr/>
        </p:nvGrpSpPr>
        <p:grpSpPr>
          <a:xfrm>
            <a:off x="2730981" y="2533780"/>
            <a:ext cx="1453982" cy="2317388"/>
            <a:chOff x="2730981" y="2533780"/>
            <a:chExt cx="1453982" cy="2317388"/>
          </a:xfrm>
        </p:grpSpPr>
        <p:sp>
          <p:nvSpPr>
            <p:cNvPr id="112" name="정육면체 111">
              <a:extLst>
                <a:ext uri="{FF2B5EF4-FFF2-40B4-BE49-F238E27FC236}">
                  <a16:creationId xmlns:a16="http://schemas.microsoft.com/office/drawing/2014/main" id="{88263B09-B855-4EE7-BA4D-935153F9042A}"/>
                </a:ext>
              </a:extLst>
            </p:cNvPr>
            <p:cNvSpPr/>
            <p:nvPr/>
          </p:nvSpPr>
          <p:spPr>
            <a:xfrm>
              <a:off x="2878565" y="3535977"/>
              <a:ext cx="408796" cy="1315191"/>
            </a:xfrm>
            <a:prstGeom prst="cube">
              <a:avLst>
                <a:gd name="adj" fmla="val 95744"/>
              </a:avLst>
            </a:prstGeom>
            <a:solidFill>
              <a:srgbClr val="00B05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57D14FF-EB46-48EE-A781-EC68866076B8}"/>
                </a:ext>
              </a:extLst>
            </p:cNvPr>
            <p:cNvSpPr txBox="1"/>
            <p:nvPr/>
          </p:nvSpPr>
          <p:spPr>
            <a:xfrm>
              <a:off x="3360746" y="3937517"/>
              <a:ext cx="3507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-</a:t>
              </a:r>
              <a:endParaRPr lang="ko-KR" altLang="en-US" b="1" dirty="0"/>
            </a:p>
          </p:txBody>
        </p: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3CCEE347-8AD1-4E1D-9FCF-43AC8E50F99F}"/>
                </a:ext>
              </a:extLst>
            </p:cNvPr>
            <p:cNvCxnSpPr>
              <a:cxnSpLocks/>
            </p:cNvCxnSpPr>
            <p:nvPr/>
          </p:nvCxnSpPr>
          <p:spPr>
            <a:xfrm>
              <a:off x="2777559" y="3790950"/>
              <a:ext cx="0" cy="8789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61E505AD-1AE0-463B-A9B3-41F806DCFA9A}"/>
                </a:ext>
              </a:extLst>
            </p:cNvPr>
            <p:cNvCxnSpPr>
              <a:cxnSpLocks/>
            </p:cNvCxnSpPr>
            <p:nvPr/>
          </p:nvCxnSpPr>
          <p:spPr>
            <a:xfrm>
              <a:off x="2730981" y="3790950"/>
              <a:ext cx="0" cy="8789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ADE0B529-D153-48B9-8B6D-B91026653751}"/>
                </a:ext>
              </a:extLst>
            </p:cNvPr>
            <p:cNvCxnSpPr>
              <a:cxnSpLocks/>
            </p:cNvCxnSpPr>
            <p:nvPr/>
          </p:nvCxnSpPr>
          <p:spPr>
            <a:xfrm>
              <a:off x="4184963" y="3790950"/>
              <a:ext cx="0" cy="8789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96C854D2-03C8-4CFE-B59B-3CDD6CA39572}"/>
                </a:ext>
              </a:extLst>
            </p:cNvPr>
            <p:cNvCxnSpPr>
              <a:cxnSpLocks/>
            </p:cNvCxnSpPr>
            <p:nvPr/>
          </p:nvCxnSpPr>
          <p:spPr>
            <a:xfrm>
              <a:off x="4138385" y="3790950"/>
              <a:ext cx="0" cy="8789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id="{8DB2A787-9924-4492-8EC8-98E65F268866}"/>
                </a:ext>
              </a:extLst>
            </p:cNvPr>
            <p:cNvGrpSpPr/>
            <p:nvPr/>
          </p:nvGrpSpPr>
          <p:grpSpPr>
            <a:xfrm>
              <a:off x="3649948" y="2533780"/>
              <a:ext cx="350731" cy="2251352"/>
              <a:chOff x="3495975" y="2533780"/>
              <a:chExt cx="350731" cy="2251352"/>
            </a:xfrm>
          </p:grpSpPr>
          <p:cxnSp>
            <p:nvCxnSpPr>
              <p:cNvPr id="178" name="직선 화살표 연결선 177">
                <a:extLst>
                  <a:ext uri="{FF2B5EF4-FFF2-40B4-BE49-F238E27FC236}">
                    <a16:creationId xmlns:a16="http://schemas.microsoft.com/office/drawing/2014/main" id="{B1E8B2B4-5BD8-4F2C-BCC7-D9070F1BEB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9936" y="2538944"/>
                <a:ext cx="25244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2F788B55-7DEF-46AE-8154-1EF38EC484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56661" y="2533780"/>
                <a:ext cx="0" cy="1060799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정육면체 179">
                <a:extLst>
                  <a:ext uri="{FF2B5EF4-FFF2-40B4-BE49-F238E27FC236}">
                    <a16:creationId xmlns:a16="http://schemas.microsoft.com/office/drawing/2014/main" id="{B7F582C0-5795-49A5-AF3D-B5DA895F989B}"/>
                  </a:ext>
                </a:extLst>
              </p:cNvPr>
              <p:cNvSpPr/>
              <p:nvPr/>
            </p:nvSpPr>
            <p:spPr>
              <a:xfrm>
                <a:off x="3495975" y="3530160"/>
                <a:ext cx="350731" cy="1254972"/>
              </a:xfrm>
              <a:prstGeom prst="cube">
                <a:avLst>
                  <a:gd name="adj" fmla="val 89661"/>
                </a:avLst>
              </a:prstGeom>
              <a:solidFill>
                <a:schemeClr val="accent2"/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26878AF6-51EB-4E1D-A602-AE6B87A220C4}"/>
              </a:ext>
            </a:extLst>
          </p:cNvPr>
          <p:cNvGrpSpPr/>
          <p:nvPr/>
        </p:nvGrpSpPr>
        <p:grpSpPr>
          <a:xfrm>
            <a:off x="4489964" y="2533778"/>
            <a:ext cx="350731" cy="2251354"/>
            <a:chOff x="4476970" y="2533778"/>
            <a:chExt cx="350731" cy="2251354"/>
          </a:xfrm>
        </p:grpSpPr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E110E089-C249-48A8-8110-EEBC4A83B9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7734" y="2533780"/>
              <a:ext cx="0" cy="1060799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정육면체 182">
              <a:extLst>
                <a:ext uri="{FF2B5EF4-FFF2-40B4-BE49-F238E27FC236}">
                  <a16:creationId xmlns:a16="http://schemas.microsoft.com/office/drawing/2014/main" id="{5CD2C43B-4830-48C1-90F1-22EA4BBFABC5}"/>
                </a:ext>
              </a:extLst>
            </p:cNvPr>
            <p:cNvSpPr/>
            <p:nvPr/>
          </p:nvSpPr>
          <p:spPr>
            <a:xfrm>
              <a:off x="4476970" y="3530160"/>
              <a:ext cx="350731" cy="1254972"/>
            </a:xfrm>
            <a:prstGeom prst="cube">
              <a:avLst>
                <a:gd name="adj" fmla="val 89661"/>
              </a:avLst>
            </a:prstGeom>
            <a:solidFill>
              <a:schemeClr val="accent2"/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84" name="직선 화살표 연결선 183">
              <a:extLst>
                <a:ext uri="{FF2B5EF4-FFF2-40B4-BE49-F238E27FC236}">
                  <a16:creationId xmlns:a16="http://schemas.microsoft.com/office/drawing/2014/main" id="{C9B529E8-52D8-4157-AC31-3D5D24787CF1}"/>
                </a:ext>
              </a:extLst>
            </p:cNvPr>
            <p:cNvCxnSpPr>
              <a:cxnSpLocks/>
            </p:cNvCxnSpPr>
            <p:nvPr/>
          </p:nvCxnSpPr>
          <p:spPr>
            <a:xfrm>
              <a:off x="4522759" y="2533778"/>
              <a:ext cx="24121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5" name="그룹 184">
            <a:extLst>
              <a:ext uri="{FF2B5EF4-FFF2-40B4-BE49-F238E27FC236}">
                <a16:creationId xmlns:a16="http://schemas.microsoft.com/office/drawing/2014/main" id="{FE237AF0-A780-44AF-9878-C5EB03A02C5A}"/>
              </a:ext>
            </a:extLst>
          </p:cNvPr>
          <p:cNvGrpSpPr/>
          <p:nvPr/>
        </p:nvGrpSpPr>
        <p:grpSpPr>
          <a:xfrm>
            <a:off x="5433130" y="2533778"/>
            <a:ext cx="350731" cy="2251354"/>
            <a:chOff x="4476970" y="2533778"/>
            <a:chExt cx="350731" cy="2251354"/>
          </a:xfrm>
        </p:grpSpPr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DB92096D-B3F7-4790-8905-C2EF4A5614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7734" y="2533780"/>
              <a:ext cx="0" cy="1060799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정육면체 186">
              <a:extLst>
                <a:ext uri="{FF2B5EF4-FFF2-40B4-BE49-F238E27FC236}">
                  <a16:creationId xmlns:a16="http://schemas.microsoft.com/office/drawing/2014/main" id="{E6C67D65-CB47-4D5F-851A-8A591BF22856}"/>
                </a:ext>
              </a:extLst>
            </p:cNvPr>
            <p:cNvSpPr/>
            <p:nvPr/>
          </p:nvSpPr>
          <p:spPr>
            <a:xfrm>
              <a:off x="4476970" y="3530160"/>
              <a:ext cx="350731" cy="1254972"/>
            </a:xfrm>
            <a:prstGeom prst="cube">
              <a:avLst>
                <a:gd name="adj" fmla="val 89661"/>
              </a:avLst>
            </a:prstGeom>
            <a:solidFill>
              <a:schemeClr val="accent2"/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88" name="직선 화살표 연결선 187">
              <a:extLst>
                <a:ext uri="{FF2B5EF4-FFF2-40B4-BE49-F238E27FC236}">
                  <a16:creationId xmlns:a16="http://schemas.microsoft.com/office/drawing/2014/main" id="{BBC74B32-5088-4593-AEFC-577202083434}"/>
                </a:ext>
              </a:extLst>
            </p:cNvPr>
            <p:cNvCxnSpPr>
              <a:cxnSpLocks/>
            </p:cNvCxnSpPr>
            <p:nvPr/>
          </p:nvCxnSpPr>
          <p:spPr>
            <a:xfrm>
              <a:off x="4522759" y="2533778"/>
              <a:ext cx="24121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17479F46-CCA5-4A53-80A0-035ED33B3D29}"/>
              </a:ext>
            </a:extLst>
          </p:cNvPr>
          <p:cNvSpPr txBox="1"/>
          <p:nvPr/>
        </p:nvSpPr>
        <p:spPr>
          <a:xfrm>
            <a:off x="5631254" y="3293257"/>
            <a:ext cx="1272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Output branch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876EE02E-F374-4E43-B786-06D5D0F84E8F}"/>
              </a:ext>
            </a:extLst>
          </p:cNvPr>
          <p:cNvSpPr txBox="1"/>
          <p:nvPr/>
        </p:nvSpPr>
        <p:spPr>
          <a:xfrm>
            <a:off x="9013441" y="4257330"/>
            <a:ext cx="9877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altLang="ko-KR" sz="1200" b="1" dirty="0" err="1">
                <a:solidFill>
                  <a:schemeClr val="accent2">
                    <a:lumMod val="75000"/>
                  </a:schemeClr>
                </a:solidFill>
              </a:rPr>
              <a:t>rH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 x </a:t>
            </a:r>
            <a:r>
              <a:rPr lang="en-US" altLang="ko-KR" sz="1200" b="1" dirty="0" err="1">
                <a:solidFill>
                  <a:schemeClr val="accent2">
                    <a:lumMod val="75000"/>
                  </a:schemeClr>
                </a:solidFill>
              </a:rPr>
              <a:t>rW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 x 3)</a:t>
            </a:r>
            <a:endParaRPr lang="ko-KR" altLang="en-US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FE1730AC-9955-4246-A548-94D16C2D4540}"/>
              </a:ext>
            </a:extLst>
          </p:cNvPr>
          <p:cNvSpPr txBox="1"/>
          <p:nvPr/>
        </p:nvSpPr>
        <p:spPr>
          <a:xfrm>
            <a:off x="8966683" y="1285126"/>
            <a:ext cx="1066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2"/>
                </a:solidFill>
              </a:rPr>
              <a:t>(</a:t>
            </a:r>
            <a:r>
              <a:rPr lang="en-US" altLang="ko-KR" sz="1200" b="1" dirty="0" err="1">
                <a:solidFill>
                  <a:schemeClr val="tx2"/>
                </a:solidFill>
              </a:rPr>
              <a:t>rH</a:t>
            </a:r>
            <a:r>
              <a:rPr lang="en-US" altLang="ko-KR" sz="1200" b="1" dirty="0">
                <a:solidFill>
                  <a:schemeClr val="tx2"/>
                </a:solidFill>
              </a:rPr>
              <a:t> x </a:t>
            </a:r>
            <a:r>
              <a:rPr lang="en-US" altLang="ko-KR" sz="1200" b="1" dirty="0" err="1">
                <a:solidFill>
                  <a:schemeClr val="tx2"/>
                </a:solidFill>
              </a:rPr>
              <a:t>rW</a:t>
            </a:r>
            <a:r>
              <a:rPr lang="en-US" altLang="ko-KR" sz="1200" b="1" dirty="0">
                <a:solidFill>
                  <a:schemeClr val="tx2"/>
                </a:solidFill>
              </a:rPr>
              <a:t> x 64)</a:t>
            </a:r>
            <a:endParaRPr lang="ko-KR" altLang="en-US" sz="1200" b="1" dirty="0">
              <a:solidFill>
                <a:schemeClr val="tx2"/>
              </a:solidFill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63C77188-14FA-41E2-8612-742896893F31}"/>
              </a:ext>
            </a:extLst>
          </p:cNvPr>
          <p:cNvSpPr txBox="1"/>
          <p:nvPr/>
        </p:nvSpPr>
        <p:spPr>
          <a:xfrm>
            <a:off x="5653883" y="1243518"/>
            <a:ext cx="1653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2"/>
                </a:solidFill>
              </a:rPr>
              <a:t>18 hidden layers</a:t>
            </a:r>
            <a:endParaRPr lang="ko-KR" altLang="en-US" sz="1400" b="1" dirty="0">
              <a:solidFill>
                <a:schemeClr val="tx2"/>
              </a:solidFill>
            </a:endParaRPr>
          </a:p>
        </p:txBody>
      </p:sp>
      <p:sp>
        <p:nvSpPr>
          <p:cNvPr id="193" name="왼쪽 대괄호 192">
            <a:extLst>
              <a:ext uri="{FF2B5EF4-FFF2-40B4-BE49-F238E27FC236}">
                <a16:creationId xmlns:a16="http://schemas.microsoft.com/office/drawing/2014/main" id="{A7C62790-DCC8-47D3-8369-F152934E00CF}"/>
              </a:ext>
            </a:extLst>
          </p:cNvPr>
          <p:cNvSpPr/>
          <p:nvPr/>
        </p:nvSpPr>
        <p:spPr>
          <a:xfrm rot="5400000">
            <a:off x="6716941" y="-1663015"/>
            <a:ext cx="94392" cy="6471910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949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원호 197">
            <a:extLst>
              <a:ext uri="{FF2B5EF4-FFF2-40B4-BE49-F238E27FC236}">
                <a16:creationId xmlns:a16="http://schemas.microsoft.com/office/drawing/2014/main" id="{E7526AD1-6DEB-4156-B25F-BE415C19350D}"/>
              </a:ext>
            </a:extLst>
          </p:cNvPr>
          <p:cNvSpPr/>
          <p:nvPr/>
        </p:nvSpPr>
        <p:spPr>
          <a:xfrm rot="10800000">
            <a:off x="1444852" y="1971733"/>
            <a:ext cx="1371989" cy="664220"/>
          </a:xfrm>
          <a:prstGeom prst="arc">
            <a:avLst>
              <a:gd name="adj1" fmla="val 16286729"/>
              <a:gd name="adj2" fmla="val 0"/>
            </a:avLst>
          </a:prstGeom>
          <a:ln w="19050">
            <a:solidFill>
              <a:schemeClr val="tx1"/>
            </a:solidFill>
            <a:prstDash val="lgDashDotDot"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146E50-D070-41FE-88B5-91F68311B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18</a:t>
            </a:fld>
            <a:endParaRPr lang="en-US"/>
          </a:p>
        </p:txBody>
      </p:sp>
      <p:sp>
        <p:nvSpPr>
          <p:cNvPr id="7" name="Rectangle 99">
            <a:extLst>
              <a:ext uri="{FF2B5EF4-FFF2-40B4-BE49-F238E27FC236}">
                <a16:creationId xmlns:a16="http://schemas.microsoft.com/office/drawing/2014/main" id="{94155601-FD97-47D7-8D9F-A64CDBF355D8}"/>
              </a:ext>
            </a:extLst>
          </p:cNvPr>
          <p:cNvSpPr/>
          <p:nvPr/>
        </p:nvSpPr>
        <p:spPr>
          <a:xfrm>
            <a:off x="-1" y="688640"/>
            <a:ext cx="9472475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/>
              <a:t>Skip connection strategy</a:t>
            </a:r>
            <a:endParaRPr lang="ko-KR" altLang="en-US" sz="2000" b="1" dirty="0"/>
          </a:p>
        </p:txBody>
      </p:sp>
      <p:sp>
        <p:nvSpPr>
          <p:cNvPr id="111" name="원호 110">
            <a:extLst>
              <a:ext uri="{FF2B5EF4-FFF2-40B4-BE49-F238E27FC236}">
                <a16:creationId xmlns:a16="http://schemas.microsoft.com/office/drawing/2014/main" id="{1D64E26D-CE24-44EF-8F78-C85B3DA46464}"/>
              </a:ext>
            </a:extLst>
          </p:cNvPr>
          <p:cNvSpPr/>
          <p:nvPr/>
        </p:nvSpPr>
        <p:spPr>
          <a:xfrm rot="10800000">
            <a:off x="1449593" y="1555742"/>
            <a:ext cx="5047050" cy="1493736"/>
          </a:xfrm>
          <a:prstGeom prst="arc">
            <a:avLst>
              <a:gd name="adj1" fmla="val 12491783"/>
              <a:gd name="adj2" fmla="val 0"/>
            </a:avLst>
          </a:prstGeom>
          <a:ln w="19050">
            <a:solidFill>
              <a:schemeClr val="tx1"/>
            </a:solidFill>
            <a:prstDash val="lgDashDotDot"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35" name="원호 134">
            <a:extLst>
              <a:ext uri="{FF2B5EF4-FFF2-40B4-BE49-F238E27FC236}">
                <a16:creationId xmlns:a16="http://schemas.microsoft.com/office/drawing/2014/main" id="{C5DCB74B-410D-4E4E-B36B-E5117916B70B}"/>
              </a:ext>
            </a:extLst>
          </p:cNvPr>
          <p:cNvSpPr/>
          <p:nvPr/>
        </p:nvSpPr>
        <p:spPr>
          <a:xfrm rot="10800000">
            <a:off x="1443849" y="1167239"/>
            <a:ext cx="4893988" cy="2230035"/>
          </a:xfrm>
          <a:prstGeom prst="arc">
            <a:avLst>
              <a:gd name="adj1" fmla="val 10984851"/>
              <a:gd name="adj2" fmla="val 21577714"/>
            </a:avLst>
          </a:prstGeom>
          <a:ln w="19050">
            <a:solidFill>
              <a:schemeClr val="tx1"/>
            </a:solidFill>
            <a:prstDash val="lgDashDotDot"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04" name="원호 103">
            <a:extLst>
              <a:ext uri="{FF2B5EF4-FFF2-40B4-BE49-F238E27FC236}">
                <a16:creationId xmlns:a16="http://schemas.microsoft.com/office/drawing/2014/main" id="{386FCF8F-F597-457F-AE1B-3F7453271E96}"/>
              </a:ext>
            </a:extLst>
          </p:cNvPr>
          <p:cNvSpPr/>
          <p:nvPr/>
        </p:nvSpPr>
        <p:spPr>
          <a:xfrm rot="10800000">
            <a:off x="1449193" y="1715056"/>
            <a:ext cx="3853692" cy="1175270"/>
          </a:xfrm>
          <a:prstGeom prst="arc">
            <a:avLst>
              <a:gd name="adj1" fmla="val 16286729"/>
              <a:gd name="adj2" fmla="val 0"/>
            </a:avLst>
          </a:prstGeom>
          <a:ln w="19050">
            <a:solidFill>
              <a:schemeClr val="tx1"/>
            </a:solidFill>
            <a:prstDash val="lgDashDotDot"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C39769B8-ED56-49B5-917E-08D78E1FD03B}"/>
              </a:ext>
            </a:extLst>
          </p:cNvPr>
          <p:cNvSpPr/>
          <p:nvPr/>
        </p:nvSpPr>
        <p:spPr>
          <a:xfrm>
            <a:off x="6123018" y="2261195"/>
            <a:ext cx="94513" cy="7447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4702461A-CF81-4A8F-BA55-787A56171209}"/>
              </a:ext>
            </a:extLst>
          </p:cNvPr>
          <p:cNvSpPr/>
          <p:nvPr/>
        </p:nvSpPr>
        <p:spPr>
          <a:xfrm>
            <a:off x="626278" y="2211993"/>
            <a:ext cx="221953" cy="493561"/>
          </a:xfrm>
          <a:prstGeom prst="cube">
            <a:avLst>
              <a:gd name="adj" fmla="val 83480"/>
            </a:avLst>
          </a:prstGeom>
          <a:solidFill>
            <a:srgbClr val="00B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5" name="정육면체 14">
            <a:extLst>
              <a:ext uri="{FF2B5EF4-FFF2-40B4-BE49-F238E27FC236}">
                <a16:creationId xmlns:a16="http://schemas.microsoft.com/office/drawing/2014/main" id="{C884D757-B441-4960-8E83-B4605749CB29}"/>
              </a:ext>
            </a:extLst>
          </p:cNvPr>
          <p:cNvSpPr/>
          <p:nvPr/>
        </p:nvSpPr>
        <p:spPr>
          <a:xfrm>
            <a:off x="1082480" y="1871482"/>
            <a:ext cx="326294" cy="836000"/>
          </a:xfrm>
          <a:prstGeom prst="cube">
            <a:avLst>
              <a:gd name="adj" fmla="val 89661"/>
            </a:avLst>
          </a:prstGeom>
          <a:solidFill>
            <a:srgbClr val="C0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FCEC8594-157B-46F8-B4F7-38E4624C8646}"/>
              </a:ext>
            </a:extLst>
          </p:cNvPr>
          <p:cNvSpPr/>
          <p:nvPr/>
        </p:nvSpPr>
        <p:spPr>
          <a:xfrm>
            <a:off x="2343716" y="1871482"/>
            <a:ext cx="375947" cy="836000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1AF5E-170A-44B1-837C-CDD4C1B6733D}"/>
              </a:ext>
            </a:extLst>
          </p:cNvPr>
          <p:cNvSpPr txBox="1"/>
          <p:nvPr/>
        </p:nvSpPr>
        <p:spPr>
          <a:xfrm>
            <a:off x="323642" y="2689054"/>
            <a:ext cx="6976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accent6">
                    <a:lumMod val="50000"/>
                  </a:schemeClr>
                </a:solidFill>
              </a:rPr>
              <a:t>(H x W x 3)</a:t>
            </a:r>
            <a:endParaRPr lang="ko-KR" altLang="en-US" sz="9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40AA6A-F92C-40C4-872E-1E1B3A9B56B2}"/>
              </a:ext>
            </a:extLst>
          </p:cNvPr>
          <p:cNvSpPr txBox="1"/>
          <p:nvPr/>
        </p:nvSpPr>
        <p:spPr>
          <a:xfrm>
            <a:off x="862455" y="2685825"/>
            <a:ext cx="7809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rgbClr val="C00000"/>
                </a:solidFill>
              </a:rPr>
              <a:t>(</a:t>
            </a:r>
            <a:r>
              <a:rPr lang="en-US" altLang="ko-KR" sz="900" b="1" dirty="0" err="1">
                <a:solidFill>
                  <a:srgbClr val="C00000"/>
                </a:solidFill>
              </a:rPr>
              <a:t>rH</a:t>
            </a:r>
            <a:r>
              <a:rPr lang="en-US" altLang="ko-KR" sz="900" b="1" dirty="0">
                <a:solidFill>
                  <a:srgbClr val="C00000"/>
                </a:solidFill>
              </a:rPr>
              <a:t> x </a:t>
            </a:r>
            <a:r>
              <a:rPr lang="en-US" altLang="ko-KR" sz="900" b="1" dirty="0" err="1">
                <a:solidFill>
                  <a:srgbClr val="C00000"/>
                </a:solidFill>
              </a:rPr>
              <a:t>rW</a:t>
            </a:r>
            <a:r>
              <a:rPr lang="en-US" altLang="ko-KR" sz="900" b="1" dirty="0">
                <a:solidFill>
                  <a:srgbClr val="C00000"/>
                </a:solidFill>
              </a:rPr>
              <a:t> x 3)</a:t>
            </a:r>
            <a:endParaRPr lang="ko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C0A436-55FA-4AD9-BC10-C0E75A274F71}"/>
              </a:ext>
            </a:extLst>
          </p:cNvPr>
          <p:cNvSpPr txBox="1"/>
          <p:nvPr/>
        </p:nvSpPr>
        <p:spPr>
          <a:xfrm>
            <a:off x="5629170" y="1642418"/>
            <a:ext cx="8386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en-US" altLang="ko-KR" sz="900" b="1" dirty="0" err="1">
                <a:solidFill>
                  <a:schemeClr val="accent1">
                    <a:lumMod val="50000"/>
                  </a:schemeClr>
                </a:solidFill>
              </a:rPr>
              <a:t>rH</a:t>
            </a:r>
            <a:r>
              <a:rPr lang="en-US" altLang="ko-KR" sz="900" b="1" dirty="0">
                <a:solidFill>
                  <a:schemeClr val="accent1">
                    <a:lumMod val="50000"/>
                  </a:schemeClr>
                </a:solidFill>
              </a:rPr>
              <a:t> x </a:t>
            </a:r>
            <a:r>
              <a:rPr lang="en-US" altLang="ko-KR" sz="900" b="1" dirty="0" err="1">
                <a:solidFill>
                  <a:schemeClr val="accent1">
                    <a:lumMod val="50000"/>
                  </a:schemeClr>
                </a:solidFill>
              </a:rPr>
              <a:t>rW</a:t>
            </a:r>
            <a:r>
              <a:rPr lang="en-US" altLang="ko-KR" sz="900" b="1" dirty="0">
                <a:solidFill>
                  <a:schemeClr val="accent1">
                    <a:lumMod val="50000"/>
                  </a:schemeClr>
                </a:solidFill>
              </a:rPr>
              <a:t> x 64)</a:t>
            </a:r>
            <a:endParaRPr lang="ko-KR" altLang="en-US" sz="9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3CAFD4C-D558-48D2-A415-6E7F39031F39}"/>
              </a:ext>
            </a:extLst>
          </p:cNvPr>
          <p:cNvCxnSpPr>
            <a:cxnSpLocks/>
          </p:cNvCxnSpPr>
          <p:nvPr/>
        </p:nvCxnSpPr>
        <p:spPr>
          <a:xfrm>
            <a:off x="904223" y="2297548"/>
            <a:ext cx="15760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EF009E2-99A1-4F54-87A9-479339797B54}"/>
              </a:ext>
            </a:extLst>
          </p:cNvPr>
          <p:cNvCxnSpPr>
            <a:cxnSpLocks/>
          </p:cNvCxnSpPr>
          <p:nvPr/>
        </p:nvCxnSpPr>
        <p:spPr>
          <a:xfrm>
            <a:off x="5981804" y="2297548"/>
            <a:ext cx="115574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더하기 기호 58">
            <a:extLst>
              <a:ext uri="{FF2B5EF4-FFF2-40B4-BE49-F238E27FC236}">
                <a16:creationId xmlns:a16="http://schemas.microsoft.com/office/drawing/2014/main" id="{BFF818C4-8193-42B1-B6F8-557BBFD8524C}"/>
              </a:ext>
            </a:extLst>
          </p:cNvPr>
          <p:cNvSpPr/>
          <p:nvPr/>
        </p:nvSpPr>
        <p:spPr>
          <a:xfrm>
            <a:off x="6120786" y="2259583"/>
            <a:ext cx="96742" cy="76226"/>
          </a:xfrm>
          <a:prstGeom prst="mathPlus">
            <a:avLst>
              <a:gd name="adj1" fmla="val 457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391BCCCB-788E-4D9D-B17D-8AFADC91A0B6}"/>
              </a:ext>
            </a:extLst>
          </p:cNvPr>
          <p:cNvSpPr/>
          <p:nvPr/>
        </p:nvSpPr>
        <p:spPr>
          <a:xfrm>
            <a:off x="6509453" y="1890054"/>
            <a:ext cx="296524" cy="836000"/>
          </a:xfrm>
          <a:prstGeom prst="cube">
            <a:avLst>
              <a:gd name="adj" fmla="val 89661"/>
            </a:avLst>
          </a:prstGeom>
          <a:solidFill>
            <a:schemeClr val="accent2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74B9D5D-9B4E-4629-AEB6-0D585843F790}"/>
              </a:ext>
            </a:extLst>
          </p:cNvPr>
          <p:cNvCxnSpPr>
            <a:cxnSpLocks/>
          </p:cNvCxnSpPr>
          <p:nvPr/>
        </p:nvCxnSpPr>
        <p:spPr>
          <a:xfrm>
            <a:off x="1323177" y="2297548"/>
            <a:ext cx="251309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정육면체 53">
            <a:extLst>
              <a:ext uri="{FF2B5EF4-FFF2-40B4-BE49-F238E27FC236}">
                <a16:creationId xmlns:a16="http://schemas.microsoft.com/office/drawing/2014/main" id="{C6193B03-4DF7-487B-B9BB-7CE881D6D29E}"/>
              </a:ext>
            </a:extLst>
          </p:cNvPr>
          <p:cNvSpPr/>
          <p:nvPr/>
        </p:nvSpPr>
        <p:spPr>
          <a:xfrm>
            <a:off x="2464988" y="1871482"/>
            <a:ext cx="375947" cy="836000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55" name="정육면체 54">
            <a:extLst>
              <a:ext uri="{FF2B5EF4-FFF2-40B4-BE49-F238E27FC236}">
                <a16:creationId xmlns:a16="http://schemas.microsoft.com/office/drawing/2014/main" id="{6444FA23-7975-4EBA-AFD1-64C302272F79}"/>
              </a:ext>
            </a:extLst>
          </p:cNvPr>
          <p:cNvSpPr/>
          <p:nvPr/>
        </p:nvSpPr>
        <p:spPr>
          <a:xfrm>
            <a:off x="2968540" y="1871482"/>
            <a:ext cx="375947" cy="836000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57" name="정육면체 56">
            <a:extLst>
              <a:ext uri="{FF2B5EF4-FFF2-40B4-BE49-F238E27FC236}">
                <a16:creationId xmlns:a16="http://schemas.microsoft.com/office/drawing/2014/main" id="{B29776A4-3904-4507-8C90-D2E5C1B18507}"/>
              </a:ext>
            </a:extLst>
          </p:cNvPr>
          <p:cNvSpPr/>
          <p:nvPr/>
        </p:nvSpPr>
        <p:spPr>
          <a:xfrm>
            <a:off x="3085579" y="1875574"/>
            <a:ext cx="375947" cy="836000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67" name="정육면체 66">
            <a:extLst>
              <a:ext uri="{FF2B5EF4-FFF2-40B4-BE49-F238E27FC236}">
                <a16:creationId xmlns:a16="http://schemas.microsoft.com/office/drawing/2014/main" id="{3639A7C0-A64D-44FB-A5EE-AFF38398F5D6}"/>
              </a:ext>
            </a:extLst>
          </p:cNvPr>
          <p:cNvSpPr/>
          <p:nvPr/>
        </p:nvSpPr>
        <p:spPr>
          <a:xfrm>
            <a:off x="4886232" y="1871482"/>
            <a:ext cx="375947" cy="836000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68" name="정육면체 67">
            <a:extLst>
              <a:ext uri="{FF2B5EF4-FFF2-40B4-BE49-F238E27FC236}">
                <a16:creationId xmlns:a16="http://schemas.microsoft.com/office/drawing/2014/main" id="{5198F672-FFE3-4EBF-AAC6-86B051E1D8FF}"/>
              </a:ext>
            </a:extLst>
          </p:cNvPr>
          <p:cNvSpPr/>
          <p:nvPr/>
        </p:nvSpPr>
        <p:spPr>
          <a:xfrm>
            <a:off x="5006151" y="1871482"/>
            <a:ext cx="375947" cy="836000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69" name="정육면체 68">
            <a:extLst>
              <a:ext uri="{FF2B5EF4-FFF2-40B4-BE49-F238E27FC236}">
                <a16:creationId xmlns:a16="http://schemas.microsoft.com/office/drawing/2014/main" id="{0CE3A4B8-84C9-4659-AEC9-E1E9843E25DC}"/>
              </a:ext>
            </a:extLst>
          </p:cNvPr>
          <p:cNvSpPr/>
          <p:nvPr/>
        </p:nvSpPr>
        <p:spPr>
          <a:xfrm>
            <a:off x="5130278" y="1871482"/>
            <a:ext cx="375947" cy="836000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70" name="정육면체 69">
            <a:extLst>
              <a:ext uri="{FF2B5EF4-FFF2-40B4-BE49-F238E27FC236}">
                <a16:creationId xmlns:a16="http://schemas.microsoft.com/office/drawing/2014/main" id="{804AE06B-2BBE-4084-A601-56DD64175C6A}"/>
              </a:ext>
            </a:extLst>
          </p:cNvPr>
          <p:cNvSpPr/>
          <p:nvPr/>
        </p:nvSpPr>
        <p:spPr>
          <a:xfrm>
            <a:off x="5619325" y="1871482"/>
            <a:ext cx="375947" cy="836000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72" name="정육면체 71">
            <a:extLst>
              <a:ext uri="{FF2B5EF4-FFF2-40B4-BE49-F238E27FC236}">
                <a16:creationId xmlns:a16="http://schemas.microsoft.com/office/drawing/2014/main" id="{2FA81F2E-D7EB-4863-B9B7-4FBBDF970FEE}"/>
              </a:ext>
            </a:extLst>
          </p:cNvPr>
          <p:cNvSpPr/>
          <p:nvPr/>
        </p:nvSpPr>
        <p:spPr>
          <a:xfrm>
            <a:off x="5739244" y="1871482"/>
            <a:ext cx="375947" cy="836000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74" name="정육면체 73">
            <a:extLst>
              <a:ext uri="{FF2B5EF4-FFF2-40B4-BE49-F238E27FC236}">
                <a16:creationId xmlns:a16="http://schemas.microsoft.com/office/drawing/2014/main" id="{7B43F183-FD2F-4E56-A2BB-DF78626E2159}"/>
              </a:ext>
            </a:extLst>
          </p:cNvPr>
          <p:cNvSpPr/>
          <p:nvPr/>
        </p:nvSpPr>
        <p:spPr>
          <a:xfrm>
            <a:off x="5863370" y="1871482"/>
            <a:ext cx="375947" cy="836000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6E62E2A-C0F3-48D6-8270-A5CE3B91B431}"/>
              </a:ext>
            </a:extLst>
          </p:cNvPr>
          <p:cNvSpPr txBox="1"/>
          <p:nvPr/>
        </p:nvSpPr>
        <p:spPr>
          <a:xfrm>
            <a:off x="3504221" y="2663908"/>
            <a:ext cx="824344" cy="210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/>
              <a:t>Output branch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DF0EA3B-E03D-4F30-AA81-11FE2A63A849}"/>
              </a:ext>
            </a:extLst>
          </p:cNvPr>
          <p:cNvCxnSpPr>
            <a:cxnSpLocks/>
          </p:cNvCxnSpPr>
          <p:nvPr/>
        </p:nvCxnSpPr>
        <p:spPr>
          <a:xfrm>
            <a:off x="6179420" y="2299898"/>
            <a:ext cx="93177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CBF6B1E-7C00-469A-9D55-E02B346A91E1}"/>
              </a:ext>
            </a:extLst>
          </p:cNvPr>
          <p:cNvCxnSpPr>
            <a:cxnSpLocks/>
          </p:cNvCxnSpPr>
          <p:nvPr/>
        </p:nvCxnSpPr>
        <p:spPr>
          <a:xfrm>
            <a:off x="5433377" y="2297548"/>
            <a:ext cx="15760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>
            <a:extLst>
              <a:ext uri="{FF2B5EF4-FFF2-40B4-BE49-F238E27FC236}">
                <a16:creationId xmlns:a16="http://schemas.microsoft.com/office/drawing/2014/main" id="{08BEE626-A48B-4DF8-91DD-61B8C7DB1AFA}"/>
              </a:ext>
            </a:extLst>
          </p:cNvPr>
          <p:cNvSpPr/>
          <p:nvPr/>
        </p:nvSpPr>
        <p:spPr>
          <a:xfrm>
            <a:off x="6290292" y="2255431"/>
            <a:ext cx="109055" cy="85927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94" name="더하기 기호 93">
            <a:extLst>
              <a:ext uri="{FF2B5EF4-FFF2-40B4-BE49-F238E27FC236}">
                <a16:creationId xmlns:a16="http://schemas.microsoft.com/office/drawing/2014/main" id="{EC4958A3-A72B-4F28-9B76-D9A3ED694086}"/>
              </a:ext>
            </a:extLst>
          </p:cNvPr>
          <p:cNvSpPr/>
          <p:nvPr/>
        </p:nvSpPr>
        <p:spPr>
          <a:xfrm>
            <a:off x="6286472" y="2253572"/>
            <a:ext cx="111626" cy="87953"/>
          </a:xfrm>
          <a:prstGeom prst="mathPlus">
            <a:avLst>
              <a:gd name="adj1" fmla="val 457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98" name="원호 97">
            <a:extLst>
              <a:ext uri="{FF2B5EF4-FFF2-40B4-BE49-F238E27FC236}">
                <a16:creationId xmlns:a16="http://schemas.microsoft.com/office/drawing/2014/main" id="{8316D3FF-7C10-4361-B611-E580BC09F0B6}"/>
              </a:ext>
            </a:extLst>
          </p:cNvPr>
          <p:cNvSpPr/>
          <p:nvPr/>
        </p:nvSpPr>
        <p:spPr>
          <a:xfrm rot="10800000">
            <a:off x="1447636" y="1833079"/>
            <a:ext cx="2561875" cy="927022"/>
          </a:xfrm>
          <a:prstGeom prst="arc">
            <a:avLst>
              <a:gd name="adj1" fmla="val 16286729"/>
              <a:gd name="adj2" fmla="val 0"/>
            </a:avLst>
          </a:prstGeom>
          <a:ln w="19050">
            <a:solidFill>
              <a:schemeClr val="tx1"/>
            </a:solidFill>
            <a:prstDash val="lgDashDotDot"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08367AD3-7C46-46D1-92BB-07BE62E00741}"/>
              </a:ext>
            </a:extLst>
          </p:cNvPr>
          <p:cNvCxnSpPr>
            <a:cxnSpLocks/>
          </p:cNvCxnSpPr>
          <p:nvPr/>
        </p:nvCxnSpPr>
        <p:spPr>
          <a:xfrm>
            <a:off x="4705052" y="2297548"/>
            <a:ext cx="15760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E44F5274-864B-402E-8A33-99519C41C8B7}"/>
              </a:ext>
            </a:extLst>
          </p:cNvPr>
          <p:cNvCxnSpPr/>
          <p:nvPr/>
        </p:nvCxnSpPr>
        <p:spPr>
          <a:xfrm>
            <a:off x="3774662" y="2296590"/>
            <a:ext cx="866476" cy="0"/>
          </a:xfrm>
          <a:prstGeom prst="line">
            <a:avLst/>
          </a:prstGeom>
          <a:ln w="117475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타원 112">
            <a:extLst>
              <a:ext uri="{FF2B5EF4-FFF2-40B4-BE49-F238E27FC236}">
                <a16:creationId xmlns:a16="http://schemas.microsoft.com/office/drawing/2014/main" id="{DA7A9754-CB5D-45F8-BF51-71EE2B9695A8}"/>
              </a:ext>
            </a:extLst>
          </p:cNvPr>
          <p:cNvSpPr/>
          <p:nvPr/>
        </p:nvSpPr>
        <p:spPr>
          <a:xfrm>
            <a:off x="5444210" y="2852068"/>
            <a:ext cx="109055" cy="85927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14" name="더하기 기호 113">
            <a:extLst>
              <a:ext uri="{FF2B5EF4-FFF2-40B4-BE49-F238E27FC236}">
                <a16:creationId xmlns:a16="http://schemas.microsoft.com/office/drawing/2014/main" id="{2B360709-ED64-4D40-AAF4-534D81364114}"/>
              </a:ext>
            </a:extLst>
          </p:cNvPr>
          <p:cNvSpPr/>
          <p:nvPr/>
        </p:nvSpPr>
        <p:spPr>
          <a:xfrm>
            <a:off x="5441635" y="2850208"/>
            <a:ext cx="111626" cy="87953"/>
          </a:xfrm>
          <a:prstGeom prst="mathPlus">
            <a:avLst>
              <a:gd name="adj1" fmla="val 457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C1DA389-203C-4FA6-ACD4-8BA7298396B8}"/>
              </a:ext>
            </a:extLst>
          </p:cNvPr>
          <p:cNvSpPr txBox="1"/>
          <p:nvPr/>
        </p:nvSpPr>
        <p:spPr>
          <a:xfrm>
            <a:off x="6243044" y="2723859"/>
            <a:ext cx="7809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altLang="ko-KR" sz="900" b="1" dirty="0" err="1">
                <a:solidFill>
                  <a:schemeClr val="accent2">
                    <a:lumMod val="75000"/>
                  </a:schemeClr>
                </a:solidFill>
              </a:rPr>
              <a:t>rH</a:t>
            </a:r>
            <a:r>
              <a:rPr lang="en-US" altLang="ko-KR" sz="900" b="1" dirty="0">
                <a:solidFill>
                  <a:schemeClr val="accent2">
                    <a:lumMod val="75000"/>
                  </a:schemeClr>
                </a:solidFill>
              </a:rPr>
              <a:t> x </a:t>
            </a:r>
            <a:r>
              <a:rPr lang="en-US" altLang="ko-KR" sz="900" b="1" dirty="0" err="1">
                <a:solidFill>
                  <a:schemeClr val="accent2">
                    <a:lumMod val="75000"/>
                  </a:schemeClr>
                </a:solidFill>
              </a:rPr>
              <a:t>rW</a:t>
            </a:r>
            <a:r>
              <a:rPr lang="en-US" altLang="ko-KR" sz="900" b="1" dirty="0">
                <a:solidFill>
                  <a:schemeClr val="accent2">
                    <a:lumMod val="75000"/>
                  </a:schemeClr>
                </a:solidFill>
              </a:rPr>
              <a:t> x 3)</a:t>
            </a:r>
            <a:endParaRPr lang="ko-KR" altLang="en-US" sz="9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정육면체 17">
            <a:extLst>
              <a:ext uri="{FF2B5EF4-FFF2-40B4-BE49-F238E27FC236}">
                <a16:creationId xmlns:a16="http://schemas.microsoft.com/office/drawing/2014/main" id="{2F7BA39F-1100-406B-9A8B-1D6094CA9CF5}"/>
              </a:ext>
            </a:extLst>
          </p:cNvPr>
          <p:cNvSpPr/>
          <p:nvPr/>
        </p:nvSpPr>
        <p:spPr>
          <a:xfrm>
            <a:off x="1599380" y="1871482"/>
            <a:ext cx="375947" cy="836000"/>
          </a:xfrm>
          <a:prstGeom prst="cube">
            <a:avLst>
              <a:gd name="adj" fmla="val 78783"/>
            </a:avLst>
          </a:prstGeom>
          <a:solidFill>
            <a:srgbClr val="16CCB6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0108BEA8-A468-4746-A5B2-10B461241836}"/>
              </a:ext>
            </a:extLst>
          </p:cNvPr>
          <p:cNvCxnSpPr>
            <a:cxnSpLocks/>
          </p:cNvCxnSpPr>
          <p:nvPr/>
        </p:nvCxnSpPr>
        <p:spPr>
          <a:xfrm>
            <a:off x="6418589" y="2299898"/>
            <a:ext cx="7805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F1A206E-DC37-491A-8CBF-FCBD993394DC}"/>
              </a:ext>
            </a:extLst>
          </p:cNvPr>
          <p:cNvGrpSpPr/>
          <p:nvPr/>
        </p:nvGrpSpPr>
        <p:grpSpPr>
          <a:xfrm>
            <a:off x="2738745" y="2297548"/>
            <a:ext cx="229162" cy="1164839"/>
            <a:chOff x="2612951" y="2297548"/>
            <a:chExt cx="229162" cy="1164839"/>
          </a:xfrm>
        </p:grpSpPr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F4BAA11D-C801-47D3-8067-431B59D46A3D}"/>
                </a:ext>
              </a:extLst>
            </p:cNvPr>
            <p:cNvCxnSpPr>
              <a:cxnSpLocks/>
            </p:cNvCxnSpPr>
            <p:nvPr/>
          </p:nvCxnSpPr>
          <p:spPr>
            <a:xfrm>
              <a:off x="2642869" y="2297548"/>
              <a:ext cx="15760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B1342116-0479-489A-B335-D2D14689B2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4924" y="2297549"/>
              <a:ext cx="0" cy="408006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0C39F703-6896-4E30-829E-34975BB53CD0}"/>
                </a:ext>
              </a:extLst>
            </p:cNvPr>
            <p:cNvSpPr/>
            <p:nvPr/>
          </p:nvSpPr>
          <p:spPr>
            <a:xfrm>
              <a:off x="2653857" y="2718745"/>
              <a:ext cx="109055" cy="8592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02" name="더하기 기호 101">
              <a:extLst>
                <a:ext uri="{FF2B5EF4-FFF2-40B4-BE49-F238E27FC236}">
                  <a16:creationId xmlns:a16="http://schemas.microsoft.com/office/drawing/2014/main" id="{AD487666-837B-47A6-9C68-B1A2F27BF3A7}"/>
                </a:ext>
              </a:extLst>
            </p:cNvPr>
            <p:cNvSpPr/>
            <p:nvPr/>
          </p:nvSpPr>
          <p:spPr>
            <a:xfrm>
              <a:off x="2651282" y="2716885"/>
              <a:ext cx="111626" cy="87953"/>
            </a:xfrm>
            <a:prstGeom prst="mathPlus">
              <a:avLst>
                <a:gd name="adj1" fmla="val 45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77" name="정육면체 76">
              <a:extLst>
                <a:ext uri="{FF2B5EF4-FFF2-40B4-BE49-F238E27FC236}">
                  <a16:creationId xmlns:a16="http://schemas.microsoft.com/office/drawing/2014/main" id="{F0D8E531-F924-4DA2-A702-327BD467B73C}"/>
                </a:ext>
              </a:extLst>
            </p:cNvPr>
            <p:cNvSpPr/>
            <p:nvPr/>
          </p:nvSpPr>
          <p:spPr>
            <a:xfrm>
              <a:off x="2612951" y="2816302"/>
              <a:ext cx="229162" cy="646085"/>
            </a:xfrm>
            <a:prstGeom prst="cube">
              <a:avLst>
                <a:gd name="adj" fmla="val 89661"/>
              </a:avLst>
            </a:prstGeom>
            <a:solidFill>
              <a:schemeClr val="accent2"/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BDF7498F-0B75-47E5-8457-E29F5CBE34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9073" y="2817435"/>
              <a:ext cx="207" cy="72427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ot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AD2ED0C-D7E4-4BD9-B690-06593DC9A2B1}"/>
              </a:ext>
            </a:extLst>
          </p:cNvPr>
          <p:cNvGrpSpPr/>
          <p:nvPr/>
        </p:nvGrpSpPr>
        <p:grpSpPr>
          <a:xfrm>
            <a:off x="3365702" y="2297548"/>
            <a:ext cx="229162" cy="1297895"/>
            <a:chOff x="3346148" y="2297548"/>
            <a:chExt cx="229162" cy="1297895"/>
          </a:xfrm>
        </p:grpSpPr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8D5292F2-D52A-4321-BC89-34A048530BC8}"/>
                </a:ext>
              </a:extLst>
            </p:cNvPr>
            <p:cNvCxnSpPr>
              <a:cxnSpLocks/>
            </p:cNvCxnSpPr>
            <p:nvPr/>
          </p:nvCxnSpPr>
          <p:spPr>
            <a:xfrm>
              <a:off x="3381928" y="2297548"/>
              <a:ext cx="15760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03B98EEB-EE75-42F1-B07A-06D72116F2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0337" y="2297548"/>
              <a:ext cx="0" cy="542072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1C70B0F3-0603-426C-84F4-598AC0B4A7E0}"/>
                </a:ext>
              </a:extLst>
            </p:cNvPr>
            <p:cNvSpPr/>
            <p:nvPr/>
          </p:nvSpPr>
          <p:spPr>
            <a:xfrm>
              <a:off x="3387097" y="2849364"/>
              <a:ext cx="109055" cy="8592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07" name="더하기 기호 106">
              <a:extLst>
                <a:ext uri="{FF2B5EF4-FFF2-40B4-BE49-F238E27FC236}">
                  <a16:creationId xmlns:a16="http://schemas.microsoft.com/office/drawing/2014/main" id="{8C23CC69-D6C4-4DED-AC43-38561EF6A875}"/>
                </a:ext>
              </a:extLst>
            </p:cNvPr>
            <p:cNvSpPr/>
            <p:nvPr/>
          </p:nvSpPr>
          <p:spPr>
            <a:xfrm>
              <a:off x="3384522" y="2847504"/>
              <a:ext cx="111626" cy="87953"/>
            </a:xfrm>
            <a:prstGeom prst="mathPlus">
              <a:avLst>
                <a:gd name="adj1" fmla="val 45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86" name="정육면체 85">
              <a:extLst>
                <a:ext uri="{FF2B5EF4-FFF2-40B4-BE49-F238E27FC236}">
                  <a16:creationId xmlns:a16="http://schemas.microsoft.com/office/drawing/2014/main" id="{271C6055-06FB-4B81-ABF5-AA847DC3816C}"/>
                </a:ext>
              </a:extLst>
            </p:cNvPr>
            <p:cNvSpPr/>
            <p:nvPr/>
          </p:nvSpPr>
          <p:spPr>
            <a:xfrm>
              <a:off x="3346148" y="2949358"/>
              <a:ext cx="229162" cy="646085"/>
            </a:xfrm>
            <a:prstGeom prst="cube">
              <a:avLst>
                <a:gd name="adj" fmla="val 89661"/>
              </a:avLst>
            </a:prstGeom>
            <a:solidFill>
              <a:schemeClr val="accent2"/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2B5D9370-FF4C-43F4-A2CB-E2CDBF51FA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8902" y="2948624"/>
              <a:ext cx="207" cy="72427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ot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6" name="정육면체 145">
            <a:extLst>
              <a:ext uri="{FF2B5EF4-FFF2-40B4-BE49-F238E27FC236}">
                <a16:creationId xmlns:a16="http://schemas.microsoft.com/office/drawing/2014/main" id="{DD5CE80A-B5EE-4240-8765-1FF3AF8DD121}"/>
              </a:ext>
            </a:extLst>
          </p:cNvPr>
          <p:cNvSpPr/>
          <p:nvPr/>
        </p:nvSpPr>
        <p:spPr>
          <a:xfrm>
            <a:off x="5382098" y="2949358"/>
            <a:ext cx="229162" cy="646085"/>
          </a:xfrm>
          <a:prstGeom prst="cube">
            <a:avLst>
              <a:gd name="adj" fmla="val 89661"/>
            </a:avLst>
          </a:prstGeom>
          <a:solidFill>
            <a:schemeClr val="accent2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DE34CAA6-7DB8-4EDD-BAE6-AB10AC54EFD5}"/>
              </a:ext>
            </a:extLst>
          </p:cNvPr>
          <p:cNvCxnSpPr>
            <a:cxnSpLocks/>
          </p:cNvCxnSpPr>
          <p:nvPr/>
        </p:nvCxnSpPr>
        <p:spPr>
          <a:xfrm flipH="1">
            <a:off x="5494910" y="2948624"/>
            <a:ext cx="207" cy="72427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187">
            <a:extLst>
              <a:ext uri="{FF2B5EF4-FFF2-40B4-BE49-F238E27FC236}">
                <a16:creationId xmlns:a16="http://schemas.microsoft.com/office/drawing/2014/main" id="{BFF66728-CACE-4633-9F88-7FF537FAAA87}"/>
              </a:ext>
            </a:extLst>
          </p:cNvPr>
          <p:cNvCxnSpPr>
            <a:cxnSpLocks/>
          </p:cNvCxnSpPr>
          <p:nvPr/>
        </p:nvCxnSpPr>
        <p:spPr>
          <a:xfrm flipV="1">
            <a:off x="5506224" y="2297548"/>
            <a:ext cx="0" cy="542072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정육면체 18">
            <a:extLst>
              <a:ext uri="{FF2B5EF4-FFF2-40B4-BE49-F238E27FC236}">
                <a16:creationId xmlns:a16="http://schemas.microsoft.com/office/drawing/2014/main" id="{C8B0CA9B-18FF-4231-A50C-29B15884263C}"/>
              </a:ext>
            </a:extLst>
          </p:cNvPr>
          <p:cNvSpPr/>
          <p:nvPr/>
        </p:nvSpPr>
        <p:spPr>
          <a:xfrm>
            <a:off x="1723347" y="1871482"/>
            <a:ext cx="375947" cy="836000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20" name="정육면체 19">
            <a:extLst>
              <a:ext uri="{FF2B5EF4-FFF2-40B4-BE49-F238E27FC236}">
                <a16:creationId xmlns:a16="http://schemas.microsoft.com/office/drawing/2014/main" id="{80FA23F5-D2A6-4664-9759-A72FC664E34B}"/>
              </a:ext>
            </a:extLst>
          </p:cNvPr>
          <p:cNvSpPr/>
          <p:nvPr/>
        </p:nvSpPr>
        <p:spPr>
          <a:xfrm>
            <a:off x="1845798" y="1871482"/>
            <a:ext cx="375947" cy="836000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82" name="제목 5">
            <a:extLst>
              <a:ext uri="{FF2B5EF4-FFF2-40B4-BE49-F238E27FC236}">
                <a16:creationId xmlns:a16="http://schemas.microsoft.com/office/drawing/2014/main" id="{BE339C80-A0EE-418F-B326-9E566563D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666"/>
            <a:ext cx="10673900" cy="519141"/>
          </a:xfrm>
        </p:spPr>
        <p:txBody>
          <a:bodyPr/>
          <a:lstStyle/>
          <a:p>
            <a:r>
              <a:rPr lang="en-US" altLang="ko-KR" dirty="0"/>
              <a:t>Proposed method : Depth Controllable SR Network (</a:t>
            </a:r>
            <a:r>
              <a:rPr lang="en-US" altLang="ko-KR" dirty="0" err="1"/>
              <a:t>DCSRNet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0841E830-47F8-495F-8D58-9940B284E5E2}"/>
              </a:ext>
            </a:extLst>
          </p:cNvPr>
          <p:cNvSpPr/>
          <p:nvPr/>
        </p:nvSpPr>
        <p:spPr>
          <a:xfrm>
            <a:off x="166436" y="1197562"/>
            <a:ext cx="40371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tx2"/>
                </a:solidFill>
              </a:rPr>
              <a:t>Contiguous skip connection</a:t>
            </a:r>
            <a:endParaRPr lang="en-US" altLang="ko-KR" sz="2000" b="1" dirty="0">
              <a:solidFill>
                <a:schemeClr val="tx2"/>
              </a:solidFill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D1E7D246-5532-4BE2-A950-99619E322567}"/>
              </a:ext>
            </a:extLst>
          </p:cNvPr>
          <p:cNvSpPr/>
          <p:nvPr/>
        </p:nvSpPr>
        <p:spPr>
          <a:xfrm>
            <a:off x="135643" y="3953681"/>
            <a:ext cx="40603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tx2"/>
                </a:solidFill>
              </a:rPr>
              <a:t>Progressive skip connection</a:t>
            </a:r>
            <a:endParaRPr lang="en-US" altLang="ko-KR" sz="2000" b="1" dirty="0">
              <a:solidFill>
                <a:schemeClr val="tx2"/>
              </a:solidFill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27DF4665-2516-4257-A0C7-AD7B29F8B664}"/>
              </a:ext>
            </a:extLst>
          </p:cNvPr>
          <p:cNvCxnSpPr>
            <a:cxnSpLocks/>
          </p:cNvCxnSpPr>
          <p:nvPr/>
        </p:nvCxnSpPr>
        <p:spPr>
          <a:xfrm>
            <a:off x="2151671" y="2297548"/>
            <a:ext cx="15760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>
            <a:extLst>
              <a:ext uri="{FF2B5EF4-FFF2-40B4-BE49-F238E27FC236}">
                <a16:creationId xmlns:a16="http://schemas.microsoft.com/office/drawing/2014/main" id="{4F7004F5-AE37-4067-B1A1-174740E845C1}"/>
              </a:ext>
            </a:extLst>
          </p:cNvPr>
          <p:cNvCxnSpPr>
            <a:cxnSpLocks/>
          </p:cNvCxnSpPr>
          <p:nvPr/>
        </p:nvCxnSpPr>
        <p:spPr>
          <a:xfrm flipV="1">
            <a:off x="2213726" y="2297549"/>
            <a:ext cx="0" cy="271035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64A28E7-EC3C-402C-AF31-8A8E6DA93744}"/>
              </a:ext>
            </a:extLst>
          </p:cNvPr>
          <p:cNvGrpSpPr/>
          <p:nvPr/>
        </p:nvGrpSpPr>
        <p:grpSpPr>
          <a:xfrm>
            <a:off x="2160084" y="2590231"/>
            <a:ext cx="111630" cy="87953"/>
            <a:chOff x="2160084" y="2655471"/>
            <a:chExt cx="111630" cy="87953"/>
          </a:xfrm>
        </p:grpSpPr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313CEA64-D8D7-4E0A-A48E-30D19ED5BD1D}"/>
                </a:ext>
              </a:extLst>
            </p:cNvPr>
            <p:cNvSpPr/>
            <p:nvPr/>
          </p:nvSpPr>
          <p:spPr>
            <a:xfrm>
              <a:off x="2162659" y="2657331"/>
              <a:ext cx="109055" cy="8592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95" name="더하기 기호 194">
              <a:extLst>
                <a:ext uri="{FF2B5EF4-FFF2-40B4-BE49-F238E27FC236}">
                  <a16:creationId xmlns:a16="http://schemas.microsoft.com/office/drawing/2014/main" id="{CE4EBC57-570E-49C3-9EE9-D939E630B08D}"/>
                </a:ext>
              </a:extLst>
            </p:cNvPr>
            <p:cNvSpPr/>
            <p:nvPr/>
          </p:nvSpPr>
          <p:spPr>
            <a:xfrm>
              <a:off x="2160084" y="2655471"/>
              <a:ext cx="111626" cy="87953"/>
            </a:xfrm>
            <a:prstGeom prst="mathPlus">
              <a:avLst>
                <a:gd name="adj1" fmla="val 45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</p:grpSp>
      <p:sp>
        <p:nvSpPr>
          <p:cNvPr id="196" name="정육면체 195">
            <a:extLst>
              <a:ext uri="{FF2B5EF4-FFF2-40B4-BE49-F238E27FC236}">
                <a16:creationId xmlns:a16="http://schemas.microsoft.com/office/drawing/2014/main" id="{1EF03202-20A1-4765-A73E-E08586136E10}"/>
              </a:ext>
            </a:extLst>
          </p:cNvPr>
          <p:cNvSpPr/>
          <p:nvPr/>
        </p:nvSpPr>
        <p:spPr>
          <a:xfrm>
            <a:off x="2121753" y="2697771"/>
            <a:ext cx="229162" cy="646085"/>
          </a:xfrm>
          <a:prstGeom prst="cube">
            <a:avLst>
              <a:gd name="adj" fmla="val 89661"/>
            </a:avLst>
          </a:prstGeom>
          <a:solidFill>
            <a:schemeClr val="accent2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B438FBB4-FD65-4517-AAFC-6AAF7C7F1CD2}"/>
              </a:ext>
            </a:extLst>
          </p:cNvPr>
          <p:cNvCxnSpPr>
            <a:cxnSpLocks/>
          </p:cNvCxnSpPr>
          <p:nvPr/>
        </p:nvCxnSpPr>
        <p:spPr>
          <a:xfrm flipH="1">
            <a:off x="2217875" y="2697813"/>
            <a:ext cx="207" cy="72427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C951E75-9A04-4065-96F0-969E95A42728}"/>
              </a:ext>
            </a:extLst>
          </p:cNvPr>
          <p:cNvGrpSpPr/>
          <p:nvPr/>
        </p:nvGrpSpPr>
        <p:grpSpPr>
          <a:xfrm>
            <a:off x="323642" y="4295253"/>
            <a:ext cx="6700386" cy="1953025"/>
            <a:chOff x="476042" y="1794818"/>
            <a:chExt cx="6700386" cy="1953025"/>
          </a:xfrm>
        </p:grpSpPr>
        <p:sp>
          <p:nvSpPr>
            <p:cNvPr id="228" name="원호 227">
              <a:extLst>
                <a:ext uri="{FF2B5EF4-FFF2-40B4-BE49-F238E27FC236}">
                  <a16:creationId xmlns:a16="http://schemas.microsoft.com/office/drawing/2014/main" id="{2C52833B-7981-4569-BD26-8B814F63DC70}"/>
                </a:ext>
              </a:extLst>
            </p:cNvPr>
            <p:cNvSpPr/>
            <p:nvPr/>
          </p:nvSpPr>
          <p:spPr>
            <a:xfrm rot="10800000">
              <a:off x="2384296" y="2444074"/>
              <a:ext cx="696864" cy="543477"/>
            </a:xfrm>
            <a:prstGeom prst="arc">
              <a:avLst>
                <a:gd name="adj1" fmla="val 13967154"/>
                <a:gd name="adj2" fmla="val 19983314"/>
              </a:avLst>
            </a:prstGeom>
            <a:ln w="19050">
              <a:solidFill>
                <a:schemeClr val="tx1"/>
              </a:solidFill>
              <a:prstDash val="lgDashDotDot"/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99" name="원호 198">
              <a:extLst>
                <a:ext uri="{FF2B5EF4-FFF2-40B4-BE49-F238E27FC236}">
                  <a16:creationId xmlns:a16="http://schemas.microsoft.com/office/drawing/2014/main" id="{38B32120-8ABC-4DA4-B6D1-FB742C03B31D}"/>
                </a:ext>
              </a:extLst>
            </p:cNvPr>
            <p:cNvSpPr/>
            <p:nvPr/>
          </p:nvSpPr>
          <p:spPr>
            <a:xfrm rot="10800000">
              <a:off x="1597252" y="2124133"/>
              <a:ext cx="1371989" cy="664220"/>
            </a:xfrm>
            <a:prstGeom prst="arc">
              <a:avLst>
                <a:gd name="adj1" fmla="val 16286729"/>
                <a:gd name="adj2" fmla="val 0"/>
              </a:avLst>
            </a:prstGeom>
            <a:ln w="19050">
              <a:solidFill>
                <a:schemeClr val="tx1"/>
              </a:solidFill>
              <a:prstDash val="lgDashDotDot"/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201" name="원호 200">
              <a:extLst>
                <a:ext uri="{FF2B5EF4-FFF2-40B4-BE49-F238E27FC236}">
                  <a16:creationId xmlns:a16="http://schemas.microsoft.com/office/drawing/2014/main" id="{3B384A9A-C0C6-4EA1-BE56-A04FD161519B}"/>
                </a:ext>
              </a:extLst>
            </p:cNvPr>
            <p:cNvSpPr/>
            <p:nvPr/>
          </p:nvSpPr>
          <p:spPr>
            <a:xfrm rot="10800000">
              <a:off x="3010058" y="2655753"/>
              <a:ext cx="646558" cy="449658"/>
            </a:xfrm>
            <a:prstGeom prst="arc">
              <a:avLst>
                <a:gd name="adj1" fmla="val 13418323"/>
                <a:gd name="adj2" fmla="val 20923964"/>
              </a:avLst>
            </a:prstGeom>
            <a:ln w="19050">
              <a:solidFill>
                <a:schemeClr val="tx1"/>
              </a:solidFill>
              <a:prstDash val="lgDashDotDot"/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7451E90-F8A2-4661-9823-72048E3095D2}"/>
                </a:ext>
              </a:extLst>
            </p:cNvPr>
            <p:cNvSpPr/>
            <p:nvPr/>
          </p:nvSpPr>
          <p:spPr>
            <a:xfrm>
              <a:off x="6275418" y="2413595"/>
              <a:ext cx="94513" cy="7447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03" name="정육면체 202">
              <a:extLst>
                <a:ext uri="{FF2B5EF4-FFF2-40B4-BE49-F238E27FC236}">
                  <a16:creationId xmlns:a16="http://schemas.microsoft.com/office/drawing/2014/main" id="{B98234DE-73D5-42B7-AD1C-7DB696BDE875}"/>
                </a:ext>
              </a:extLst>
            </p:cNvPr>
            <p:cNvSpPr/>
            <p:nvPr/>
          </p:nvSpPr>
          <p:spPr>
            <a:xfrm>
              <a:off x="778678" y="2364393"/>
              <a:ext cx="221953" cy="493561"/>
            </a:xfrm>
            <a:prstGeom prst="cube">
              <a:avLst>
                <a:gd name="adj" fmla="val 83480"/>
              </a:avLst>
            </a:prstGeom>
            <a:solidFill>
              <a:srgbClr val="00B05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204" name="정육면체 203">
              <a:extLst>
                <a:ext uri="{FF2B5EF4-FFF2-40B4-BE49-F238E27FC236}">
                  <a16:creationId xmlns:a16="http://schemas.microsoft.com/office/drawing/2014/main" id="{4F217241-DDB1-49B4-A13A-057EBA30AC66}"/>
                </a:ext>
              </a:extLst>
            </p:cNvPr>
            <p:cNvSpPr/>
            <p:nvPr/>
          </p:nvSpPr>
          <p:spPr>
            <a:xfrm>
              <a:off x="1234880" y="2023882"/>
              <a:ext cx="326294" cy="836000"/>
            </a:xfrm>
            <a:prstGeom prst="cube">
              <a:avLst>
                <a:gd name="adj" fmla="val 89661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205" name="정육면체 204">
              <a:extLst>
                <a:ext uri="{FF2B5EF4-FFF2-40B4-BE49-F238E27FC236}">
                  <a16:creationId xmlns:a16="http://schemas.microsoft.com/office/drawing/2014/main" id="{835689D1-F911-410D-B150-4DA520D7CC23}"/>
                </a:ext>
              </a:extLst>
            </p:cNvPr>
            <p:cNvSpPr/>
            <p:nvPr/>
          </p:nvSpPr>
          <p:spPr>
            <a:xfrm>
              <a:off x="2496116" y="2023882"/>
              <a:ext cx="375947" cy="836000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4314976-CC1F-42AC-8F6D-F26BCFB54883}"/>
                </a:ext>
              </a:extLst>
            </p:cNvPr>
            <p:cNvSpPr txBox="1"/>
            <p:nvPr/>
          </p:nvSpPr>
          <p:spPr>
            <a:xfrm>
              <a:off x="476042" y="2841454"/>
              <a:ext cx="69762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accent6">
                      <a:lumMod val="50000"/>
                    </a:schemeClr>
                  </a:solidFill>
                </a:rPr>
                <a:t>(H x W x 3)</a:t>
              </a:r>
              <a:endParaRPr lang="ko-KR" altLang="en-US" sz="9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DE7ADA9-2865-42E5-953D-1F572A67994F}"/>
                </a:ext>
              </a:extLst>
            </p:cNvPr>
            <p:cNvSpPr txBox="1"/>
            <p:nvPr/>
          </p:nvSpPr>
          <p:spPr>
            <a:xfrm>
              <a:off x="1014855" y="2838225"/>
              <a:ext cx="78098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rgbClr val="C00000"/>
                  </a:solidFill>
                </a:rPr>
                <a:t>(</a:t>
              </a:r>
              <a:r>
                <a:rPr lang="en-US" altLang="ko-KR" sz="900" b="1" dirty="0" err="1">
                  <a:solidFill>
                    <a:srgbClr val="C00000"/>
                  </a:solidFill>
                </a:rPr>
                <a:t>rH</a:t>
              </a:r>
              <a:r>
                <a:rPr lang="en-US" altLang="ko-KR" sz="900" b="1" dirty="0">
                  <a:solidFill>
                    <a:srgbClr val="C00000"/>
                  </a:solidFill>
                </a:rPr>
                <a:t> x </a:t>
              </a:r>
              <a:r>
                <a:rPr lang="en-US" altLang="ko-KR" sz="900" b="1" dirty="0" err="1">
                  <a:solidFill>
                    <a:srgbClr val="C00000"/>
                  </a:solidFill>
                </a:rPr>
                <a:t>rW</a:t>
              </a:r>
              <a:r>
                <a:rPr lang="en-US" altLang="ko-KR" sz="900" b="1" dirty="0">
                  <a:solidFill>
                    <a:srgbClr val="C00000"/>
                  </a:solidFill>
                </a:rPr>
                <a:t> x 3)</a:t>
              </a:r>
              <a:endParaRPr lang="ko-KR" altLang="en-US" sz="900" b="1" dirty="0">
                <a:solidFill>
                  <a:srgbClr val="C00000"/>
                </a:solidFill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065C66A1-2ADF-4ADC-9403-FCA34D095547}"/>
                </a:ext>
              </a:extLst>
            </p:cNvPr>
            <p:cNvSpPr txBox="1"/>
            <p:nvPr/>
          </p:nvSpPr>
          <p:spPr>
            <a:xfrm>
              <a:off x="5781570" y="1794818"/>
              <a:ext cx="8386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accent1">
                      <a:lumMod val="50000"/>
                    </a:schemeClr>
                  </a:solidFill>
                </a:rPr>
                <a:t>(</a:t>
              </a:r>
              <a:r>
                <a:rPr lang="en-US" altLang="ko-KR" sz="900" b="1" dirty="0" err="1">
                  <a:solidFill>
                    <a:schemeClr val="accent1">
                      <a:lumMod val="50000"/>
                    </a:schemeClr>
                  </a:solidFill>
                </a:rPr>
                <a:t>rH</a:t>
              </a:r>
              <a:r>
                <a:rPr lang="en-US" altLang="ko-KR" sz="900" b="1" dirty="0">
                  <a:solidFill>
                    <a:schemeClr val="accent1">
                      <a:lumMod val="50000"/>
                    </a:schemeClr>
                  </a:solidFill>
                </a:rPr>
                <a:t> x </a:t>
              </a:r>
              <a:r>
                <a:rPr lang="en-US" altLang="ko-KR" sz="900" b="1" dirty="0" err="1">
                  <a:solidFill>
                    <a:schemeClr val="accent1">
                      <a:lumMod val="50000"/>
                    </a:schemeClr>
                  </a:solidFill>
                </a:rPr>
                <a:t>rW</a:t>
              </a:r>
              <a:r>
                <a:rPr lang="en-US" altLang="ko-KR" sz="900" b="1" dirty="0">
                  <a:solidFill>
                    <a:schemeClr val="accent1">
                      <a:lumMod val="50000"/>
                    </a:schemeClr>
                  </a:solidFill>
                </a:rPr>
                <a:t> x 64)</a:t>
              </a:r>
              <a:endParaRPr lang="ko-KR" altLang="en-US" sz="9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209" name="직선 화살표 연결선 208">
              <a:extLst>
                <a:ext uri="{FF2B5EF4-FFF2-40B4-BE49-F238E27FC236}">
                  <a16:creationId xmlns:a16="http://schemas.microsoft.com/office/drawing/2014/main" id="{943E9D3A-E8C8-4B45-9813-F568478F961F}"/>
                </a:ext>
              </a:extLst>
            </p:cNvPr>
            <p:cNvCxnSpPr>
              <a:cxnSpLocks/>
            </p:cNvCxnSpPr>
            <p:nvPr/>
          </p:nvCxnSpPr>
          <p:spPr>
            <a:xfrm>
              <a:off x="1056623" y="2449948"/>
              <a:ext cx="15760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화살표 연결선 209">
              <a:extLst>
                <a:ext uri="{FF2B5EF4-FFF2-40B4-BE49-F238E27FC236}">
                  <a16:creationId xmlns:a16="http://schemas.microsoft.com/office/drawing/2014/main" id="{51B5AF64-B1EB-460B-A230-9B2B24FFA411}"/>
                </a:ext>
              </a:extLst>
            </p:cNvPr>
            <p:cNvCxnSpPr>
              <a:cxnSpLocks/>
            </p:cNvCxnSpPr>
            <p:nvPr/>
          </p:nvCxnSpPr>
          <p:spPr>
            <a:xfrm>
              <a:off x="6134204" y="2449948"/>
              <a:ext cx="1155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더하기 기호 210">
              <a:extLst>
                <a:ext uri="{FF2B5EF4-FFF2-40B4-BE49-F238E27FC236}">
                  <a16:creationId xmlns:a16="http://schemas.microsoft.com/office/drawing/2014/main" id="{09B7F4F1-7D65-478F-A115-D0AEE87B1266}"/>
                </a:ext>
              </a:extLst>
            </p:cNvPr>
            <p:cNvSpPr/>
            <p:nvPr/>
          </p:nvSpPr>
          <p:spPr>
            <a:xfrm>
              <a:off x="6273186" y="2411983"/>
              <a:ext cx="96742" cy="76226"/>
            </a:xfrm>
            <a:prstGeom prst="mathPlus">
              <a:avLst>
                <a:gd name="adj1" fmla="val 45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212" name="정육면체 211">
              <a:extLst>
                <a:ext uri="{FF2B5EF4-FFF2-40B4-BE49-F238E27FC236}">
                  <a16:creationId xmlns:a16="http://schemas.microsoft.com/office/drawing/2014/main" id="{442CFE9B-1CC8-4854-84F3-FC94EDF80B77}"/>
                </a:ext>
              </a:extLst>
            </p:cNvPr>
            <p:cNvSpPr/>
            <p:nvPr/>
          </p:nvSpPr>
          <p:spPr>
            <a:xfrm>
              <a:off x="6661853" y="2042454"/>
              <a:ext cx="296524" cy="836000"/>
            </a:xfrm>
            <a:prstGeom prst="cube">
              <a:avLst>
                <a:gd name="adj" fmla="val 89661"/>
              </a:avLst>
            </a:prstGeom>
            <a:solidFill>
              <a:schemeClr val="accent2"/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cxnSp>
          <p:nvCxnSpPr>
            <p:cNvPr id="213" name="직선 화살표 연결선 212">
              <a:extLst>
                <a:ext uri="{FF2B5EF4-FFF2-40B4-BE49-F238E27FC236}">
                  <a16:creationId xmlns:a16="http://schemas.microsoft.com/office/drawing/2014/main" id="{330DF705-0D3F-4ED9-9574-83915AC901DD}"/>
                </a:ext>
              </a:extLst>
            </p:cNvPr>
            <p:cNvCxnSpPr>
              <a:cxnSpLocks/>
            </p:cNvCxnSpPr>
            <p:nvPr/>
          </p:nvCxnSpPr>
          <p:spPr>
            <a:xfrm>
              <a:off x="1475577" y="2449948"/>
              <a:ext cx="25130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정육면체 213">
              <a:extLst>
                <a:ext uri="{FF2B5EF4-FFF2-40B4-BE49-F238E27FC236}">
                  <a16:creationId xmlns:a16="http://schemas.microsoft.com/office/drawing/2014/main" id="{38F4ABD7-DC99-42E8-A959-FB39B7A61DFB}"/>
                </a:ext>
              </a:extLst>
            </p:cNvPr>
            <p:cNvSpPr/>
            <p:nvPr/>
          </p:nvSpPr>
          <p:spPr>
            <a:xfrm>
              <a:off x="2617388" y="2023882"/>
              <a:ext cx="375947" cy="836000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215" name="정육면체 214">
              <a:extLst>
                <a:ext uri="{FF2B5EF4-FFF2-40B4-BE49-F238E27FC236}">
                  <a16:creationId xmlns:a16="http://schemas.microsoft.com/office/drawing/2014/main" id="{165323BC-4DA2-4BD7-838B-97D0B6E8B0A7}"/>
                </a:ext>
              </a:extLst>
            </p:cNvPr>
            <p:cNvSpPr/>
            <p:nvPr/>
          </p:nvSpPr>
          <p:spPr>
            <a:xfrm>
              <a:off x="3120940" y="2023882"/>
              <a:ext cx="375947" cy="836000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216" name="정육면체 215">
              <a:extLst>
                <a:ext uri="{FF2B5EF4-FFF2-40B4-BE49-F238E27FC236}">
                  <a16:creationId xmlns:a16="http://schemas.microsoft.com/office/drawing/2014/main" id="{B14100AA-0125-4A39-BE61-2ECD9AEC52BD}"/>
                </a:ext>
              </a:extLst>
            </p:cNvPr>
            <p:cNvSpPr/>
            <p:nvPr/>
          </p:nvSpPr>
          <p:spPr>
            <a:xfrm>
              <a:off x="3237979" y="2027974"/>
              <a:ext cx="375947" cy="836000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217" name="정육면체 216">
              <a:extLst>
                <a:ext uri="{FF2B5EF4-FFF2-40B4-BE49-F238E27FC236}">
                  <a16:creationId xmlns:a16="http://schemas.microsoft.com/office/drawing/2014/main" id="{CC9067EE-B52C-413D-BC1D-CCC976060157}"/>
                </a:ext>
              </a:extLst>
            </p:cNvPr>
            <p:cNvSpPr/>
            <p:nvPr/>
          </p:nvSpPr>
          <p:spPr>
            <a:xfrm>
              <a:off x="5038632" y="2023882"/>
              <a:ext cx="375947" cy="836000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218" name="정육면체 217">
              <a:extLst>
                <a:ext uri="{FF2B5EF4-FFF2-40B4-BE49-F238E27FC236}">
                  <a16:creationId xmlns:a16="http://schemas.microsoft.com/office/drawing/2014/main" id="{311CA7BD-ABA6-414E-8235-D3382FCDBDF0}"/>
                </a:ext>
              </a:extLst>
            </p:cNvPr>
            <p:cNvSpPr/>
            <p:nvPr/>
          </p:nvSpPr>
          <p:spPr>
            <a:xfrm>
              <a:off x="5158551" y="2023882"/>
              <a:ext cx="375947" cy="836000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219" name="정육면체 218">
              <a:extLst>
                <a:ext uri="{FF2B5EF4-FFF2-40B4-BE49-F238E27FC236}">
                  <a16:creationId xmlns:a16="http://schemas.microsoft.com/office/drawing/2014/main" id="{7D372FE2-3AF8-44B1-94CB-4A3632E2880A}"/>
                </a:ext>
              </a:extLst>
            </p:cNvPr>
            <p:cNvSpPr/>
            <p:nvPr/>
          </p:nvSpPr>
          <p:spPr>
            <a:xfrm>
              <a:off x="5282678" y="2023882"/>
              <a:ext cx="375947" cy="836000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220" name="정육면체 219">
              <a:extLst>
                <a:ext uri="{FF2B5EF4-FFF2-40B4-BE49-F238E27FC236}">
                  <a16:creationId xmlns:a16="http://schemas.microsoft.com/office/drawing/2014/main" id="{AC480BE5-7574-42B2-B180-23250140A114}"/>
                </a:ext>
              </a:extLst>
            </p:cNvPr>
            <p:cNvSpPr/>
            <p:nvPr/>
          </p:nvSpPr>
          <p:spPr>
            <a:xfrm>
              <a:off x="5771725" y="2023882"/>
              <a:ext cx="375947" cy="836000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221" name="정육면체 220">
              <a:extLst>
                <a:ext uri="{FF2B5EF4-FFF2-40B4-BE49-F238E27FC236}">
                  <a16:creationId xmlns:a16="http://schemas.microsoft.com/office/drawing/2014/main" id="{4420B50B-E5DD-4753-A262-CB101B2615B5}"/>
                </a:ext>
              </a:extLst>
            </p:cNvPr>
            <p:cNvSpPr/>
            <p:nvPr/>
          </p:nvSpPr>
          <p:spPr>
            <a:xfrm>
              <a:off x="5891644" y="2023882"/>
              <a:ext cx="375947" cy="836000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222" name="정육면체 221">
              <a:extLst>
                <a:ext uri="{FF2B5EF4-FFF2-40B4-BE49-F238E27FC236}">
                  <a16:creationId xmlns:a16="http://schemas.microsoft.com/office/drawing/2014/main" id="{3114AAFA-56B7-436D-99FB-AC170EF59D9D}"/>
                </a:ext>
              </a:extLst>
            </p:cNvPr>
            <p:cNvSpPr/>
            <p:nvPr/>
          </p:nvSpPr>
          <p:spPr>
            <a:xfrm>
              <a:off x="6015770" y="2023882"/>
              <a:ext cx="375947" cy="836000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E929FE4E-D8B4-4EE1-A28D-3FDEF92AFA79}"/>
                </a:ext>
              </a:extLst>
            </p:cNvPr>
            <p:cNvSpPr txBox="1"/>
            <p:nvPr/>
          </p:nvSpPr>
          <p:spPr>
            <a:xfrm>
              <a:off x="3656621" y="2816308"/>
              <a:ext cx="824344" cy="210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b="1" dirty="0"/>
                <a:t>Output branch</a:t>
              </a:r>
            </a:p>
          </p:txBody>
        </p:sp>
        <p:cxnSp>
          <p:nvCxnSpPr>
            <p:cNvPr id="224" name="직선 화살표 연결선 223">
              <a:extLst>
                <a:ext uri="{FF2B5EF4-FFF2-40B4-BE49-F238E27FC236}">
                  <a16:creationId xmlns:a16="http://schemas.microsoft.com/office/drawing/2014/main" id="{D33EE776-E413-46C3-B673-0D4A1DC7F805}"/>
                </a:ext>
              </a:extLst>
            </p:cNvPr>
            <p:cNvCxnSpPr>
              <a:cxnSpLocks/>
            </p:cNvCxnSpPr>
            <p:nvPr/>
          </p:nvCxnSpPr>
          <p:spPr>
            <a:xfrm>
              <a:off x="6331820" y="2452298"/>
              <a:ext cx="931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화살표 연결선 224">
              <a:extLst>
                <a:ext uri="{FF2B5EF4-FFF2-40B4-BE49-F238E27FC236}">
                  <a16:creationId xmlns:a16="http://schemas.microsoft.com/office/drawing/2014/main" id="{BF417B2A-B1B0-421F-B421-64DEE019E41E}"/>
                </a:ext>
              </a:extLst>
            </p:cNvPr>
            <p:cNvCxnSpPr>
              <a:cxnSpLocks/>
            </p:cNvCxnSpPr>
            <p:nvPr/>
          </p:nvCxnSpPr>
          <p:spPr>
            <a:xfrm>
              <a:off x="5585777" y="2449948"/>
              <a:ext cx="15760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타원 225">
              <a:extLst>
                <a:ext uri="{FF2B5EF4-FFF2-40B4-BE49-F238E27FC236}">
                  <a16:creationId xmlns:a16="http://schemas.microsoft.com/office/drawing/2014/main" id="{B617C65E-792D-4C2E-B544-6A5B1E01168B}"/>
                </a:ext>
              </a:extLst>
            </p:cNvPr>
            <p:cNvSpPr/>
            <p:nvPr/>
          </p:nvSpPr>
          <p:spPr>
            <a:xfrm>
              <a:off x="6442692" y="2407831"/>
              <a:ext cx="109055" cy="8592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27" name="더하기 기호 226">
              <a:extLst>
                <a:ext uri="{FF2B5EF4-FFF2-40B4-BE49-F238E27FC236}">
                  <a16:creationId xmlns:a16="http://schemas.microsoft.com/office/drawing/2014/main" id="{56449942-78DE-478C-9A09-0E56F2163E0F}"/>
                </a:ext>
              </a:extLst>
            </p:cNvPr>
            <p:cNvSpPr/>
            <p:nvPr/>
          </p:nvSpPr>
          <p:spPr>
            <a:xfrm>
              <a:off x="6438872" y="2405972"/>
              <a:ext cx="111626" cy="87953"/>
            </a:xfrm>
            <a:prstGeom prst="mathPlus">
              <a:avLst>
                <a:gd name="adj1" fmla="val 45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cxnSp>
          <p:nvCxnSpPr>
            <p:cNvPr id="229" name="직선 화살표 연결선 228">
              <a:extLst>
                <a:ext uri="{FF2B5EF4-FFF2-40B4-BE49-F238E27FC236}">
                  <a16:creationId xmlns:a16="http://schemas.microsoft.com/office/drawing/2014/main" id="{BDE97A7A-6140-4C1F-8BDB-4ED34FC7BA41}"/>
                </a:ext>
              </a:extLst>
            </p:cNvPr>
            <p:cNvCxnSpPr>
              <a:cxnSpLocks/>
            </p:cNvCxnSpPr>
            <p:nvPr/>
          </p:nvCxnSpPr>
          <p:spPr>
            <a:xfrm>
              <a:off x="4857452" y="2449948"/>
              <a:ext cx="15760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D3D7936B-FFA2-4FE0-BA7B-4EE55D572769}"/>
                </a:ext>
              </a:extLst>
            </p:cNvPr>
            <p:cNvCxnSpPr/>
            <p:nvPr/>
          </p:nvCxnSpPr>
          <p:spPr>
            <a:xfrm>
              <a:off x="3927062" y="2448990"/>
              <a:ext cx="866476" cy="0"/>
            </a:xfrm>
            <a:prstGeom prst="line">
              <a:avLst/>
            </a:prstGeom>
            <a:ln w="117475" cap="rnd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86442E53-C064-4CC1-8A83-D0F83DF4FBD1}"/>
                </a:ext>
              </a:extLst>
            </p:cNvPr>
            <p:cNvSpPr/>
            <p:nvPr/>
          </p:nvSpPr>
          <p:spPr>
            <a:xfrm>
              <a:off x="5596610" y="3004468"/>
              <a:ext cx="109055" cy="8592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232" name="더하기 기호 231">
              <a:extLst>
                <a:ext uri="{FF2B5EF4-FFF2-40B4-BE49-F238E27FC236}">
                  <a16:creationId xmlns:a16="http://schemas.microsoft.com/office/drawing/2014/main" id="{FC5343DA-000C-4D8B-8D0F-25B28B5B6DB9}"/>
                </a:ext>
              </a:extLst>
            </p:cNvPr>
            <p:cNvSpPr/>
            <p:nvPr/>
          </p:nvSpPr>
          <p:spPr>
            <a:xfrm>
              <a:off x="5594035" y="3002608"/>
              <a:ext cx="111626" cy="87953"/>
            </a:xfrm>
            <a:prstGeom prst="mathPlus">
              <a:avLst>
                <a:gd name="adj1" fmla="val 45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ADB1BD01-5AD9-4158-835D-7CC3139F2A11}"/>
                </a:ext>
              </a:extLst>
            </p:cNvPr>
            <p:cNvSpPr txBox="1"/>
            <p:nvPr/>
          </p:nvSpPr>
          <p:spPr>
            <a:xfrm>
              <a:off x="6395444" y="2876259"/>
              <a:ext cx="78098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accent2">
                      <a:lumMod val="75000"/>
                    </a:schemeClr>
                  </a:solidFill>
                </a:rPr>
                <a:t>(</a:t>
              </a:r>
              <a:r>
                <a:rPr lang="en-US" altLang="ko-KR" sz="900" b="1" dirty="0" err="1">
                  <a:solidFill>
                    <a:schemeClr val="accent2">
                      <a:lumMod val="75000"/>
                    </a:schemeClr>
                  </a:solidFill>
                </a:rPr>
                <a:t>rH</a:t>
              </a:r>
              <a:r>
                <a:rPr lang="en-US" altLang="ko-KR" sz="900" b="1" dirty="0">
                  <a:solidFill>
                    <a:schemeClr val="accent2">
                      <a:lumMod val="75000"/>
                    </a:schemeClr>
                  </a:solidFill>
                </a:rPr>
                <a:t> x </a:t>
              </a:r>
              <a:r>
                <a:rPr lang="en-US" altLang="ko-KR" sz="900" b="1" dirty="0" err="1">
                  <a:solidFill>
                    <a:schemeClr val="accent2">
                      <a:lumMod val="75000"/>
                    </a:schemeClr>
                  </a:solidFill>
                </a:rPr>
                <a:t>rW</a:t>
              </a:r>
              <a:r>
                <a:rPr lang="en-US" altLang="ko-KR" sz="900" b="1" dirty="0">
                  <a:solidFill>
                    <a:schemeClr val="accent2">
                      <a:lumMod val="75000"/>
                    </a:schemeClr>
                  </a:solidFill>
                </a:rPr>
                <a:t> x 3)</a:t>
              </a:r>
              <a:endParaRPr lang="ko-KR" altLang="en-US" sz="9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34" name="정육면체 233">
              <a:extLst>
                <a:ext uri="{FF2B5EF4-FFF2-40B4-BE49-F238E27FC236}">
                  <a16:creationId xmlns:a16="http://schemas.microsoft.com/office/drawing/2014/main" id="{994F41FD-14B8-4902-BBD6-96350B73FA8F}"/>
                </a:ext>
              </a:extLst>
            </p:cNvPr>
            <p:cNvSpPr/>
            <p:nvPr/>
          </p:nvSpPr>
          <p:spPr>
            <a:xfrm>
              <a:off x="1751780" y="2023882"/>
              <a:ext cx="375947" cy="836000"/>
            </a:xfrm>
            <a:prstGeom prst="cube">
              <a:avLst>
                <a:gd name="adj" fmla="val 78783"/>
              </a:avLst>
            </a:prstGeom>
            <a:solidFill>
              <a:srgbClr val="16CCB6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cxnSp>
          <p:nvCxnSpPr>
            <p:cNvPr id="235" name="직선 화살표 연결선 234">
              <a:extLst>
                <a:ext uri="{FF2B5EF4-FFF2-40B4-BE49-F238E27FC236}">
                  <a16:creationId xmlns:a16="http://schemas.microsoft.com/office/drawing/2014/main" id="{D713CA81-56ED-47C6-8ABC-5B29ADF4A086}"/>
                </a:ext>
              </a:extLst>
            </p:cNvPr>
            <p:cNvCxnSpPr>
              <a:cxnSpLocks/>
            </p:cNvCxnSpPr>
            <p:nvPr/>
          </p:nvCxnSpPr>
          <p:spPr>
            <a:xfrm>
              <a:off x="6570989" y="2452298"/>
              <a:ext cx="7805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6" name="그룹 235">
              <a:extLst>
                <a:ext uri="{FF2B5EF4-FFF2-40B4-BE49-F238E27FC236}">
                  <a16:creationId xmlns:a16="http://schemas.microsoft.com/office/drawing/2014/main" id="{14028DF2-DDD4-4A5F-B514-70706F9D98E9}"/>
                </a:ext>
              </a:extLst>
            </p:cNvPr>
            <p:cNvGrpSpPr/>
            <p:nvPr/>
          </p:nvGrpSpPr>
          <p:grpSpPr>
            <a:xfrm>
              <a:off x="2891145" y="2449948"/>
              <a:ext cx="229162" cy="1164839"/>
              <a:chOff x="2612951" y="2297548"/>
              <a:chExt cx="229162" cy="1164839"/>
            </a:xfrm>
          </p:grpSpPr>
          <p:cxnSp>
            <p:nvCxnSpPr>
              <p:cNvPr id="237" name="직선 화살표 연결선 236">
                <a:extLst>
                  <a:ext uri="{FF2B5EF4-FFF2-40B4-BE49-F238E27FC236}">
                    <a16:creationId xmlns:a16="http://schemas.microsoft.com/office/drawing/2014/main" id="{A0CB9AEA-FCA7-4CCB-BCBD-B664F6C372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42869" y="2297548"/>
                <a:ext cx="15760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직선 연결선 237">
                <a:extLst>
                  <a:ext uri="{FF2B5EF4-FFF2-40B4-BE49-F238E27FC236}">
                    <a16:creationId xmlns:a16="http://schemas.microsoft.com/office/drawing/2014/main" id="{CF8983F5-4905-4929-A6AB-A83B95922E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04924" y="2297549"/>
                <a:ext cx="0" cy="408006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9" name="타원 238">
                <a:extLst>
                  <a:ext uri="{FF2B5EF4-FFF2-40B4-BE49-F238E27FC236}">
                    <a16:creationId xmlns:a16="http://schemas.microsoft.com/office/drawing/2014/main" id="{61B6E0DB-E926-4697-99B6-DFCB5B824B85}"/>
                  </a:ext>
                </a:extLst>
              </p:cNvPr>
              <p:cNvSpPr/>
              <p:nvPr/>
            </p:nvSpPr>
            <p:spPr>
              <a:xfrm>
                <a:off x="2653857" y="2718745"/>
                <a:ext cx="109055" cy="8592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40" name="더하기 기호 239">
                <a:extLst>
                  <a:ext uri="{FF2B5EF4-FFF2-40B4-BE49-F238E27FC236}">
                    <a16:creationId xmlns:a16="http://schemas.microsoft.com/office/drawing/2014/main" id="{D954759A-B2C0-45BE-A66A-EBD9EE4E9785}"/>
                  </a:ext>
                </a:extLst>
              </p:cNvPr>
              <p:cNvSpPr/>
              <p:nvPr/>
            </p:nvSpPr>
            <p:spPr>
              <a:xfrm>
                <a:off x="2651282" y="2716885"/>
                <a:ext cx="111626" cy="87953"/>
              </a:xfrm>
              <a:prstGeom prst="mathPlus">
                <a:avLst>
                  <a:gd name="adj1" fmla="val 4576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sp>
            <p:nvSpPr>
              <p:cNvPr id="241" name="정육면체 240">
                <a:extLst>
                  <a:ext uri="{FF2B5EF4-FFF2-40B4-BE49-F238E27FC236}">
                    <a16:creationId xmlns:a16="http://schemas.microsoft.com/office/drawing/2014/main" id="{D244A69E-AE84-4F60-92C3-8DE55E7959C0}"/>
                  </a:ext>
                </a:extLst>
              </p:cNvPr>
              <p:cNvSpPr/>
              <p:nvPr/>
            </p:nvSpPr>
            <p:spPr>
              <a:xfrm>
                <a:off x="2612951" y="2816302"/>
                <a:ext cx="229162" cy="646085"/>
              </a:xfrm>
              <a:prstGeom prst="cube">
                <a:avLst>
                  <a:gd name="adj" fmla="val 89661"/>
                </a:avLst>
              </a:prstGeom>
              <a:solidFill>
                <a:schemeClr val="accent2"/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cxnSp>
            <p:nvCxnSpPr>
              <p:cNvPr id="242" name="직선 화살표 연결선 241">
                <a:extLst>
                  <a:ext uri="{FF2B5EF4-FFF2-40B4-BE49-F238E27FC236}">
                    <a16:creationId xmlns:a16="http://schemas.microsoft.com/office/drawing/2014/main" id="{5BDFDEF3-47FB-4633-A396-0A5F75A0DD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09073" y="2817435"/>
                <a:ext cx="207" cy="7242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ot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3" name="그룹 242">
              <a:extLst>
                <a:ext uri="{FF2B5EF4-FFF2-40B4-BE49-F238E27FC236}">
                  <a16:creationId xmlns:a16="http://schemas.microsoft.com/office/drawing/2014/main" id="{9DEDDB8D-41E8-4B97-9ABB-B9FD13395BD6}"/>
                </a:ext>
              </a:extLst>
            </p:cNvPr>
            <p:cNvGrpSpPr/>
            <p:nvPr/>
          </p:nvGrpSpPr>
          <p:grpSpPr>
            <a:xfrm>
              <a:off x="3518102" y="2449948"/>
              <a:ext cx="229162" cy="1297895"/>
              <a:chOff x="3346148" y="2297548"/>
              <a:chExt cx="229162" cy="1297895"/>
            </a:xfrm>
          </p:grpSpPr>
          <p:cxnSp>
            <p:nvCxnSpPr>
              <p:cNvPr id="244" name="직선 화살표 연결선 243">
                <a:extLst>
                  <a:ext uri="{FF2B5EF4-FFF2-40B4-BE49-F238E27FC236}">
                    <a16:creationId xmlns:a16="http://schemas.microsoft.com/office/drawing/2014/main" id="{4E38FAAE-1746-4846-ABEE-A8574E43DD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81928" y="2297548"/>
                <a:ext cx="15760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직선 연결선 244">
                <a:extLst>
                  <a:ext uri="{FF2B5EF4-FFF2-40B4-BE49-F238E27FC236}">
                    <a16:creationId xmlns:a16="http://schemas.microsoft.com/office/drawing/2014/main" id="{4A5B3E9A-A0D0-4ED2-8659-C79BE17A09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40337" y="2297548"/>
                <a:ext cx="0" cy="542072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6" name="타원 245">
                <a:extLst>
                  <a:ext uri="{FF2B5EF4-FFF2-40B4-BE49-F238E27FC236}">
                    <a16:creationId xmlns:a16="http://schemas.microsoft.com/office/drawing/2014/main" id="{DE68F3EA-DDC8-41FB-B046-435738B17EA4}"/>
                  </a:ext>
                </a:extLst>
              </p:cNvPr>
              <p:cNvSpPr/>
              <p:nvPr/>
            </p:nvSpPr>
            <p:spPr>
              <a:xfrm>
                <a:off x="3387097" y="2849364"/>
                <a:ext cx="109055" cy="8592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sp>
            <p:nvSpPr>
              <p:cNvPr id="247" name="더하기 기호 246">
                <a:extLst>
                  <a:ext uri="{FF2B5EF4-FFF2-40B4-BE49-F238E27FC236}">
                    <a16:creationId xmlns:a16="http://schemas.microsoft.com/office/drawing/2014/main" id="{535C5D59-FC6E-4818-B54B-F90E5A43CF24}"/>
                  </a:ext>
                </a:extLst>
              </p:cNvPr>
              <p:cNvSpPr/>
              <p:nvPr/>
            </p:nvSpPr>
            <p:spPr>
              <a:xfrm>
                <a:off x="3384522" y="2847504"/>
                <a:ext cx="111626" cy="87953"/>
              </a:xfrm>
              <a:prstGeom prst="mathPlus">
                <a:avLst>
                  <a:gd name="adj1" fmla="val 4576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sp>
            <p:nvSpPr>
              <p:cNvPr id="248" name="정육면체 247">
                <a:extLst>
                  <a:ext uri="{FF2B5EF4-FFF2-40B4-BE49-F238E27FC236}">
                    <a16:creationId xmlns:a16="http://schemas.microsoft.com/office/drawing/2014/main" id="{DBBBED6D-9CE3-40B0-8714-80BF228C4EA3}"/>
                  </a:ext>
                </a:extLst>
              </p:cNvPr>
              <p:cNvSpPr/>
              <p:nvPr/>
            </p:nvSpPr>
            <p:spPr>
              <a:xfrm>
                <a:off x="3346148" y="2949358"/>
                <a:ext cx="229162" cy="646085"/>
              </a:xfrm>
              <a:prstGeom prst="cube">
                <a:avLst>
                  <a:gd name="adj" fmla="val 89661"/>
                </a:avLst>
              </a:prstGeom>
              <a:solidFill>
                <a:schemeClr val="accent2"/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cxnSp>
            <p:nvCxnSpPr>
              <p:cNvPr id="249" name="직선 화살표 연결선 248">
                <a:extLst>
                  <a:ext uri="{FF2B5EF4-FFF2-40B4-BE49-F238E27FC236}">
                    <a16:creationId xmlns:a16="http://schemas.microsoft.com/office/drawing/2014/main" id="{B85A469A-880B-4E5F-9C44-DB6C2BCC4A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38902" y="2948624"/>
                <a:ext cx="207" cy="7242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ot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0" name="정육면체 249">
              <a:extLst>
                <a:ext uri="{FF2B5EF4-FFF2-40B4-BE49-F238E27FC236}">
                  <a16:creationId xmlns:a16="http://schemas.microsoft.com/office/drawing/2014/main" id="{1D4409E7-3ED2-4749-87FC-19E41821F102}"/>
                </a:ext>
              </a:extLst>
            </p:cNvPr>
            <p:cNvSpPr/>
            <p:nvPr/>
          </p:nvSpPr>
          <p:spPr>
            <a:xfrm>
              <a:off x="5534498" y="3101758"/>
              <a:ext cx="229162" cy="646085"/>
            </a:xfrm>
            <a:prstGeom prst="cube">
              <a:avLst>
                <a:gd name="adj" fmla="val 89661"/>
              </a:avLst>
            </a:prstGeom>
            <a:solidFill>
              <a:schemeClr val="accent2"/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cxnSp>
          <p:nvCxnSpPr>
            <p:cNvPr id="251" name="직선 화살표 연결선 250">
              <a:extLst>
                <a:ext uri="{FF2B5EF4-FFF2-40B4-BE49-F238E27FC236}">
                  <a16:creationId xmlns:a16="http://schemas.microsoft.com/office/drawing/2014/main" id="{A909015E-7351-43AC-9955-53BB38C810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7310" y="3101024"/>
              <a:ext cx="207" cy="72427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ot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연결선 251">
              <a:extLst>
                <a:ext uri="{FF2B5EF4-FFF2-40B4-BE49-F238E27FC236}">
                  <a16:creationId xmlns:a16="http://schemas.microsoft.com/office/drawing/2014/main" id="{AF6B5F84-43A6-4ACA-ABAD-7E445177D6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8624" y="2449948"/>
              <a:ext cx="0" cy="542072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정육면체 252">
              <a:extLst>
                <a:ext uri="{FF2B5EF4-FFF2-40B4-BE49-F238E27FC236}">
                  <a16:creationId xmlns:a16="http://schemas.microsoft.com/office/drawing/2014/main" id="{E47645BC-0426-4B9D-922F-74FA19D4A472}"/>
                </a:ext>
              </a:extLst>
            </p:cNvPr>
            <p:cNvSpPr/>
            <p:nvPr/>
          </p:nvSpPr>
          <p:spPr>
            <a:xfrm>
              <a:off x="1875747" y="2023882"/>
              <a:ext cx="375947" cy="836000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254" name="정육면체 253">
              <a:extLst>
                <a:ext uri="{FF2B5EF4-FFF2-40B4-BE49-F238E27FC236}">
                  <a16:creationId xmlns:a16="http://schemas.microsoft.com/office/drawing/2014/main" id="{21BF4BB8-615E-4C45-8EFD-C0177F9A1C5F}"/>
                </a:ext>
              </a:extLst>
            </p:cNvPr>
            <p:cNvSpPr/>
            <p:nvPr/>
          </p:nvSpPr>
          <p:spPr>
            <a:xfrm>
              <a:off x="1998198" y="2023882"/>
              <a:ext cx="375947" cy="836000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cxnSp>
          <p:nvCxnSpPr>
            <p:cNvPr id="255" name="직선 화살표 연결선 254">
              <a:extLst>
                <a:ext uri="{FF2B5EF4-FFF2-40B4-BE49-F238E27FC236}">
                  <a16:creationId xmlns:a16="http://schemas.microsoft.com/office/drawing/2014/main" id="{771525E9-4C27-4D3B-9434-A33D4236369B}"/>
                </a:ext>
              </a:extLst>
            </p:cNvPr>
            <p:cNvCxnSpPr>
              <a:cxnSpLocks/>
            </p:cNvCxnSpPr>
            <p:nvPr/>
          </p:nvCxnSpPr>
          <p:spPr>
            <a:xfrm>
              <a:off x="2304071" y="2449948"/>
              <a:ext cx="15760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연결선 255">
              <a:extLst>
                <a:ext uri="{FF2B5EF4-FFF2-40B4-BE49-F238E27FC236}">
                  <a16:creationId xmlns:a16="http://schemas.microsoft.com/office/drawing/2014/main" id="{5F717C30-B5E2-4DAD-8EFD-C1010AC0C3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6126" y="2449949"/>
              <a:ext cx="0" cy="271035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7" name="그룹 256">
              <a:extLst>
                <a:ext uri="{FF2B5EF4-FFF2-40B4-BE49-F238E27FC236}">
                  <a16:creationId xmlns:a16="http://schemas.microsoft.com/office/drawing/2014/main" id="{D49668DE-D50D-466D-8C62-AABB57D26E76}"/>
                </a:ext>
              </a:extLst>
            </p:cNvPr>
            <p:cNvGrpSpPr/>
            <p:nvPr/>
          </p:nvGrpSpPr>
          <p:grpSpPr>
            <a:xfrm>
              <a:off x="2312484" y="2742631"/>
              <a:ext cx="111630" cy="87953"/>
              <a:chOff x="2160084" y="2655471"/>
              <a:chExt cx="111630" cy="87953"/>
            </a:xfrm>
          </p:grpSpPr>
          <p:sp>
            <p:nvSpPr>
              <p:cNvPr id="258" name="타원 257">
                <a:extLst>
                  <a:ext uri="{FF2B5EF4-FFF2-40B4-BE49-F238E27FC236}">
                    <a16:creationId xmlns:a16="http://schemas.microsoft.com/office/drawing/2014/main" id="{1185F465-F874-4312-80E4-04ABDE5C39FF}"/>
                  </a:ext>
                </a:extLst>
              </p:cNvPr>
              <p:cNvSpPr/>
              <p:nvPr/>
            </p:nvSpPr>
            <p:spPr>
              <a:xfrm>
                <a:off x="2162659" y="2657331"/>
                <a:ext cx="109055" cy="8592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59" name="더하기 기호 258">
                <a:extLst>
                  <a:ext uri="{FF2B5EF4-FFF2-40B4-BE49-F238E27FC236}">
                    <a16:creationId xmlns:a16="http://schemas.microsoft.com/office/drawing/2014/main" id="{247E9CAF-A08F-4AD6-98F1-D1582BE5A884}"/>
                  </a:ext>
                </a:extLst>
              </p:cNvPr>
              <p:cNvSpPr/>
              <p:nvPr/>
            </p:nvSpPr>
            <p:spPr>
              <a:xfrm>
                <a:off x="2160084" y="2655471"/>
                <a:ext cx="111626" cy="87953"/>
              </a:xfrm>
              <a:prstGeom prst="mathPlus">
                <a:avLst>
                  <a:gd name="adj1" fmla="val 4576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</p:grpSp>
        <p:sp>
          <p:nvSpPr>
            <p:cNvPr id="260" name="정육면체 259">
              <a:extLst>
                <a:ext uri="{FF2B5EF4-FFF2-40B4-BE49-F238E27FC236}">
                  <a16:creationId xmlns:a16="http://schemas.microsoft.com/office/drawing/2014/main" id="{6B2E9F19-8247-46B1-9500-1CA131E6BA9F}"/>
                </a:ext>
              </a:extLst>
            </p:cNvPr>
            <p:cNvSpPr/>
            <p:nvPr/>
          </p:nvSpPr>
          <p:spPr>
            <a:xfrm>
              <a:off x="2274153" y="2850171"/>
              <a:ext cx="229162" cy="646085"/>
            </a:xfrm>
            <a:prstGeom prst="cube">
              <a:avLst>
                <a:gd name="adj" fmla="val 89661"/>
              </a:avLst>
            </a:prstGeom>
            <a:solidFill>
              <a:schemeClr val="accent2"/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cxnSp>
          <p:nvCxnSpPr>
            <p:cNvPr id="261" name="직선 화살표 연결선 260">
              <a:extLst>
                <a:ext uri="{FF2B5EF4-FFF2-40B4-BE49-F238E27FC236}">
                  <a16:creationId xmlns:a16="http://schemas.microsoft.com/office/drawing/2014/main" id="{036B5CDA-2F7E-4645-BE67-13C01292DD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0275" y="2850213"/>
              <a:ext cx="207" cy="72427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ot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2" name="원호 261">
            <a:extLst>
              <a:ext uri="{FF2B5EF4-FFF2-40B4-BE49-F238E27FC236}">
                <a16:creationId xmlns:a16="http://schemas.microsoft.com/office/drawing/2014/main" id="{80F895CE-194A-4B99-82A5-4C54D3C060AB}"/>
              </a:ext>
            </a:extLst>
          </p:cNvPr>
          <p:cNvSpPr/>
          <p:nvPr/>
        </p:nvSpPr>
        <p:spPr>
          <a:xfrm rot="10800000">
            <a:off x="5198805" y="4376024"/>
            <a:ext cx="1097036" cy="1212101"/>
          </a:xfrm>
          <a:prstGeom prst="arc">
            <a:avLst>
              <a:gd name="adj1" fmla="val 11272283"/>
              <a:gd name="adj2" fmla="val 16923943"/>
            </a:avLst>
          </a:prstGeom>
          <a:ln w="19050">
            <a:solidFill>
              <a:schemeClr val="tx1"/>
            </a:solidFill>
            <a:prstDash val="lgDashDotDot"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265" name="원호 264">
            <a:extLst>
              <a:ext uri="{FF2B5EF4-FFF2-40B4-BE49-F238E27FC236}">
                <a16:creationId xmlns:a16="http://schemas.microsoft.com/office/drawing/2014/main" id="{E1730FD8-796B-4274-8F33-5D4CCA844F5E}"/>
              </a:ext>
            </a:extLst>
          </p:cNvPr>
          <p:cNvSpPr/>
          <p:nvPr/>
        </p:nvSpPr>
        <p:spPr>
          <a:xfrm rot="10800000">
            <a:off x="4670695" y="5140275"/>
            <a:ext cx="765963" cy="651221"/>
          </a:xfrm>
          <a:prstGeom prst="arc">
            <a:avLst>
              <a:gd name="adj1" fmla="val 12491783"/>
              <a:gd name="adj2" fmla="val 20006321"/>
            </a:avLst>
          </a:prstGeom>
          <a:ln w="19050">
            <a:solidFill>
              <a:schemeClr val="tx1"/>
            </a:solidFill>
            <a:prstDash val="lgDashDotDot"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266" name="원호 265">
            <a:extLst>
              <a:ext uri="{FF2B5EF4-FFF2-40B4-BE49-F238E27FC236}">
                <a16:creationId xmlns:a16="http://schemas.microsoft.com/office/drawing/2014/main" id="{EFF86CFF-0DCC-43D7-BD7E-667421D0B01C}"/>
              </a:ext>
            </a:extLst>
          </p:cNvPr>
          <p:cNvSpPr/>
          <p:nvPr/>
        </p:nvSpPr>
        <p:spPr>
          <a:xfrm rot="10800000">
            <a:off x="3475320" y="5140276"/>
            <a:ext cx="765963" cy="651221"/>
          </a:xfrm>
          <a:prstGeom prst="arc">
            <a:avLst>
              <a:gd name="adj1" fmla="val 12491783"/>
              <a:gd name="adj2" fmla="val 20006321"/>
            </a:avLst>
          </a:prstGeom>
          <a:ln w="19050">
            <a:solidFill>
              <a:schemeClr val="tx1"/>
            </a:solidFill>
            <a:prstDash val="lgDashDotDot"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705648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원호 197">
            <a:extLst>
              <a:ext uri="{FF2B5EF4-FFF2-40B4-BE49-F238E27FC236}">
                <a16:creationId xmlns:a16="http://schemas.microsoft.com/office/drawing/2014/main" id="{E7526AD1-6DEB-4156-B25F-BE415C19350D}"/>
              </a:ext>
            </a:extLst>
          </p:cNvPr>
          <p:cNvSpPr/>
          <p:nvPr/>
        </p:nvSpPr>
        <p:spPr>
          <a:xfrm rot="10800000">
            <a:off x="1444852" y="1971733"/>
            <a:ext cx="1371989" cy="664220"/>
          </a:xfrm>
          <a:prstGeom prst="arc">
            <a:avLst>
              <a:gd name="adj1" fmla="val 16286729"/>
              <a:gd name="adj2" fmla="val 0"/>
            </a:avLst>
          </a:prstGeom>
          <a:ln w="19050">
            <a:solidFill>
              <a:schemeClr val="tx1"/>
            </a:solidFill>
            <a:prstDash val="lgDashDotDot"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146E50-D070-41FE-88B5-91F68311B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19</a:t>
            </a:fld>
            <a:endParaRPr lang="en-US"/>
          </a:p>
        </p:txBody>
      </p:sp>
      <p:sp>
        <p:nvSpPr>
          <p:cNvPr id="7" name="Rectangle 99">
            <a:extLst>
              <a:ext uri="{FF2B5EF4-FFF2-40B4-BE49-F238E27FC236}">
                <a16:creationId xmlns:a16="http://schemas.microsoft.com/office/drawing/2014/main" id="{94155601-FD97-47D7-8D9F-A64CDBF355D8}"/>
              </a:ext>
            </a:extLst>
          </p:cNvPr>
          <p:cNvSpPr/>
          <p:nvPr/>
        </p:nvSpPr>
        <p:spPr>
          <a:xfrm>
            <a:off x="-1" y="688640"/>
            <a:ext cx="9472475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/>
              <a:t>Skip connection strategy</a:t>
            </a:r>
            <a:endParaRPr lang="ko-KR" altLang="en-US" sz="2000" b="1" dirty="0"/>
          </a:p>
        </p:txBody>
      </p:sp>
      <p:sp>
        <p:nvSpPr>
          <p:cNvPr id="111" name="원호 110">
            <a:extLst>
              <a:ext uri="{FF2B5EF4-FFF2-40B4-BE49-F238E27FC236}">
                <a16:creationId xmlns:a16="http://schemas.microsoft.com/office/drawing/2014/main" id="{1D64E26D-CE24-44EF-8F78-C85B3DA46464}"/>
              </a:ext>
            </a:extLst>
          </p:cNvPr>
          <p:cNvSpPr/>
          <p:nvPr/>
        </p:nvSpPr>
        <p:spPr>
          <a:xfrm rot="10800000">
            <a:off x="1449593" y="1555742"/>
            <a:ext cx="5047050" cy="1493736"/>
          </a:xfrm>
          <a:prstGeom prst="arc">
            <a:avLst>
              <a:gd name="adj1" fmla="val 12491783"/>
              <a:gd name="adj2" fmla="val 0"/>
            </a:avLst>
          </a:prstGeom>
          <a:ln w="19050">
            <a:solidFill>
              <a:schemeClr val="tx1"/>
            </a:solidFill>
            <a:prstDash val="lgDashDotDot"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35" name="원호 134">
            <a:extLst>
              <a:ext uri="{FF2B5EF4-FFF2-40B4-BE49-F238E27FC236}">
                <a16:creationId xmlns:a16="http://schemas.microsoft.com/office/drawing/2014/main" id="{C5DCB74B-410D-4E4E-B36B-E5117916B70B}"/>
              </a:ext>
            </a:extLst>
          </p:cNvPr>
          <p:cNvSpPr/>
          <p:nvPr/>
        </p:nvSpPr>
        <p:spPr>
          <a:xfrm rot="10800000">
            <a:off x="1443849" y="1167239"/>
            <a:ext cx="4893988" cy="2230035"/>
          </a:xfrm>
          <a:prstGeom prst="arc">
            <a:avLst>
              <a:gd name="adj1" fmla="val 10984851"/>
              <a:gd name="adj2" fmla="val 21577714"/>
            </a:avLst>
          </a:prstGeom>
          <a:ln w="19050">
            <a:solidFill>
              <a:schemeClr val="tx1"/>
            </a:solidFill>
            <a:prstDash val="lgDashDotDot"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04" name="원호 103">
            <a:extLst>
              <a:ext uri="{FF2B5EF4-FFF2-40B4-BE49-F238E27FC236}">
                <a16:creationId xmlns:a16="http://schemas.microsoft.com/office/drawing/2014/main" id="{386FCF8F-F597-457F-AE1B-3F7453271E96}"/>
              </a:ext>
            </a:extLst>
          </p:cNvPr>
          <p:cNvSpPr/>
          <p:nvPr/>
        </p:nvSpPr>
        <p:spPr>
          <a:xfrm rot="10800000">
            <a:off x="1449193" y="1715056"/>
            <a:ext cx="3853692" cy="1175270"/>
          </a:xfrm>
          <a:prstGeom prst="arc">
            <a:avLst>
              <a:gd name="adj1" fmla="val 16286729"/>
              <a:gd name="adj2" fmla="val 0"/>
            </a:avLst>
          </a:prstGeom>
          <a:ln w="19050">
            <a:solidFill>
              <a:schemeClr val="tx1"/>
            </a:solidFill>
            <a:prstDash val="lgDashDotDot"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C39769B8-ED56-49B5-917E-08D78E1FD03B}"/>
              </a:ext>
            </a:extLst>
          </p:cNvPr>
          <p:cNvSpPr/>
          <p:nvPr/>
        </p:nvSpPr>
        <p:spPr>
          <a:xfrm>
            <a:off x="6123018" y="2261195"/>
            <a:ext cx="94513" cy="7447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4702461A-CF81-4A8F-BA55-787A56171209}"/>
              </a:ext>
            </a:extLst>
          </p:cNvPr>
          <p:cNvSpPr/>
          <p:nvPr/>
        </p:nvSpPr>
        <p:spPr>
          <a:xfrm>
            <a:off x="626278" y="2211993"/>
            <a:ext cx="221953" cy="493561"/>
          </a:xfrm>
          <a:prstGeom prst="cube">
            <a:avLst>
              <a:gd name="adj" fmla="val 83480"/>
            </a:avLst>
          </a:prstGeom>
          <a:solidFill>
            <a:srgbClr val="00B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5" name="정육면체 14">
            <a:extLst>
              <a:ext uri="{FF2B5EF4-FFF2-40B4-BE49-F238E27FC236}">
                <a16:creationId xmlns:a16="http://schemas.microsoft.com/office/drawing/2014/main" id="{C884D757-B441-4960-8E83-B4605749CB29}"/>
              </a:ext>
            </a:extLst>
          </p:cNvPr>
          <p:cNvSpPr/>
          <p:nvPr/>
        </p:nvSpPr>
        <p:spPr>
          <a:xfrm>
            <a:off x="1082480" y="1871482"/>
            <a:ext cx="326294" cy="836000"/>
          </a:xfrm>
          <a:prstGeom prst="cube">
            <a:avLst>
              <a:gd name="adj" fmla="val 89661"/>
            </a:avLst>
          </a:prstGeom>
          <a:solidFill>
            <a:srgbClr val="C0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FCEC8594-157B-46F8-B4F7-38E4624C8646}"/>
              </a:ext>
            </a:extLst>
          </p:cNvPr>
          <p:cNvSpPr/>
          <p:nvPr/>
        </p:nvSpPr>
        <p:spPr>
          <a:xfrm>
            <a:off x="2343716" y="1871482"/>
            <a:ext cx="375947" cy="836000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1AF5E-170A-44B1-837C-CDD4C1B6733D}"/>
              </a:ext>
            </a:extLst>
          </p:cNvPr>
          <p:cNvSpPr txBox="1"/>
          <p:nvPr/>
        </p:nvSpPr>
        <p:spPr>
          <a:xfrm>
            <a:off x="323642" y="2689054"/>
            <a:ext cx="6976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accent6">
                    <a:lumMod val="50000"/>
                  </a:schemeClr>
                </a:solidFill>
              </a:rPr>
              <a:t>(H x W x 3)</a:t>
            </a:r>
            <a:endParaRPr lang="ko-KR" altLang="en-US" sz="9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40AA6A-F92C-40C4-872E-1E1B3A9B56B2}"/>
              </a:ext>
            </a:extLst>
          </p:cNvPr>
          <p:cNvSpPr txBox="1"/>
          <p:nvPr/>
        </p:nvSpPr>
        <p:spPr>
          <a:xfrm>
            <a:off x="862455" y="2685825"/>
            <a:ext cx="7809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rgbClr val="C00000"/>
                </a:solidFill>
              </a:rPr>
              <a:t>(</a:t>
            </a:r>
            <a:r>
              <a:rPr lang="en-US" altLang="ko-KR" sz="900" b="1" dirty="0" err="1">
                <a:solidFill>
                  <a:srgbClr val="C00000"/>
                </a:solidFill>
              </a:rPr>
              <a:t>rH</a:t>
            </a:r>
            <a:r>
              <a:rPr lang="en-US" altLang="ko-KR" sz="900" b="1" dirty="0">
                <a:solidFill>
                  <a:srgbClr val="C00000"/>
                </a:solidFill>
              </a:rPr>
              <a:t> x </a:t>
            </a:r>
            <a:r>
              <a:rPr lang="en-US" altLang="ko-KR" sz="900" b="1" dirty="0" err="1">
                <a:solidFill>
                  <a:srgbClr val="C00000"/>
                </a:solidFill>
              </a:rPr>
              <a:t>rW</a:t>
            </a:r>
            <a:r>
              <a:rPr lang="en-US" altLang="ko-KR" sz="900" b="1" dirty="0">
                <a:solidFill>
                  <a:srgbClr val="C00000"/>
                </a:solidFill>
              </a:rPr>
              <a:t> x 3)</a:t>
            </a:r>
            <a:endParaRPr lang="ko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C0A436-55FA-4AD9-BC10-C0E75A274F71}"/>
              </a:ext>
            </a:extLst>
          </p:cNvPr>
          <p:cNvSpPr txBox="1"/>
          <p:nvPr/>
        </p:nvSpPr>
        <p:spPr>
          <a:xfrm>
            <a:off x="5629170" y="1642418"/>
            <a:ext cx="8386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en-US" altLang="ko-KR" sz="900" b="1" dirty="0" err="1">
                <a:solidFill>
                  <a:schemeClr val="accent1">
                    <a:lumMod val="50000"/>
                  </a:schemeClr>
                </a:solidFill>
              </a:rPr>
              <a:t>rH</a:t>
            </a:r>
            <a:r>
              <a:rPr lang="en-US" altLang="ko-KR" sz="900" b="1" dirty="0">
                <a:solidFill>
                  <a:schemeClr val="accent1">
                    <a:lumMod val="50000"/>
                  </a:schemeClr>
                </a:solidFill>
              </a:rPr>
              <a:t> x </a:t>
            </a:r>
            <a:r>
              <a:rPr lang="en-US" altLang="ko-KR" sz="900" b="1" dirty="0" err="1">
                <a:solidFill>
                  <a:schemeClr val="accent1">
                    <a:lumMod val="50000"/>
                  </a:schemeClr>
                </a:solidFill>
              </a:rPr>
              <a:t>rW</a:t>
            </a:r>
            <a:r>
              <a:rPr lang="en-US" altLang="ko-KR" sz="900" b="1" dirty="0">
                <a:solidFill>
                  <a:schemeClr val="accent1">
                    <a:lumMod val="50000"/>
                  </a:schemeClr>
                </a:solidFill>
              </a:rPr>
              <a:t> x 64)</a:t>
            </a:r>
            <a:endParaRPr lang="ko-KR" altLang="en-US" sz="9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3CAFD4C-D558-48D2-A415-6E7F39031F39}"/>
              </a:ext>
            </a:extLst>
          </p:cNvPr>
          <p:cNvCxnSpPr>
            <a:cxnSpLocks/>
          </p:cNvCxnSpPr>
          <p:nvPr/>
        </p:nvCxnSpPr>
        <p:spPr>
          <a:xfrm>
            <a:off x="904223" y="2297548"/>
            <a:ext cx="15760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EF009E2-99A1-4F54-87A9-479339797B54}"/>
              </a:ext>
            </a:extLst>
          </p:cNvPr>
          <p:cNvCxnSpPr>
            <a:cxnSpLocks/>
          </p:cNvCxnSpPr>
          <p:nvPr/>
        </p:nvCxnSpPr>
        <p:spPr>
          <a:xfrm>
            <a:off x="5981804" y="2297548"/>
            <a:ext cx="115574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더하기 기호 58">
            <a:extLst>
              <a:ext uri="{FF2B5EF4-FFF2-40B4-BE49-F238E27FC236}">
                <a16:creationId xmlns:a16="http://schemas.microsoft.com/office/drawing/2014/main" id="{BFF818C4-8193-42B1-B6F8-557BBFD8524C}"/>
              </a:ext>
            </a:extLst>
          </p:cNvPr>
          <p:cNvSpPr/>
          <p:nvPr/>
        </p:nvSpPr>
        <p:spPr>
          <a:xfrm>
            <a:off x="6120786" y="2259583"/>
            <a:ext cx="96742" cy="76226"/>
          </a:xfrm>
          <a:prstGeom prst="mathPlus">
            <a:avLst>
              <a:gd name="adj1" fmla="val 457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391BCCCB-788E-4D9D-B17D-8AFADC91A0B6}"/>
              </a:ext>
            </a:extLst>
          </p:cNvPr>
          <p:cNvSpPr/>
          <p:nvPr/>
        </p:nvSpPr>
        <p:spPr>
          <a:xfrm>
            <a:off x="6509453" y="1890054"/>
            <a:ext cx="296524" cy="836000"/>
          </a:xfrm>
          <a:prstGeom prst="cube">
            <a:avLst>
              <a:gd name="adj" fmla="val 89661"/>
            </a:avLst>
          </a:prstGeom>
          <a:solidFill>
            <a:schemeClr val="accent2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74B9D5D-9B4E-4629-AEB6-0D585843F790}"/>
              </a:ext>
            </a:extLst>
          </p:cNvPr>
          <p:cNvCxnSpPr>
            <a:cxnSpLocks/>
          </p:cNvCxnSpPr>
          <p:nvPr/>
        </p:nvCxnSpPr>
        <p:spPr>
          <a:xfrm>
            <a:off x="1323177" y="2297548"/>
            <a:ext cx="251309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정육면체 53">
            <a:extLst>
              <a:ext uri="{FF2B5EF4-FFF2-40B4-BE49-F238E27FC236}">
                <a16:creationId xmlns:a16="http://schemas.microsoft.com/office/drawing/2014/main" id="{C6193B03-4DF7-487B-B9BB-7CE881D6D29E}"/>
              </a:ext>
            </a:extLst>
          </p:cNvPr>
          <p:cNvSpPr/>
          <p:nvPr/>
        </p:nvSpPr>
        <p:spPr>
          <a:xfrm>
            <a:off x="2464988" y="1871482"/>
            <a:ext cx="375947" cy="836000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55" name="정육면체 54">
            <a:extLst>
              <a:ext uri="{FF2B5EF4-FFF2-40B4-BE49-F238E27FC236}">
                <a16:creationId xmlns:a16="http://schemas.microsoft.com/office/drawing/2014/main" id="{6444FA23-7975-4EBA-AFD1-64C302272F79}"/>
              </a:ext>
            </a:extLst>
          </p:cNvPr>
          <p:cNvSpPr/>
          <p:nvPr/>
        </p:nvSpPr>
        <p:spPr>
          <a:xfrm>
            <a:off x="2968540" y="1871482"/>
            <a:ext cx="375947" cy="836000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57" name="정육면체 56">
            <a:extLst>
              <a:ext uri="{FF2B5EF4-FFF2-40B4-BE49-F238E27FC236}">
                <a16:creationId xmlns:a16="http://schemas.microsoft.com/office/drawing/2014/main" id="{B29776A4-3904-4507-8C90-D2E5C1B18507}"/>
              </a:ext>
            </a:extLst>
          </p:cNvPr>
          <p:cNvSpPr/>
          <p:nvPr/>
        </p:nvSpPr>
        <p:spPr>
          <a:xfrm>
            <a:off x="3085579" y="1875574"/>
            <a:ext cx="375947" cy="836000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67" name="정육면체 66">
            <a:extLst>
              <a:ext uri="{FF2B5EF4-FFF2-40B4-BE49-F238E27FC236}">
                <a16:creationId xmlns:a16="http://schemas.microsoft.com/office/drawing/2014/main" id="{3639A7C0-A64D-44FB-A5EE-AFF38398F5D6}"/>
              </a:ext>
            </a:extLst>
          </p:cNvPr>
          <p:cNvSpPr/>
          <p:nvPr/>
        </p:nvSpPr>
        <p:spPr>
          <a:xfrm>
            <a:off x="4886232" y="1871482"/>
            <a:ext cx="375947" cy="836000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68" name="정육면체 67">
            <a:extLst>
              <a:ext uri="{FF2B5EF4-FFF2-40B4-BE49-F238E27FC236}">
                <a16:creationId xmlns:a16="http://schemas.microsoft.com/office/drawing/2014/main" id="{5198F672-FFE3-4EBF-AAC6-86B051E1D8FF}"/>
              </a:ext>
            </a:extLst>
          </p:cNvPr>
          <p:cNvSpPr/>
          <p:nvPr/>
        </p:nvSpPr>
        <p:spPr>
          <a:xfrm>
            <a:off x="5006151" y="1871482"/>
            <a:ext cx="375947" cy="836000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69" name="정육면체 68">
            <a:extLst>
              <a:ext uri="{FF2B5EF4-FFF2-40B4-BE49-F238E27FC236}">
                <a16:creationId xmlns:a16="http://schemas.microsoft.com/office/drawing/2014/main" id="{0CE3A4B8-84C9-4659-AEC9-E1E9843E25DC}"/>
              </a:ext>
            </a:extLst>
          </p:cNvPr>
          <p:cNvSpPr/>
          <p:nvPr/>
        </p:nvSpPr>
        <p:spPr>
          <a:xfrm>
            <a:off x="5130278" y="1871482"/>
            <a:ext cx="375947" cy="836000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70" name="정육면체 69">
            <a:extLst>
              <a:ext uri="{FF2B5EF4-FFF2-40B4-BE49-F238E27FC236}">
                <a16:creationId xmlns:a16="http://schemas.microsoft.com/office/drawing/2014/main" id="{804AE06B-2BBE-4084-A601-56DD64175C6A}"/>
              </a:ext>
            </a:extLst>
          </p:cNvPr>
          <p:cNvSpPr/>
          <p:nvPr/>
        </p:nvSpPr>
        <p:spPr>
          <a:xfrm>
            <a:off x="5619325" y="1871482"/>
            <a:ext cx="375947" cy="836000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72" name="정육면체 71">
            <a:extLst>
              <a:ext uri="{FF2B5EF4-FFF2-40B4-BE49-F238E27FC236}">
                <a16:creationId xmlns:a16="http://schemas.microsoft.com/office/drawing/2014/main" id="{2FA81F2E-D7EB-4863-B9B7-4FBBDF970FEE}"/>
              </a:ext>
            </a:extLst>
          </p:cNvPr>
          <p:cNvSpPr/>
          <p:nvPr/>
        </p:nvSpPr>
        <p:spPr>
          <a:xfrm>
            <a:off x="5739244" y="1871482"/>
            <a:ext cx="375947" cy="836000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74" name="정육면체 73">
            <a:extLst>
              <a:ext uri="{FF2B5EF4-FFF2-40B4-BE49-F238E27FC236}">
                <a16:creationId xmlns:a16="http://schemas.microsoft.com/office/drawing/2014/main" id="{7B43F183-FD2F-4E56-A2BB-DF78626E2159}"/>
              </a:ext>
            </a:extLst>
          </p:cNvPr>
          <p:cNvSpPr/>
          <p:nvPr/>
        </p:nvSpPr>
        <p:spPr>
          <a:xfrm>
            <a:off x="5863370" y="1871482"/>
            <a:ext cx="375947" cy="836000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6E62E2A-C0F3-48D6-8270-A5CE3B91B431}"/>
              </a:ext>
            </a:extLst>
          </p:cNvPr>
          <p:cNvSpPr txBox="1"/>
          <p:nvPr/>
        </p:nvSpPr>
        <p:spPr>
          <a:xfrm>
            <a:off x="3504221" y="2663908"/>
            <a:ext cx="824344" cy="2106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/>
              <a:t>Output branch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DF0EA3B-E03D-4F30-AA81-11FE2A63A849}"/>
              </a:ext>
            </a:extLst>
          </p:cNvPr>
          <p:cNvCxnSpPr>
            <a:cxnSpLocks/>
          </p:cNvCxnSpPr>
          <p:nvPr/>
        </p:nvCxnSpPr>
        <p:spPr>
          <a:xfrm>
            <a:off x="6179420" y="2299898"/>
            <a:ext cx="93177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CBF6B1E-7C00-469A-9D55-E02B346A91E1}"/>
              </a:ext>
            </a:extLst>
          </p:cNvPr>
          <p:cNvCxnSpPr>
            <a:cxnSpLocks/>
          </p:cNvCxnSpPr>
          <p:nvPr/>
        </p:nvCxnSpPr>
        <p:spPr>
          <a:xfrm>
            <a:off x="5433377" y="2297548"/>
            <a:ext cx="15760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>
            <a:extLst>
              <a:ext uri="{FF2B5EF4-FFF2-40B4-BE49-F238E27FC236}">
                <a16:creationId xmlns:a16="http://schemas.microsoft.com/office/drawing/2014/main" id="{08BEE626-A48B-4DF8-91DD-61B8C7DB1AFA}"/>
              </a:ext>
            </a:extLst>
          </p:cNvPr>
          <p:cNvSpPr/>
          <p:nvPr/>
        </p:nvSpPr>
        <p:spPr>
          <a:xfrm>
            <a:off x="6290292" y="2255431"/>
            <a:ext cx="109055" cy="85927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94" name="더하기 기호 93">
            <a:extLst>
              <a:ext uri="{FF2B5EF4-FFF2-40B4-BE49-F238E27FC236}">
                <a16:creationId xmlns:a16="http://schemas.microsoft.com/office/drawing/2014/main" id="{EC4958A3-A72B-4F28-9B76-D9A3ED694086}"/>
              </a:ext>
            </a:extLst>
          </p:cNvPr>
          <p:cNvSpPr/>
          <p:nvPr/>
        </p:nvSpPr>
        <p:spPr>
          <a:xfrm>
            <a:off x="6286472" y="2253572"/>
            <a:ext cx="111626" cy="87953"/>
          </a:xfrm>
          <a:prstGeom prst="mathPlus">
            <a:avLst>
              <a:gd name="adj1" fmla="val 457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98" name="원호 97">
            <a:extLst>
              <a:ext uri="{FF2B5EF4-FFF2-40B4-BE49-F238E27FC236}">
                <a16:creationId xmlns:a16="http://schemas.microsoft.com/office/drawing/2014/main" id="{8316D3FF-7C10-4361-B611-E580BC09F0B6}"/>
              </a:ext>
            </a:extLst>
          </p:cNvPr>
          <p:cNvSpPr/>
          <p:nvPr/>
        </p:nvSpPr>
        <p:spPr>
          <a:xfrm rot="10800000">
            <a:off x="1447636" y="1833079"/>
            <a:ext cx="2561875" cy="927022"/>
          </a:xfrm>
          <a:prstGeom prst="arc">
            <a:avLst>
              <a:gd name="adj1" fmla="val 16286729"/>
              <a:gd name="adj2" fmla="val 0"/>
            </a:avLst>
          </a:prstGeom>
          <a:ln w="19050">
            <a:solidFill>
              <a:schemeClr val="tx1"/>
            </a:solidFill>
            <a:prstDash val="lgDashDotDot"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08367AD3-7C46-46D1-92BB-07BE62E00741}"/>
              </a:ext>
            </a:extLst>
          </p:cNvPr>
          <p:cNvCxnSpPr>
            <a:cxnSpLocks/>
          </p:cNvCxnSpPr>
          <p:nvPr/>
        </p:nvCxnSpPr>
        <p:spPr>
          <a:xfrm>
            <a:off x="4705052" y="2297548"/>
            <a:ext cx="15760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E44F5274-864B-402E-8A33-99519C41C8B7}"/>
              </a:ext>
            </a:extLst>
          </p:cNvPr>
          <p:cNvCxnSpPr/>
          <p:nvPr/>
        </p:nvCxnSpPr>
        <p:spPr>
          <a:xfrm>
            <a:off x="3774662" y="2296590"/>
            <a:ext cx="866476" cy="0"/>
          </a:xfrm>
          <a:prstGeom prst="line">
            <a:avLst/>
          </a:prstGeom>
          <a:ln w="117475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타원 112">
            <a:extLst>
              <a:ext uri="{FF2B5EF4-FFF2-40B4-BE49-F238E27FC236}">
                <a16:creationId xmlns:a16="http://schemas.microsoft.com/office/drawing/2014/main" id="{DA7A9754-CB5D-45F8-BF51-71EE2B9695A8}"/>
              </a:ext>
            </a:extLst>
          </p:cNvPr>
          <p:cNvSpPr/>
          <p:nvPr/>
        </p:nvSpPr>
        <p:spPr>
          <a:xfrm>
            <a:off x="5444210" y="2852068"/>
            <a:ext cx="109055" cy="85927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14" name="더하기 기호 113">
            <a:extLst>
              <a:ext uri="{FF2B5EF4-FFF2-40B4-BE49-F238E27FC236}">
                <a16:creationId xmlns:a16="http://schemas.microsoft.com/office/drawing/2014/main" id="{2B360709-ED64-4D40-AAF4-534D81364114}"/>
              </a:ext>
            </a:extLst>
          </p:cNvPr>
          <p:cNvSpPr/>
          <p:nvPr/>
        </p:nvSpPr>
        <p:spPr>
          <a:xfrm>
            <a:off x="5441635" y="2850208"/>
            <a:ext cx="111626" cy="87953"/>
          </a:xfrm>
          <a:prstGeom prst="mathPlus">
            <a:avLst>
              <a:gd name="adj1" fmla="val 457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C1DA389-203C-4FA6-ACD4-8BA7298396B8}"/>
              </a:ext>
            </a:extLst>
          </p:cNvPr>
          <p:cNvSpPr txBox="1"/>
          <p:nvPr/>
        </p:nvSpPr>
        <p:spPr>
          <a:xfrm>
            <a:off x="6243044" y="2723859"/>
            <a:ext cx="7809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altLang="ko-KR" sz="900" b="1" dirty="0" err="1">
                <a:solidFill>
                  <a:schemeClr val="accent2">
                    <a:lumMod val="75000"/>
                  </a:schemeClr>
                </a:solidFill>
              </a:rPr>
              <a:t>rH</a:t>
            </a:r>
            <a:r>
              <a:rPr lang="en-US" altLang="ko-KR" sz="900" b="1" dirty="0">
                <a:solidFill>
                  <a:schemeClr val="accent2">
                    <a:lumMod val="75000"/>
                  </a:schemeClr>
                </a:solidFill>
              </a:rPr>
              <a:t> x </a:t>
            </a:r>
            <a:r>
              <a:rPr lang="en-US" altLang="ko-KR" sz="900" b="1" dirty="0" err="1">
                <a:solidFill>
                  <a:schemeClr val="accent2">
                    <a:lumMod val="75000"/>
                  </a:schemeClr>
                </a:solidFill>
              </a:rPr>
              <a:t>rW</a:t>
            </a:r>
            <a:r>
              <a:rPr lang="en-US" altLang="ko-KR" sz="900" b="1" dirty="0">
                <a:solidFill>
                  <a:schemeClr val="accent2">
                    <a:lumMod val="75000"/>
                  </a:schemeClr>
                </a:solidFill>
              </a:rPr>
              <a:t> x 3)</a:t>
            </a:r>
            <a:endParaRPr lang="ko-KR" altLang="en-US" sz="9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정육면체 17">
            <a:extLst>
              <a:ext uri="{FF2B5EF4-FFF2-40B4-BE49-F238E27FC236}">
                <a16:creationId xmlns:a16="http://schemas.microsoft.com/office/drawing/2014/main" id="{2F7BA39F-1100-406B-9A8B-1D6094CA9CF5}"/>
              </a:ext>
            </a:extLst>
          </p:cNvPr>
          <p:cNvSpPr/>
          <p:nvPr/>
        </p:nvSpPr>
        <p:spPr>
          <a:xfrm>
            <a:off x="1599380" y="1871482"/>
            <a:ext cx="375947" cy="836000"/>
          </a:xfrm>
          <a:prstGeom prst="cube">
            <a:avLst>
              <a:gd name="adj" fmla="val 78783"/>
            </a:avLst>
          </a:prstGeom>
          <a:solidFill>
            <a:srgbClr val="16CCB6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0108BEA8-A468-4746-A5B2-10B461241836}"/>
              </a:ext>
            </a:extLst>
          </p:cNvPr>
          <p:cNvCxnSpPr>
            <a:cxnSpLocks/>
          </p:cNvCxnSpPr>
          <p:nvPr/>
        </p:nvCxnSpPr>
        <p:spPr>
          <a:xfrm>
            <a:off x="6418589" y="2299898"/>
            <a:ext cx="7805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F1A206E-DC37-491A-8CBF-FCBD993394DC}"/>
              </a:ext>
            </a:extLst>
          </p:cNvPr>
          <p:cNvGrpSpPr/>
          <p:nvPr/>
        </p:nvGrpSpPr>
        <p:grpSpPr>
          <a:xfrm>
            <a:off x="2738745" y="2297548"/>
            <a:ext cx="229162" cy="1164839"/>
            <a:chOff x="2612951" y="2297548"/>
            <a:chExt cx="229162" cy="1164839"/>
          </a:xfrm>
        </p:grpSpPr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F4BAA11D-C801-47D3-8067-431B59D46A3D}"/>
                </a:ext>
              </a:extLst>
            </p:cNvPr>
            <p:cNvCxnSpPr>
              <a:cxnSpLocks/>
            </p:cNvCxnSpPr>
            <p:nvPr/>
          </p:nvCxnSpPr>
          <p:spPr>
            <a:xfrm>
              <a:off x="2642869" y="2297548"/>
              <a:ext cx="15760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B1342116-0479-489A-B335-D2D14689B2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4924" y="2297549"/>
              <a:ext cx="0" cy="408006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0C39F703-6896-4E30-829E-34975BB53CD0}"/>
                </a:ext>
              </a:extLst>
            </p:cNvPr>
            <p:cNvSpPr/>
            <p:nvPr/>
          </p:nvSpPr>
          <p:spPr>
            <a:xfrm>
              <a:off x="2653857" y="2718745"/>
              <a:ext cx="109055" cy="8592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02" name="더하기 기호 101">
              <a:extLst>
                <a:ext uri="{FF2B5EF4-FFF2-40B4-BE49-F238E27FC236}">
                  <a16:creationId xmlns:a16="http://schemas.microsoft.com/office/drawing/2014/main" id="{AD487666-837B-47A6-9C68-B1A2F27BF3A7}"/>
                </a:ext>
              </a:extLst>
            </p:cNvPr>
            <p:cNvSpPr/>
            <p:nvPr/>
          </p:nvSpPr>
          <p:spPr>
            <a:xfrm>
              <a:off x="2651282" y="2716885"/>
              <a:ext cx="111626" cy="87953"/>
            </a:xfrm>
            <a:prstGeom prst="mathPlus">
              <a:avLst>
                <a:gd name="adj1" fmla="val 45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77" name="정육면체 76">
              <a:extLst>
                <a:ext uri="{FF2B5EF4-FFF2-40B4-BE49-F238E27FC236}">
                  <a16:creationId xmlns:a16="http://schemas.microsoft.com/office/drawing/2014/main" id="{F0D8E531-F924-4DA2-A702-327BD467B73C}"/>
                </a:ext>
              </a:extLst>
            </p:cNvPr>
            <p:cNvSpPr/>
            <p:nvPr/>
          </p:nvSpPr>
          <p:spPr>
            <a:xfrm>
              <a:off x="2612951" y="2816302"/>
              <a:ext cx="229162" cy="646085"/>
            </a:xfrm>
            <a:prstGeom prst="cube">
              <a:avLst>
                <a:gd name="adj" fmla="val 89661"/>
              </a:avLst>
            </a:prstGeom>
            <a:solidFill>
              <a:schemeClr val="accent2"/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BDF7498F-0B75-47E5-8457-E29F5CBE34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9073" y="2817435"/>
              <a:ext cx="207" cy="72427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ot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AD2ED0C-D7E4-4BD9-B690-06593DC9A2B1}"/>
              </a:ext>
            </a:extLst>
          </p:cNvPr>
          <p:cNvGrpSpPr/>
          <p:nvPr/>
        </p:nvGrpSpPr>
        <p:grpSpPr>
          <a:xfrm>
            <a:off x="3365702" y="2297548"/>
            <a:ext cx="229162" cy="1297895"/>
            <a:chOff x="3346148" y="2297548"/>
            <a:chExt cx="229162" cy="1297895"/>
          </a:xfrm>
        </p:grpSpPr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8D5292F2-D52A-4321-BC89-34A048530BC8}"/>
                </a:ext>
              </a:extLst>
            </p:cNvPr>
            <p:cNvCxnSpPr>
              <a:cxnSpLocks/>
            </p:cNvCxnSpPr>
            <p:nvPr/>
          </p:nvCxnSpPr>
          <p:spPr>
            <a:xfrm>
              <a:off x="3381928" y="2297548"/>
              <a:ext cx="15760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03B98EEB-EE75-42F1-B07A-06D72116F2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0337" y="2297548"/>
              <a:ext cx="0" cy="542072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1C70B0F3-0603-426C-84F4-598AC0B4A7E0}"/>
                </a:ext>
              </a:extLst>
            </p:cNvPr>
            <p:cNvSpPr/>
            <p:nvPr/>
          </p:nvSpPr>
          <p:spPr>
            <a:xfrm>
              <a:off x="3387097" y="2849364"/>
              <a:ext cx="109055" cy="8592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07" name="더하기 기호 106">
              <a:extLst>
                <a:ext uri="{FF2B5EF4-FFF2-40B4-BE49-F238E27FC236}">
                  <a16:creationId xmlns:a16="http://schemas.microsoft.com/office/drawing/2014/main" id="{8C23CC69-D6C4-4DED-AC43-38561EF6A875}"/>
                </a:ext>
              </a:extLst>
            </p:cNvPr>
            <p:cNvSpPr/>
            <p:nvPr/>
          </p:nvSpPr>
          <p:spPr>
            <a:xfrm>
              <a:off x="3384522" y="2847504"/>
              <a:ext cx="111626" cy="87953"/>
            </a:xfrm>
            <a:prstGeom prst="mathPlus">
              <a:avLst>
                <a:gd name="adj1" fmla="val 45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86" name="정육면체 85">
              <a:extLst>
                <a:ext uri="{FF2B5EF4-FFF2-40B4-BE49-F238E27FC236}">
                  <a16:creationId xmlns:a16="http://schemas.microsoft.com/office/drawing/2014/main" id="{271C6055-06FB-4B81-ABF5-AA847DC3816C}"/>
                </a:ext>
              </a:extLst>
            </p:cNvPr>
            <p:cNvSpPr/>
            <p:nvPr/>
          </p:nvSpPr>
          <p:spPr>
            <a:xfrm>
              <a:off x="3346148" y="2949358"/>
              <a:ext cx="229162" cy="646085"/>
            </a:xfrm>
            <a:prstGeom prst="cube">
              <a:avLst>
                <a:gd name="adj" fmla="val 89661"/>
              </a:avLst>
            </a:prstGeom>
            <a:solidFill>
              <a:schemeClr val="accent2"/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2B5D9370-FF4C-43F4-A2CB-E2CDBF51FA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8902" y="2948624"/>
              <a:ext cx="207" cy="72427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ot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6" name="정육면체 145">
            <a:extLst>
              <a:ext uri="{FF2B5EF4-FFF2-40B4-BE49-F238E27FC236}">
                <a16:creationId xmlns:a16="http://schemas.microsoft.com/office/drawing/2014/main" id="{DD5CE80A-B5EE-4240-8765-1FF3AF8DD121}"/>
              </a:ext>
            </a:extLst>
          </p:cNvPr>
          <p:cNvSpPr/>
          <p:nvPr/>
        </p:nvSpPr>
        <p:spPr>
          <a:xfrm>
            <a:off x="5382098" y="2949358"/>
            <a:ext cx="229162" cy="646085"/>
          </a:xfrm>
          <a:prstGeom prst="cube">
            <a:avLst>
              <a:gd name="adj" fmla="val 89661"/>
            </a:avLst>
          </a:prstGeom>
          <a:solidFill>
            <a:schemeClr val="accent2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DE34CAA6-7DB8-4EDD-BAE6-AB10AC54EFD5}"/>
              </a:ext>
            </a:extLst>
          </p:cNvPr>
          <p:cNvCxnSpPr>
            <a:cxnSpLocks/>
          </p:cNvCxnSpPr>
          <p:nvPr/>
        </p:nvCxnSpPr>
        <p:spPr>
          <a:xfrm flipH="1">
            <a:off x="5494910" y="2948624"/>
            <a:ext cx="207" cy="72427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187">
            <a:extLst>
              <a:ext uri="{FF2B5EF4-FFF2-40B4-BE49-F238E27FC236}">
                <a16:creationId xmlns:a16="http://schemas.microsoft.com/office/drawing/2014/main" id="{BFF66728-CACE-4633-9F88-7FF537FAAA87}"/>
              </a:ext>
            </a:extLst>
          </p:cNvPr>
          <p:cNvCxnSpPr>
            <a:cxnSpLocks/>
          </p:cNvCxnSpPr>
          <p:nvPr/>
        </p:nvCxnSpPr>
        <p:spPr>
          <a:xfrm flipV="1">
            <a:off x="5506224" y="2297548"/>
            <a:ext cx="0" cy="542072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정육면체 18">
            <a:extLst>
              <a:ext uri="{FF2B5EF4-FFF2-40B4-BE49-F238E27FC236}">
                <a16:creationId xmlns:a16="http://schemas.microsoft.com/office/drawing/2014/main" id="{C8B0CA9B-18FF-4231-A50C-29B15884263C}"/>
              </a:ext>
            </a:extLst>
          </p:cNvPr>
          <p:cNvSpPr/>
          <p:nvPr/>
        </p:nvSpPr>
        <p:spPr>
          <a:xfrm>
            <a:off x="1723347" y="1871482"/>
            <a:ext cx="375947" cy="836000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20" name="정육면체 19">
            <a:extLst>
              <a:ext uri="{FF2B5EF4-FFF2-40B4-BE49-F238E27FC236}">
                <a16:creationId xmlns:a16="http://schemas.microsoft.com/office/drawing/2014/main" id="{80FA23F5-D2A6-4664-9759-A72FC664E34B}"/>
              </a:ext>
            </a:extLst>
          </p:cNvPr>
          <p:cNvSpPr/>
          <p:nvPr/>
        </p:nvSpPr>
        <p:spPr>
          <a:xfrm>
            <a:off x="1845798" y="1871482"/>
            <a:ext cx="375947" cy="836000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82" name="제목 5">
            <a:extLst>
              <a:ext uri="{FF2B5EF4-FFF2-40B4-BE49-F238E27FC236}">
                <a16:creationId xmlns:a16="http://schemas.microsoft.com/office/drawing/2014/main" id="{BE339C80-A0EE-418F-B326-9E566563D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666"/>
            <a:ext cx="10673900" cy="519141"/>
          </a:xfrm>
        </p:spPr>
        <p:txBody>
          <a:bodyPr/>
          <a:lstStyle/>
          <a:p>
            <a:r>
              <a:rPr lang="en-US" altLang="ko-KR" dirty="0"/>
              <a:t>Proposed method : Depth Controllable SR Network (</a:t>
            </a:r>
            <a:r>
              <a:rPr lang="en-US" altLang="ko-KR" dirty="0" err="1"/>
              <a:t>DCSRNet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0841E830-47F8-495F-8D58-9940B284E5E2}"/>
              </a:ext>
            </a:extLst>
          </p:cNvPr>
          <p:cNvSpPr/>
          <p:nvPr/>
        </p:nvSpPr>
        <p:spPr>
          <a:xfrm>
            <a:off x="166436" y="1197562"/>
            <a:ext cx="40371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tx2"/>
                </a:solidFill>
              </a:rPr>
              <a:t>Contiguous skip connection</a:t>
            </a:r>
            <a:endParaRPr lang="en-US" altLang="ko-KR" sz="2000" b="1" dirty="0">
              <a:solidFill>
                <a:schemeClr val="tx2"/>
              </a:solidFill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D1E7D246-5532-4BE2-A950-99619E322567}"/>
              </a:ext>
            </a:extLst>
          </p:cNvPr>
          <p:cNvSpPr/>
          <p:nvPr/>
        </p:nvSpPr>
        <p:spPr>
          <a:xfrm>
            <a:off x="135643" y="3953681"/>
            <a:ext cx="40603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tx2"/>
                </a:solidFill>
              </a:rPr>
              <a:t>Progressive skip connection</a:t>
            </a:r>
            <a:endParaRPr lang="en-US" altLang="ko-KR" sz="2000" b="1" dirty="0">
              <a:solidFill>
                <a:schemeClr val="tx2"/>
              </a:solidFill>
            </a:endParaRP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27DF4665-2516-4257-A0C7-AD7B29F8B664}"/>
              </a:ext>
            </a:extLst>
          </p:cNvPr>
          <p:cNvCxnSpPr>
            <a:cxnSpLocks/>
          </p:cNvCxnSpPr>
          <p:nvPr/>
        </p:nvCxnSpPr>
        <p:spPr>
          <a:xfrm>
            <a:off x="2151671" y="2297548"/>
            <a:ext cx="15760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직선 연결선 192">
            <a:extLst>
              <a:ext uri="{FF2B5EF4-FFF2-40B4-BE49-F238E27FC236}">
                <a16:creationId xmlns:a16="http://schemas.microsoft.com/office/drawing/2014/main" id="{4F7004F5-AE37-4067-B1A1-174740E845C1}"/>
              </a:ext>
            </a:extLst>
          </p:cNvPr>
          <p:cNvCxnSpPr>
            <a:cxnSpLocks/>
          </p:cNvCxnSpPr>
          <p:nvPr/>
        </p:nvCxnSpPr>
        <p:spPr>
          <a:xfrm flipV="1">
            <a:off x="2213726" y="2297549"/>
            <a:ext cx="0" cy="271035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64A28E7-EC3C-402C-AF31-8A8E6DA93744}"/>
              </a:ext>
            </a:extLst>
          </p:cNvPr>
          <p:cNvGrpSpPr/>
          <p:nvPr/>
        </p:nvGrpSpPr>
        <p:grpSpPr>
          <a:xfrm>
            <a:off x="2160084" y="2590231"/>
            <a:ext cx="111630" cy="87953"/>
            <a:chOff x="2160084" y="2655471"/>
            <a:chExt cx="111630" cy="87953"/>
          </a:xfrm>
        </p:grpSpPr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313CEA64-D8D7-4E0A-A48E-30D19ED5BD1D}"/>
                </a:ext>
              </a:extLst>
            </p:cNvPr>
            <p:cNvSpPr/>
            <p:nvPr/>
          </p:nvSpPr>
          <p:spPr>
            <a:xfrm>
              <a:off x="2162659" y="2657331"/>
              <a:ext cx="109055" cy="8592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95" name="더하기 기호 194">
              <a:extLst>
                <a:ext uri="{FF2B5EF4-FFF2-40B4-BE49-F238E27FC236}">
                  <a16:creationId xmlns:a16="http://schemas.microsoft.com/office/drawing/2014/main" id="{CE4EBC57-570E-49C3-9EE9-D939E630B08D}"/>
                </a:ext>
              </a:extLst>
            </p:cNvPr>
            <p:cNvSpPr/>
            <p:nvPr/>
          </p:nvSpPr>
          <p:spPr>
            <a:xfrm>
              <a:off x="2160084" y="2655471"/>
              <a:ext cx="111626" cy="87953"/>
            </a:xfrm>
            <a:prstGeom prst="mathPlus">
              <a:avLst>
                <a:gd name="adj1" fmla="val 45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</p:grpSp>
      <p:sp>
        <p:nvSpPr>
          <p:cNvPr id="196" name="정육면체 195">
            <a:extLst>
              <a:ext uri="{FF2B5EF4-FFF2-40B4-BE49-F238E27FC236}">
                <a16:creationId xmlns:a16="http://schemas.microsoft.com/office/drawing/2014/main" id="{1EF03202-20A1-4765-A73E-E08586136E10}"/>
              </a:ext>
            </a:extLst>
          </p:cNvPr>
          <p:cNvSpPr/>
          <p:nvPr/>
        </p:nvSpPr>
        <p:spPr>
          <a:xfrm>
            <a:off x="2121753" y="2697771"/>
            <a:ext cx="229162" cy="646085"/>
          </a:xfrm>
          <a:prstGeom prst="cube">
            <a:avLst>
              <a:gd name="adj" fmla="val 89661"/>
            </a:avLst>
          </a:prstGeom>
          <a:solidFill>
            <a:schemeClr val="accent2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B438FBB4-FD65-4517-AAFC-6AAF7C7F1CD2}"/>
              </a:ext>
            </a:extLst>
          </p:cNvPr>
          <p:cNvCxnSpPr>
            <a:cxnSpLocks/>
          </p:cNvCxnSpPr>
          <p:nvPr/>
        </p:nvCxnSpPr>
        <p:spPr>
          <a:xfrm flipH="1">
            <a:off x="2217875" y="2697813"/>
            <a:ext cx="207" cy="72427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C951E75-9A04-4065-96F0-969E95A42728}"/>
              </a:ext>
            </a:extLst>
          </p:cNvPr>
          <p:cNvGrpSpPr/>
          <p:nvPr/>
        </p:nvGrpSpPr>
        <p:grpSpPr>
          <a:xfrm>
            <a:off x="323642" y="4295253"/>
            <a:ext cx="6700386" cy="1953025"/>
            <a:chOff x="476042" y="1794818"/>
            <a:chExt cx="6700386" cy="1953025"/>
          </a:xfrm>
        </p:grpSpPr>
        <p:sp>
          <p:nvSpPr>
            <p:cNvPr id="228" name="원호 227">
              <a:extLst>
                <a:ext uri="{FF2B5EF4-FFF2-40B4-BE49-F238E27FC236}">
                  <a16:creationId xmlns:a16="http://schemas.microsoft.com/office/drawing/2014/main" id="{2C52833B-7981-4569-BD26-8B814F63DC70}"/>
                </a:ext>
              </a:extLst>
            </p:cNvPr>
            <p:cNvSpPr/>
            <p:nvPr/>
          </p:nvSpPr>
          <p:spPr>
            <a:xfrm rot="10800000">
              <a:off x="2384296" y="2444074"/>
              <a:ext cx="696864" cy="543477"/>
            </a:xfrm>
            <a:prstGeom prst="arc">
              <a:avLst>
                <a:gd name="adj1" fmla="val 13967154"/>
                <a:gd name="adj2" fmla="val 19983314"/>
              </a:avLst>
            </a:prstGeom>
            <a:ln w="19050">
              <a:solidFill>
                <a:schemeClr val="tx1"/>
              </a:solidFill>
              <a:prstDash val="lgDashDotDot"/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99" name="원호 198">
              <a:extLst>
                <a:ext uri="{FF2B5EF4-FFF2-40B4-BE49-F238E27FC236}">
                  <a16:creationId xmlns:a16="http://schemas.microsoft.com/office/drawing/2014/main" id="{38B32120-8ABC-4DA4-B6D1-FB742C03B31D}"/>
                </a:ext>
              </a:extLst>
            </p:cNvPr>
            <p:cNvSpPr/>
            <p:nvPr/>
          </p:nvSpPr>
          <p:spPr>
            <a:xfrm rot="10800000">
              <a:off x="1597252" y="2124133"/>
              <a:ext cx="1371989" cy="664220"/>
            </a:xfrm>
            <a:prstGeom prst="arc">
              <a:avLst>
                <a:gd name="adj1" fmla="val 16286729"/>
                <a:gd name="adj2" fmla="val 0"/>
              </a:avLst>
            </a:prstGeom>
            <a:ln w="19050">
              <a:solidFill>
                <a:schemeClr val="tx1"/>
              </a:solidFill>
              <a:prstDash val="lgDashDotDot"/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201" name="원호 200">
              <a:extLst>
                <a:ext uri="{FF2B5EF4-FFF2-40B4-BE49-F238E27FC236}">
                  <a16:creationId xmlns:a16="http://schemas.microsoft.com/office/drawing/2014/main" id="{3B384A9A-C0C6-4EA1-BE56-A04FD161519B}"/>
                </a:ext>
              </a:extLst>
            </p:cNvPr>
            <p:cNvSpPr/>
            <p:nvPr/>
          </p:nvSpPr>
          <p:spPr>
            <a:xfrm rot="10800000">
              <a:off x="3010058" y="2655753"/>
              <a:ext cx="646558" cy="449658"/>
            </a:xfrm>
            <a:prstGeom prst="arc">
              <a:avLst>
                <a:gd name="adj1" fmla="val 13418323"/>
                <a:gd name="adj2" fmla="val 20923964"/>
              </a:avLst>
            </a:prstGeom>
            <a:ln w="19050">
              <a:solidFill>
                <a:schemeClr val="tx1"/>
              </a:solidFill>
              <a:prstDash val="lgDashDotDot"/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7451E90-F8A2-4661-9823-72048E3095D2}"/>
                </a:ext>
              </a:extLst>
            </p:cNvPr>
            <p:cNvSpPr/>
            <p:nvPr/>
          </p:nvSpPr>
          <p:spPr>
            <a:xfrm>
              <a:off x="6275418" y="2413595"/>
              <a:ext cx="94513" cy="7447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03" name="정육면체 202">
              <a:extLst>
                <a:ext uri="{FF2B5EF4-FFF2-40B4-BE49-F238E27FC236}">
                  <a16:creationId xmlns:a16="http://schemas.microsoft.com/office/drawing/2014/main" id="{B98234DE-73D5-42B7-AD1C-7DB696BDE875}"/>
                </a:ext>
              </a:extLst>
            </p:cNvPr>
            <p:cNvSpPr/>
            <p:nvPr/>
          </p:nvSpPr>
          <p:spPr>
            <a:xfrm>
              <a:off x="778678" y="2364393"/>
              <a:ext cx="221953" cy="493561"/>
            </a:xfrm>
            <a:prstGeom prst="cube">
              <a:avLst>
                <a:gd name="adj" fmla="val 83480"/>
              </a:avLst>
            </a:prstGeom>
            <a:solidFill>
              <a:srgbClr val="00B05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204" name="정육면체 203">
              <a:extLst>
                <a:ext uri="{FF2B5EF4-FFF2-40B4-BE49-F238E27FC236}">
                  <a16:creationId xmlns:a16="http://schemas.microsoft.com/office/drawing/2014/main" id="{4F217241-DDB1-49B4-A13A-057EBA30AC66}"/>
                </a:ext>
              </a:extLst>
            </p:cNvPr>
            <p:cNvSpPr/>
            <p:nvPr/>
          </p:nvSpPr>
          <p:spPr>
            <a:xfrm>
              <a:off x="1234880" y="2023882"/>
              <a:ext cx="326294" cy="836000"/>
            </a:xfrm>
            <a:prstGeom prst="cube">
              <a:avLst>
                <a:gd name="adj" fmla="val 89661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205" name="정육면체 204">
              <a:extLst>
                <a:ext uri="{FF2B5EF4-FFF2-40B4-BE49-F238E27FC236}">
                  <a16:creationId xmlns:a16="http://schemas.microsoft.com/office/drawing/2014/main" id="{835689D1-F911-410D-B150-4DA520D7CC23}"/>
                </a:ext>
              </a:extLst>
            </p:cNvPr>
            <p:cNvSpPr/>
            <p:nvPr/>
          </p:nvSpPr>
          <p:spPr>
            <a:xfrm>
              <a:off x="2496116" y="2023882"/>
              <a:ext cx="375947" cy="836000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4314976-CC1F-42AC-8F6D-F26BCFB54883}"/>
                </a:ext>
              </a:extLst>
            </p:cNvPr>
            <p:cNvSpPr txBox="1"/>
            <p:nvPr/>
          </p:nvSpPr>
          <p:spPr>
            <a:xfrm>
              <a:off x="476042" y="2841454"/>
              <a:ext cx="69762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accent6">
                      <a:lumMod val="50000"/>
                    </a:schemeClr>
                  </a:solidFill>
                </a:rPr>
                <a:t>(H x W x 3)</a:t>
              </a:r>
              <a:endParaRPr lang="ko-KR" altLang="en-US" sz="9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2DE7ADA9-2865-42E5-953D-1F572A67994F}"/>
                </a:ext>
              </a:extLst>
            </p:cNvPr>
            <p:cNvSpPr txBox="1"/>
            <p:nvPr/>
          </p:nvSpPr>
          <p:spPr>
            <a:xfrm>
              <a:off x="1014855" y="2838225"/>
              <a:ext cx="78098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rgbClr val="C00000"/>
                  </a:solidFill>
                </a:rPr>
                <a:t>(</a:t>
              </a:r>
              <a:r>
                <a:rPr lang="en-US" altLang="ko-KR" sz="900" b="1" dirty="0" err="1">
                  <a:solidFill>
                    <a:srgbClr val="C00000"/>
                  </a:solidFill>
                </a:rPr>
                <a:t>rH</a:t>
              </a:r>
              <a:r>
                <a:rPr lang="en-US" altLang="ko-KR" sz="900" b="1" dirty="0">
                  <a:solidFill>
                    <a:srgbClr val="C00000"/>
                  </a:solidFill>
                </a:rPr>
                <a:t> x </a:t>
              </a:r>
              <a:r>
                <a:rPr lang="en-US" altLang="ko-KR" sz="900" b="1" dirty="0" err="1">
                  <a:solidFill>
                    <a:srgbClr val="C00000"/>
                  </a:solidFill>
                </a:rPr>
                <a:t>rW</a:t>
              </a:r>
              <a:r>
                <a:rPr lang="en-US" altLang="ko-KR" sz="900" b="1" dirty="0">
                  <a:solidFill>
                    <a:srgbClr val="C00000"/>
                  </a:solidFill>
                </a:rPr>
                <a:t> x 3)</a:t>
              </a:r>
              <a:endParaRPr lang="ko-KR" altLang="en-US" sz="900" b="1" dirty="0">
                <a:solidFill>
                  <a:srgbClr val="C00000"/>
                </a:solidFill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065C66A1-2ADF-4ADC-9403-FCA34D095547}"/>
                </a:ext>
              </a:extLst>
            </p:cNvPr>
            <p:cNvSpPr txBox="1"/>
            <p:nvPr/>
          </p:nvSpPr>
          <p:spPr>
            <a:xfrm>
              <a:off x="5781570" y="1794818"/>
              <a:ext cx="83869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accent1">
                      <a:lumMod val="50000"/>
                    </a:schemeClr>
                  </a:solidFill>
                </a:rPr>
                <a:t>(</a:t>
              </a:r>
              <a:r>
                <a:rPr lang="en-US" altLang="ko-KR" sz="900" b="1" dirty="0" err="1">
                  <a:solidFill>
                    <a:schemeClr val="accent1">
                      <a:lumMod val="50000"/>
                    </a:schemeClr>
                  </a:solidFill>
                </a:rPr>
                <a:t>rH</a:t>
              </a:r>
              <a:r>
                <a:rPr lang="en-US" altLang="ko-KR" sz="900" b="1" dirty="0">
                  <a:solidFill>
                    <a:schemeClr val="accent1">
                      <a:lumMod val="50000"/>
                    </a:schemeClr>
                  </a:solidFill>
                </a:rPr>
                <a:t> x </a:t>
              </a:r>
              <a:r>
                <a:rPr lang="en-US" altLang="ko-KR" sz="900" b="1" dirty="0" err="1">
                  <a:solidFill>
                    <a:schemeClr val="accent1">
                      <a:lumMod val="50000"/>
                    </a:schemeClr>
                  </a:solidFill>
                </a:rPr>
                <a:t>rW</a:t>
              </a:r>
              <a:r>
                <a:rPr lang="en-US" altLang="ko-KR" sz="900" b="1" dirty="0">
                  <a:solidFill>
                    <a:schemeClr val="accent1">
                      <a:lumMod val="50000"/>
                    </a:schemeClr>
                  </a:solidFill>
                </a:rPr>
                <a:t> x 64)</a:t>
              </a:r>
              <a:endParaRPr lang="ko-KR" altLang="en-US" sz="9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209" name="직선 화살표 연결선 208">
              <a:extLst>
                <a:ext uri="{FF2B5EF4-FFF2-40B4-BE49-F238E27FC236}">
                  <a16:creationId xmlns:a16="http://schemas.microsoft.com/office/drawing/2014/main" id="{943E9D3A-E8C8-4B45-9813-F568478F961F}"/>
                </a:ext>
              </a:extLst>
            </p:cNvPr>
            <p:cNvCxnSpPr>
              <a:cxnSpLocks/>
            </p:cNvCxnSpPr>
            <p:nvPr/>
          </p:nvCxnSpPr>
          <p:spPr>
            <a:xfrm>
              <a:off x="1056623" y="2449948"/>
              <a:ext cx="15760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화살표 연결선 209">
              <a:extLst>
                <a:ext uri="{FF2B5EF4-FFF2-40B4-BE49-F238E27FC236}">
                  <a16:creationId xmlns:a16="http://schemas.microsoft.com/office/drawing/2014/main" id="{51B5AF64-B1EB-460B-A230-9B2B24FFA411}"/>
                </a:ext>
              </a:extLst>
            </p:cNvPr>
            <p:cNvCxnSpPr>
              <a:cxnSpLocks/>
            </p:cNvCxnSpPr>
            <p:nvPr/>
          </p:nvCxnSpPr>
          <p:spPr>
            <a:xfrm>
              <a:off x="6134204" y="2449948"/>
              <a:ext cx="1155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더하기 기호 210">
              <a:extLst>
                <a:ext uri="{FF2B5EF4-FFF2-40B4-BE49-F238E27FC236}">
                  <a16:creationId xmlns:a16="http://schemas.microsoft.com/office/drawing/2014/main" id="{09B7F4F1-7D65-478F-A115-D0AEE87B1266}"/>
                </a:ext>
              </a:extLst>
            </p:cNvPr>
            <p:cNvSpPr/>
            <p:nvPr/>
          </p:nvSpPr>
          <p:spPr>
            <a:xfrm>
              <a:off x="6273186" y="2411983"/>
              <a:ext cx="96742" cy="76226"/>
            </a:xfrm>
            <a:prstGeom prst="mathPlus">
              <a:avLst>
                <a:gd name="adj1" fmla="val 45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212" name="정육면체 211">
              <a:extLst>
                <a:ext uri="{FF2B5EF4-FFF2-40B4-BE49-F238E27FC236}">
                  <a16:creationId xmlns:a16="http://schemas.microsoft.com/office/drawing/2014/main" id="{442CFE9B-1CC8-4854-84F3-FC94EDF80B77}"/>
                </a:ext>
              </a:extLst>
            </p:cNvPr>
            <p:cNvSpPr/>
            <p:nvPr/>
          </p:nvSpPr>
          <p:spPr>
            <a:xfrm>
              <a:off x="6661853" y="2042454"/>
              <a:ext cx="296524" cy="836000"/>
            </a:xfrm>
            <a:prstGeom prst="cube">
              <a:avLst>
                <a:gd name="adj" fmla="val 89661"/>
              </a:avLst>
            </a:prstGeom>
            <a:solidFill>
              <a:schemeClr val="accent2"/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cxnSp>
          <p:nvCxnSpPr>
            <p:cNvPr id="213" name="직선 화살표 연결선 212">
              <a:extLst>
                <a:ext uri="{FF2B5EF4-FFF2-40B4-BE49-F238E27FC236}">
                  <a16:creationId xmlns:a16="http://schemas.microsoft.com/office/drawing/2014/main" id="{330DF705-0D3F-4ED9-9574-83915AC901DD}"/>
                </a:ext>
              </a:extLst>
            </p:cNvPr>
            <p:cNvCxnSpPr>
              <a:cxnSpLocks/>
            </p:cNvCxnSpPr>
            <p:nvPr/>
          </p:nvCxnSpPr>
          <p:spPr>
            <a:xfrm>
              <a:off x="1475577" y="2449948"/>
              <a:ext cx="25130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정육면체 213">
              <a:extLst>
                <a:ext uri="{FF2B5EF4-FFF2-40B4-BE49-F238E27FC236}">
                  <a16:creationId xmlns:a16="http://schemas.microsoft.com/office/drawing/2014/main" id="{38F4ABD7-DC99-42E8-A959-FB39B7A61DFB}"/>
                </a:ext>
              </a:extLst>
            </p:cNvPr>
            <p:cNvSpPr/>
            <p:nvPr/>
          </p:nvSpPr>
          <p:spPr>
            <a:xfrm>
              <a:off x="2617388" y="2023882"/>
              <a:ext cx="375947" cy="836000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215" name="정육면체 214">
              <a:extLst>
                <a:ext uri="{FF2B5EF4-FFF2-40B4-BE49-F238E27FC236}">
                  <a16:creationId xmlns:a16="http://schemas.microsoft.com/office/drawing/2014/main" id="{165323BC-4DA2-4BD7-838B-97D0B6E8B0A7}"/>
                </a:ext>
              </a:extLst>
            </p:cNvPr>
            <p:cNvSpPr/>
            <p:nvPr/>
          </p:nvSpPr>
          <p:spPr>
            <a:xfrm>
              <a:off x="3120940" y="2023882"/>
              <a:ext cx="375947" cy="836000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216" name="정육면체 215">
              <a:extLst>
                <a:ext uri="{FF2B5EF4-FFF2-40B4-BE49-F238E27FC236}">
                  <a16:creationId xmlns:a16="http://schemas.microsoft.com/office/drawing/2014/main" id="{B14100AA-0125-4A39-BE61-2ECD9AEC52BD}"/>
                </a:ext>
              </a:extLst>
            </p:cNvPr>
            <p:cNvSpPr/>
            <p:nvPr/>
          </p:nvSpPr>
          <p:spPr>
            <a:xfrm>
              <a:off x="3237979" y="2027974"/>
              <a:ext cx="375947" cy="836000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217" name="정육면체 216">
              <a:extLst>
                <a:ext uri="{FF2B5EF4-FFF2-40B4-BE49-F238E27FC236}">
                  <a16:creationId xmlns:a16="http://schemas.microsoft.com/office/drawing/2014/main" id="{CC9067EE-B52C-413D-BC1D-CCC976060157}"/>
                </a:ext>
              </a:extLst>
            </p:cNvPr>
            <p:cNvSpPr/>
            <p:nvPr/>
          </p:nvSpPr>
          <p:spPr>
            <a:xfrm>
              <a:off x="5038632" y="2023882"/>
              <a:ext cx="375947" cy="836000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218" name="정육면체 217">
              <a:extLst>
                <a:ext uri="{FF2B5EF4-FFF2-40B4-BE49-F238E27FC236}">
                  <a16:creationId xmlns:a16="http://schemas.microsoft.com/office/drawing/2014/main" id="{311CA7BD-ABA6-414E-8235-D3382FCDBDF0}"/>
                </a:ext>
              </a:extLst>
            </p:cNvPr>
            <p:cNvSpPr/>
            <p:nvPr/>
          </p:nvSpPr>
          <p:spPr>
            <a:xfrm>
              <a:off x="5158551" y="2023882"/>
              <a:ext cx="375947" cy="836000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219" name="정육면체 218">
              <a:extLst>
                <a:ext uri="{FF2B5EF4-FFF2-40B4-BE49-F238E27FC236}">
                  <a16:creationId xmlns:a16="http://schemas.microsoft.com/office/drawing/2014/main" id="{7D372FE2-3AF8-44B1-94CB-4A3632E2880A}"/>
                </a:ext>
              </a:extLst>
            </p:cNvPr>
            <p:cNvSpPr/>
            <p:nvPr/>
          </p:nvSpPr>
          <p:spPr>
            <a:xfrm>
              <a:off x="5282678" y="2023882"/>
              <a:ext cx="375947" cy="836000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220" name="정육면체 219">
              <a:extLst>
                <a:ext uri="{FF2B5EF4-FFF2-40B4-BE49-F238E27FC236}">
                  <a16:creationId xmlns:a16="http://schemas.microsoft.com/office/drawing/2014/main" id="{AC480BE5-7574-42B2-B180-23250140A114}"/>
                </a:ext>
              </a:extLst>
            </p:cNvPr>
            <p:cNvSpPr/>
            <p:nvPr/>
          </p:nvSpPr>
          <p:spPr>
            <a:xfrm>
              <a:off x="5771725" y="2023882"/>
              <a:ext cx="375947" cy="836000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221" name="정육면체 220">
              <a:extLst>
                <a:ext uri="{FF2B5EF4-FFF2-40B4-BE49-F238E27FC236}">
                  <a16:creationId xmlns:a16="http://schemas.microsoft.com/office/drawing/2014/main" id="{4420B50B-E5DD-4753-A262-CB101B2615B5}"/>
                </a:ext>
              </a:extLst>
            </p:cNvPr>
            <p:cNvSpPr/>
            <p:nvPr/>
          </p:nvSpPr>
          <p:spPr>
            <a:xfrm>
              <a:off x="5891644" y="2023882"/>
              <a:ext cx="375947" cy="836000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222" name="정육면체 221">
              <a:extLst>
                <a:ext uri="{FF2B5EF4-FFF2-40B4-BE49-F238E27FC236}">
                  <a16:creationId xmlns:a16="http://schemas.microsoft.com/office/drawing/2014/main" id="{3114AAFA-56B7-436D-99FB-AC170EF59D9D}"/>
                </a:ext>
              </a:extLst>
            </p:cNvPr>
            <p:cNvSpPr/>
            <p:nvPr/>
          </p:nvSpPr>
          <p:spPr>
            <a:xfrm>
              <a:off x="6015770" y="2023882"/>
              <a:ext cx="375947" cy="836000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E929FE4E-D8B4-4EE1-A28D-3FDEF92AFA79}"/>
                </a:ext>
              </a:extLst>
            </p:cNvPr>
            <p:cNvSpPr txBox="1"/>
            <p:nvPr/>
          </p:nvSpPr>
          <p:spPr>
            <a:xfrm>
              <a:off x="3656621" y="2816308"/>
              <a:ext cx="824344" cy="210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b="1" dirty="0"/>
                <a:t>Output branch</a:t>
              </a:r>
            </a:p>
          </p:txBody>
        </p:sp>
        <p:cxnSp>
          <p:nvCxnSpPr>
            <p:cNvPr id="224" name="직선 화살표 연결선 223">
              <a:extLst>
                <a:ext uri="{FF2B5EF4-FFF2-40B4-BE49-F238E27FC236}">
                  <a16:creationId xmlns:a16="http://schemas.microsoft.com/office/drawing/2014/main" id="{D33EE776-E413-46C3-B673-0D4A1DC7F805}"/>
                </a:ext>
              </a:extLst>
            </p:cNvPr>
            <p:cNvCxnSpPr>
              <a:cxnSpLocks/>
            </p:cNvCxnSpPr>
            <p:nvPr/>
          </p:nvCxnSpPr>
          <p:spPr>
            <a:xfrm>
              <a:off x="6331820" y="2452298"/>
              <a:ext cx="931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직선 화살표 연결선 224">
              <a:extLst>
                <a:ext uri="{FF2B5EF4-FFF2-40B4-BE49-F238E27FC236}">
                  <a16:creationId xmlns:a16="http://schemas.microsoft.com/office/drawing/2014/main" id="{BF417B2A-B1B0-421F-B421-64DEE019E41E}"/>
                </a:ext>
              </a:extLst>
            </p:cNvPr>
            <p:cNvCxnSpPr>
              <a:cxnSpLocks/>
            </p:cNvCxnSpPr>
            <p:nvPr/>
          </p:nvCxnSpPr>
          <p:spPr>
            <a:xfrm>
              <a:off x="5585777" y="2449948"/>
              <a:ext cx="15760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타원 225">
              <a:extLst>
                <a:ext uri="{FF2B5EF4-FFF2-40B4-BE49-F238E27FC236}">
                  <a16:creationId xmlns:a16="http://schemas.microsoft.com/office/drawing/2014/main" id="{B617C65E-792D-4C2E-B544-6A5B1E01168B}"/>
                </a:ext>
              </a:extLst>
            </p:cNvPr>
            <p:cNvSpPr/>
            <p:nvPr/>
          </p:nvSpPr>
          <p:spPr>
            <a:xfrm>
              <a:off x="6442692" y="2407831"/>
              <a:ext cx="109055" cy="8592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27" name="더하기 기호 226">
              <a:extLst>
                <a:ext uri="{FF2B5EF4-FFF2-40B4-BE49-F238E27FC236}">
                  <a16:creationId xmlns:a16="http://schemas.microsoft.com/office/drawing/2014/main" id="{56449942-78DE-478C-9A09-0E56F2163E0F}"/>
                </a:ext>
              </a:extLst>
            </p:cNvPr>
            <p:cNvSpPr/>
            <p:nvPr/>
          </p:nvSpPr>
          <p:spPr>
            <a:xfrm>
              <a:off x="6438872" y="2405972"/>
              <a:ext cx="111626" cy="87953"/>
            </a:xfrm>
            <a:prstGeom prst="mathPlus">
              <a:avLst>
                <a:gd name="adj1" fmla="val 45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cxnSp>
          <p:nvCxnSpPr>
            <p:cNvPr id="229" name="직선 화살표 연결선 228">
              <a:extLst>
                <a:ext uri="{FF2B5EF4-FFF2-40B4-BE49-F238E27FC236}">
                  <a16:creationId xmlns:a16="http://schemas.microsoft.com/office/drawing/2014/main" id="{BDE97A7A-6140-4C1F-8BDB-4ED34FC7BA41}"/>
                </a:ext>
              </a:extLst>
            </p:cNvPr>
            <p:cNvCxnSpPr>
              <a:cxnSpLocks/>
            </p:cNvCxnSpPr>
            <p:nvPr/>
          </p:nvCxnSpPr>
          <p:spPr>
            <a:xfrm>
              <a:off x="4857452" y="2449948"/>
              <a:ext cx="15760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D3D7936B-FFA2-4FE0-BA7B-4EE55D572769}"/>
                </a:ext>
              </a:extLst>
            </p:cNvPr>
            <p:cNvCxnSpPr/>
            <p:nvPr/>
          </p:nvCxnSpPr>
          <p:spPr>
            <a:xfrm>
              <a:off x="3927062" y="2448990"/>
              <a:ext cx="866476" cy="0"/>
            </a:xfrm>
            <a:prstGeom prst="line">
              <a:avLst/>
            </a:prstGeom>
            <a:ln w="117475" cap="rnd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86442E53-C064-4CC1-8A83-D0F83DF4FBD1}"/>
                </a:ext>
              </a:extLst>
            </p:cNvPr>
            <p:cNvSpPr/>
            <p:nvPr/>
          </p:nvSpPr>
          <p:spPr>
            <a:xfrm>
              <a:off x="5596610" y="3004468"/>
              <a:ext cx="109055" cy="8592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232" name="더하기 기호 231">
              <a:extLst>
                <a:ext uri="{FF2B5EF4-FFF2-40B4-BE49-F238E27FC236}">
                  <a16:creationId xmlns:a16="http://schemas.microsoft.com/office/drawing/2014/main" id="{FC5343DA-000C-4D8B-8D0F-25B28B5B6DB9}"/>
                </a:ext>
              </a:extLst>
            </p:cNvPr>
            <p:cNvSpPr/>
            <p:nvPr/>
          </p:nvSpPr>
          <p:spPr>
            <a:xfrm>
              <a:off x="5594035" y="3002608"/>
              <a:ext cx="111626" cy="87953"/>
            </a:xfrm>
            <a:prstGeom prst="mathPlus">
              <a:avLst>
                <a:gd name="adj1" fmla="val 45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ADB1BD01-5AD9-4158-835D-7CC3139F2A11}"/>
                </a:ext>
              </a:extLst>
            </p:cNvPr>
            <p:cNvSpPr txBox="1"/>
            <p:nvPr/>
          </p:nvSpPr>
          <p:spPr>
            <a:xfrm>
              <a:off x="6395444" y="2876259"/>
              <a:ext cx="78098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chemeClr val="accent2">
                      <a:lumMod val="75000"/>
                    </a:schemeClr>
                  </a:solidFill>
                </a:rPr>
                <a:t>(</a:t>
              </a:r>
              <a:r>
                <a:rPr lang="en-US" altLang="ko-KR" sz="900" b="1" dirty="0" err="1">
                  <a:solidFill>
                    <a:schemeClr val="accent2">
                      <a:lumMod val="75000"/>
                    </a:schemeClr>
                  </a:solidFill>
                </a:rPr>
                <a:t>rH</a:t>
              </a:r>
              <a:r>
                <a:rPr lang="en-US" altLang="ko-KR" sz="900" b="1" dirty="0">
                  <a:solidFill>
                    <a:schemeClr val="accent2">
                      <a:lumMod val="75000"/>
                    </a:schemeClr>
                  </a:solidFill>
                </a:rPr>
                <a:t> x </a:t>
              </a:r>
              <a:r>
                <a:rPr lang="en-US" altLang="ko-KR" sz="900" b="1" dirty="0" err="1">
                  <a:solidFill>
                    <a:schemeClr val="accent2">
                      <a:lumMod val="75000"/>
                    </a:schemeClr>
                  </a:solidFill>
                </a:rPr>
                <a:t>rW</a:t>
              </a:r>
              <a:r>
                <a:rPr lang="en-US" altLang="ko-KR" sz="900" b="1" dirty="0">
                  <a:solidFill>
                    <a:schemeClr val="accent2">
                      <a:lumMod val="75000"/>
                    </a:schemeClr>
                  </a:solidFill>
                </a:rPr>
                <a:t> x 3)</a:t>
              </a:r>
              <a:endParaRPr lang="ko-KR" altLang="en-US" sz="9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34" name="정육면체 233">
              <a:extLst>
                <a:ext uri="{FF2B5EF4-FFF2-40B4-BE49-F238E27FC236}">
                  <a16:creationId xmlns:a16="http://schemas.microsoft.com/office/drawing/2014/main" id="{994F41FD-14B8-4902-BBD6-96350B73FA8F}"/>
                </a:ext>
              </a:extLst>
            </p:cNvPr>
            <p:cNvSpPr/>
            <p:nvPr/>
          </p:nvSpPr>
          <p:spPr>
            <a:xfrm>
              <a:off x="1751780" y="2023882"/>
              <a:ext cx="375947" cy="836000"/>
            </a:xfrm>
            <a:prstGeom prst="cube">
              <a:avLst>
                <a:gd name="adj" fmla="val 78783"/>
              </a:avLst>
            </a:prstGeom>
            <a:solidFill>
              <a:srgbClr val="16CCB6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cxnSp>
          <p:nvCxnSpPr>
            <p:cNvPr id="235" name="직선 화살표 연결선 234">
              <a:extLst>
                <a:ext uri="{FF2B5EF4-FFF2-40B4-BE49-F238E27FC236}">
                  <a16:creationId xmlns:a16="http://schemas.microsoft.com/office/drawing/2014/main" id="{D713CA81-56ED-47C6-8ABC-5B29ADF4A086}"/>
                </a:ext>
              </a:extLst>
            </p:cNvPr>
            <p:cNvCxnSpPr>
              <a:cxnSpLocks/>
            </p:cNvCxnSpPr>
            <p:nvPr/>
          </p:nvCxnSpPr>
          <p:spPr>
            <a:xfrm>
              <a:off x="6570989" y="2452298"/>
              <a:ext cx="7805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6" name="그룹 235">
              <a:extLst>
                <a:ext uri="{FF2B5EF4-FFF2-40B4-BE49-F238E27FC236}">
                  <a16:creationId xmlns:a16="http://schemas.microsoft.com/office/drawing/2014/main" id="{14028DF2-DDD4-4A5F-B514-70706F9D98E9}"/>
                </a:ext>
              </a:extLst>
            </p:cNvPr>
            <p:cNvGrpSpPr/>
            <p:nvPr/>
          </p:nvGrpSpPr>
          <p:grpSpPr>
            <a:xfrm>
              <a:off x="2891145" y="2449948"/>
              <a:ext cx="229162" cy="1164839"/>
              <a:chOff x="2612951" y="2297548"/>
              <a:chExt cx="229162" cy="1164839"/>
            </a:xfrm>
          </p:grpSpPr>
          <p:cxnSp>
            <p:nvCxnSpPr>
              <p:cNvPr id="237" name="직선 화살표 연결선 236">
                <a:extLst>
                  <a:ext uri="{FF2B5EF4-FFF2-40B4-BE49-F238E27FC236}">
                    <a16:creationId xmlns:a16="http://schemas.microsoft.com/office/drawing/2014/main" id="{A0CB9AEA-FCA7-4CCB-BCBD-B664F6C372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42869" y="2297548"/>
                <a:ext cx="15760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직선 연결선 237">
                <a:extLst>
                  <a:ext uri="{FF2B5EF4-FFF2-40B4-BE49-F238E27FC236}">
                    <a16:creationId xmlns:a16="http://schemas.microsoft.com/office/drawing/2014/main" id="{CF8983F5-4905-4929-A6AB-A83B95922E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04924" y="2297549"/>
                <a:ext cx="0" cy="408006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9" name="타원 238">
                <a:extLst>
                  <a:ext uri="{FF2B5EF4-FFF2-40B4-BE49-F238E27FC236}">
                    <a16:creationId xmlns:a16="http://schemas.microsoft.com/office/drawing/2014/main" id="{61B6E0DB-E926-4697-99B6-DFCB5B824B85}"/>
                  </a:ext>
                </a:extLst>
              </p:cNvPr>
              <p:cNvSpPr/>
              <p:nvPr/>
            </p:nvSpPr>
            <p:spPr>
              <a:xfrm>
                <a:off x="2653857" y="2718745"/>
                <a:ext cx="109055" cy="8592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40" name="더하기 기호 239">
                <a:extLst>
                  <a:ext uri="{FF2B5EF4-FFF2-40B4-BE49-F238E27FC236}">
                    <a16:creationId xmlns:a16="http://schemas.microsoft.com/office/drawing/2014/main" id="{D954759A-B2C0-45BE-A66A-EBD9EE4E9785}"/>
                  </a:ext>
                </a:extLst>
              </p:cNvPr>
              <p:cNvSpPr/>
              <p:nvPr/>
            </p:nvSpPr>
            <p:spPr>
              <a:xfrm>
                <a:off x="2651282" y="2716885"/>
                <a:ext cx="111626" cy="87953"/>
              </a:xfrm>
              <a:prstGeom prst="mathPlus">
                <a:avLst>
                  <a:gd name="adj1" fmla="val 4576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sp>
            <p:nvSpPr>
              <p:cNvPr id="241" name="정육면체 240">
                <a:extLst>
                  <a:ext uri="{FF2B5EF4-FFF2-40B4-BE49-F238E27FC236}">
                    <a16:creationId xmlns:a16="http://schemas.microsoft.com/office/drawing/2014/main" id="{D244A69E-AE84-4F60-92C3-8DE55E7959C0}"/>
                  </a:ext>
                </a:extLst>
              </p:cNvPr>
              <p:cNvSpPr/>
              <p:nvPr/>
            </p:nvSpPr>
            <p:spPr>
              <a:xfrm>
                <a:off x="2612951" y="2816302"/>
                <a:ext cx="229162" cy="646085"/>
              </a:xfrm>
              <a:prstGeom prst="cube">
                <a:avLst>
                  <a:gd name="adj" fmla="val 89661"/>
                </a:avLst>
              </a:prstGeom>
              <a:solidFill>
                <a:schemeClr val="accent2"/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cxnSp>
            <p:nvCxnSpPr>
              <p:cNvPr id="242" name="직선 화살표 연결선 241">
                <a:extLst>
                  <a:ext uri="{FF2B5EF4-FFF2-40B4-BE49-F238E27FC236}">
                    <a16:creationId xmlns:a16="http://schemas.microsoft.com/office/drawing/2014/main" id="{5BDFDEF3-47FB-4633-A396-0A5F75A0DD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09073" y="2817435"/>
                <a:ext cx="207" cy="7242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ot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3" name="그룹 242">
              <a:extLst>
                <a:ext uri="{FF2B5EF4-FFF2-40B4-BE49-F238E27FC236}">
                  <a16:creationId xmlns:a16="http://schemas.microsoft.com/office/drawing/2014/main" id="{9DEDDB8D-41E8-4B97-9ABB-B9FD13395BD6}"/>
                </a:ext>
              </a:extLst>
            </p:cNvPr>
            <p:cNvGrpSpPr/>
            <p:nvPr/>
          </p:nvGrpSpPr>
          <p:grpSpPr>
            <a:xfrm>
              <a:off x="3518102" y="2449948"/>
              <a:ext cx="229162" cy="1297895"/>
              <a:chOff x="3346148" y="2297548"/>
              <a:chExt cx="229162" cy="1297895"/>
            </a:xfrm>
          </p:grpSpPr>
          <p:cxnSp>
            <p:nvCxnSpPr>
              <p:cNvPr id="244" name="직선 화살표 연결선 243">
                <a:extLst>
                  <a:ext uri="{FF2B5EF4-FFF2-40B4-BE49-F238E27FC236}">
                    <a16:creationId xmlns:a16="http://schemas.microsoft.com/office/drawing/2014/main" id="{4E38FAAE-1746-4846-ABEE-A8574E43DD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81928" y="2297548"/>
                <a:ext cx="15760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직선 연결선 244">
                <a:extLst>
                  <a:ext uri="{FF2B5EF4-FFF2-40B4-BE49-F238E27FC236}">
                    <a16:creationId xmlns:a16="http://schemas.microsoft.com/office/drawing/2014/main" id="{4A5B3E9A-A0D0-4ED2-8659-C79BE17A09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40337" y="2297548"/>
                <a:ext cx="0" cy="542072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6" name="타원 245">
                <a:extLst>
                  <a:ext uri="{FF2B5EF4-FFF2-40B4-BE49-F238E27FC236}">
                    <a16:creationId xmlns:a16="http://schemas.microsoft.com/office/drawing/2014/main" id="{DE68F3EA-DDC8-41FB-B046-435738B17EA4}"/>
                  </a:ext>
                </a:extLst>
              </p:cNvPr>
              <p:cNvSpPr/>
              <p:nvPr/>
            </p:nvSpPr>
            <p:spPr>
              <a:xfrm>
                <a:off x="3387097" y="2849364"/>
                <a:ext cx="109055" cy="8592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sp>
            <p:nvSpPr>
              <p:cNvPr id="247" name="더하기 기호 246">
                <a:extLst>
                  <a:ext uri="{FF2B5EF4-FFF2-40B4-BE49-F238E27FC236}">
                    <a16:creationId xmlns:a16="http://schemas.microsoft.com/office/drawing/2014/main" id="{535C5D59-FC6E-4818-B54B-F90E5A43CF24}"/>
                  </a:ext>
                </a:extLst>
              </p:cNvPr>
              <p:cNvSpPr/>
              <p:nvPr/>
            </p:nvSpPr>
            <p:spPr>
              <a:xfrm>
                <a:off x="3384522" y="2847504"/>
                <a:ext cx="111626" cy="87953"/>
              </a:xfrm>
              <a:prstGeom prst="mathPlus">
                <a:avLst>
                  <a:gd name="adj1" fmla="val 4576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sp>
            <p:nvSpPr>
              <p:cNvPr id="248" name="정육면체 247">
                <a:extLst>
                  <a:ext uri="{FF2B5EF4-FFF2-40B4-BE49-F238E27FC236}">
                    <a16:creationId xmlns:a16="http://schemas.microsoft.com/office/drawing/2014/main" id="{DBBBED6D-9CE3-40B0-8714-80BF228C4EA3}"/>
                  </a:ext>
                </a:extLst>
              </p:cNvPr>
              <p:cNvSpPr/>
              <p:nvPr/>
            </p:nvSpPr>
            <p:spPr>
              <a:xfrm>
                <a:off x="3346148" y="2949358"/>
                <a:ext cx="229162" cy="646085"/>
              </a:xfrm>
              <a:prstGeom prst="cube">
                <a:avLst>
                  <a:gd name="adj" fmla="val 89661"/>
                </a:avLst>
              </a:prstGeom>
              <a:solidFill>
                <a:schemeClr val="accent2"/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cxnSp>
            <p:nvCxnSpPr>
              <p:cNvPr id="249" name="직선 화살표 연결선 248">
                <a:extLst>
                  <a:ext uri="{FF2B5EF4-FFF2-40B4-BE49-F238E27FC236}">
                    <a16:creationId xmlns:a16="http://schemas.microsoft.com/office/drawing/2014/main" id="{B85A469A-880B-4E5F-9C44-DB6C2BCC4A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38902" y="2948624"/>
                <a:ext cx="207" cy="7242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ot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0" name="정육면체 249">
              <a:extLst>
                <a:ext uri="{FF2B5EF4-FFF2-40B4-BE49-F238E27FC236}">
                  <a16:creationId xmlns:a16="http://schemas.microsoft.com/office/drawing/2014/main" id="{1D4409E7-3ED2-4749-87FC-19E41821F102}"/>
                </a:ext>
              </a:extLst>
            </p:cNvPr>
            <p:cNvSpPr/>
            <p:nvPr/>
          </p:nvSpPr>
          <p:spPr>
            <a:xfrm>
              <a:off x="5534498" y="3101758"/>
              <a:ext cx="229162" cy="646085"/>
            </a:xfrm>
            <a:prstGeom prst="cube">
              <a:avLst>
                <a:gd name="adj" fmla="val 89661"/>
              </a:avLst>
            </a:prstGeom>
            <a:solidFill>
              <a:schemeClr val="accent2"/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cxnSp>
          <p:nvCxnSpPr>
            <p:cNvPr id="251" name="직선 화살표 연결선 250">
              <a:extLst>
                <a:ext uri="{FF2B5EF4-FFF2-40B4-BE49-F238E27FC236}">
                  <a16:creationId xmlns:a16="http://schemas.microsoft.com/office/drawing/2014/main" id="{A909015E-7351-43AC-9955-53BB38C810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7310" y="3101024"/>
              <a:ext cx="207" cy="72427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ot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직선 연결선 251">
              <a:extLst>
                <a:ext uri="{FF2B5EF4-FFF2-40B4-BE49-F238E27FC236}">
                  <a16:creationId xmlns:a16="http://schemas.microsoft.com/office/drawing/2014/main" id="{AF6B5F84-43A6-4ACA-ABAD-7E445177D6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8624" y="2449948"/>
              <a:ext cx="0" cy="542072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정육면체 252">
              <a:extLst>
                <a:ext uri="{FF2B5EF4-FFF2-40B4-BE49-F238E27FC236}">
                  <a16:creationId xmlns:a16="http://schemas.microsoft.com/office/drawing/2014/main" id="{E47645BC-0426-4B9D-922F-74FA19D4A472}"/>
                </a:ext>
              </a:extLst>
            </p:cNvPr>
            <p:cNvSpPr/>
            <p:nvPr/>
          </p:nvSpPr>
          <p:spPr>
            <a:xfrm>
              <a:off x="1875747" y="2023882"/>
              <a:ext cx="375947" cy="836000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254" name="정육면체 253">
              <a:extLst>
                <a:ext uri="{FF2B5EF4-FFF2-40B4-BE49-F238E27FC236}">
                  <a16:creationId xmlns:a16="http://schemas.microsoft.com/office/drawing/2014/main" id="{21BF4BB8-615E-4C45-8EFD-C0177F9A1C5F}"/>
                </a:ext>
              </a:extLst>
            </p:cNvPr>
            <p:cNvSpPr/>
            <p:nvPr/>
          </p:nvSpPr>
          <p:spPr>
            <a:xfrm>
              <a:off x="1998198" y="2023882"/>
              <a:ext cx="375947" cy="836000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cxnSp>
          <p:nvCxnSpPr>
            <p:cNvPr id="255" name="직선 화살표 연결선 254">
              <a:extLst>
                <a:ext uri="{FF2B5EF4-FFF2-40B4-BE49-F238E27FC236}">
                  <a16:creationId xmlns:a16="http://schemas.microsoft.com/office/drawing/2014/main" id="{771525E9-4C27-4D3B-9434-A33D4236369B}"/>
                </a:ext>
              </a:extLst>
            </p:cNvPr>
            <p:cNvCxnSpPr>
              <a:cxnSpLocks/>
            </p:cNvCxnSpPr>
            <p:nvPr/>
          </p:nvCxnSpPr>
          <p:spPr>
            <a:xfrm>
              <a:off x="2304071" y="2449948"/>
              <a:ext cx="15760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직선 연결선 255">
              <a:extLst>
                <a:ext uri="{FF2B5EF4-FFF2-40B4-BE49-F238E27FC236}">
                  <a16:creationId xmlns:a16="http://schemas.microsoft.com/office/drawing/2014/main" id="{5F717C30-B5E2-4DAD-8EFD-C1010AC0C3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6126" y="2449949"/>
              <a:ext cx="0" cy="271035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7" name="그룹 256">
              <a:extLst>
                <a:ext uri="{FF2B5EF4-FFF2-40B4-BE49-F238E27FC236}">
                  <a16:creationId xmlns:a16="http://schemas.microsoft.com/office/drawing/2014/main" id="{D49668DE-D50D-466D-8C62-AABB57D26E76}"/>
                </a:ext>
              </a:extLst>
            </p:cNvPr>
            <p:cNvGrpSpPr/>
            <p:nvPr/>
          </p:nvGrpSpPr>
          <p:grpSpPr>
            <a:xfrm>
              <a:off x="2312484" y="2742631"/>
              <a:ext cx="111630" cy="87953"/>
              <a:chOff x="2160084" y="2655471"/>
              <a:chExt cx="111630" cy="87953"/>
            </a:xfrm>
          </p:grpSpPr>
          <p:sp>
            <p:nvSpPr>
              <p:cNvPr id="258" name="타원 257">
                <a:extLst>
                  <a:ext uri="{FF2B5EF4-FFF2-40B4-BE49-F238E27FC236}">
                    <a16:creationId xmlns:a16="http://schemas.microsoft.com/office/drawing/2014/main" id="{1185F465-F874-4312-80E4-04ABDE5C39FF}"/>
                  </a:ext>
                </a:extLst>
              </p:cNvPr>
              <p:cNvSpPr/>
              <p:nvPr/>
            </p:nvSpPr>
            <p:spPr>
              <a:xfrm>
                <a:off x="2162659" y="2657331"/>
                <a:ext cx="109055" cy="8592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259" name="더하기 기호 258">
                <a:extLst>
                  <a:ext uri="{FF2B5EF4-FFF2-40B4-BE49-F238E27FC236}">
                    <a16:creationId xmlns:a16="http://schemas.microsoft.com/office/drawing/2014/main" id="{247E9CAF-A08F-4AD6-98F1-D1582BE5A884}"/>
                  </a:ext>
                </a:extLst>
              </p:cNvPr>
              <p:cNvSpPr/>
              <p:nvPr/>
            </p:nvSpPr>
            <p:spPr>
              <a:xfrm>
                <a:off x="2160084" y="2655471"/>
                <a:ext cx="111626" cy="87953"/>
              </a:xfrm>
              <a:prstGeom prst="mathPlus">
                <a:avLst>
                  <a:gd name="adj1" fmla="val 4576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</p:grpSp>
        <p:sp>
          <p:nvSpPr>
            <p:cNvPr id="260" name="정육면체 259">
              <a:extLst>
                <a:ext uri="{FF2B5EF4-FFF2-40B4-BE49-F238E27FC236}">
                  <a16:creationId xmlns:a16="http://schemas.microsoft.com/office/drawing/2014/main" id="{6B2E9F19-8247-46B1-9500-1CA131E6BA9F}"/>
                </a:ext>
              </a:extLst>
            </p:cNvPr>
            <p:cNvSpPr/>
            <p:nvPr/>
          </p:nvSpPr>
          <p:spPr>
            <a:xfrm>
              <a:off x="2274153" y="2850171"/>
              <a:ext cx="229162" cy="646085"/>
            </a:xfrm>
            <a:prstGeom prst="cube">
              <a:avLst>
                <a:gd name="adj" fmla="val 89661"/>
              </a:avLst>
            </a:prstGeom>
            <a:solidFill>
              <a:schemeClr val="accent2"/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cxnSp>
          <p:nvCxnSpPr>
            <p:cNvPr id="261" name="직선 화살표 연결선 260">
              <a:extLst>
                <a:ext uri="{FF2B5EF4-FFF2-40B4-BE49-F238E27FC236}">
                  <a16:creationId xmlns:a16="http://schemas.microsoft.com/office/drawing/2014/main" id="{036B5CDA-2F7E-4645-BE67-13C01292DD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0275" y="2850213"/>
              <a:ext cx="207" cy="72427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ot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2" name="원호 261">
            <a:extLst>
              <a:ext uri="{FF2B5EF4-FFF2-40B4-BE49-F238E27FC236}">
                <a16:creationId xmlns:a16="http://schemas.microsoft.com/office/drawing/2014/main" id="{80F895CE-194A-4B99-82A5-4C54D3C060AB}"/>
              </a:ext>
            </a:extLst>
          </p:cNvPr>
          <p:cNvSpPr/>
          <p:nvPr/>
        </p:nvSpPr>
        <p:spPr>
          <a:xfrm rot="10800000">
            <a:off x="5198805" y="4376024"/>
            <a:ext cx="1097036" cy="1212101"/>
          </a:xfrm>
          <a:prstGeom prst="arc">
            <a:avLst>
              <a:gd name="adj1" fmla="val 11272283"/>
              <a:gd name="adj2" fmla="val 16923943"/>
            </a:avLst>
          </a:prstGeom>
          <a:ln w="19050">
            <a:solidFill>
              <a:schemeClr val="tx1"/>
            </a:solidFill>
            <a:prstDash val="lgDashDotDot"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265" name="원호 264">
            <a:extLst>
              <a:ext uri="{FF2B5EF4-FFF2-40B4-BE49-F238E27FC236}">
                <a16:creationId xmlns:a16="http://schemas.microsoft.com/office/drawing/2014/main" id="{E1730FD8-796B-4274-8F33-5D4CCA844F5E}"/>
              </a:ext>
            </a:extLst>
          </p:cNvPr>
          <p:cNvSpPr/>
          <p:nvPr/>
        </p:nvSpPr>
        <p:spPr>
          <a:xfrm rot="10800000">
            <a:off x="4670695" y="5140275"/>
            <a:ext cx="765963" cy="651221"/>
          </a:xfrm>
          <a:prstGeom prst="arc">
            <a:avLst>
              <a:gd name="adj1" fmla="val 12491783"/>
              <a:gd name="adj2" fmla="val 20006321"/>
            </a:avLst>
          </a:prstGeom>
          <a:ln w="19050">
            <a:solidFill>
              <a:schemeClr val="tx1"/>
            </a:solidFill>
            <a:prstDash val="lgDashDotDot"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266" name="원호 265">
            <a:extLst>
              <a:ext uri="{FF2B5EF4-FFF2-40B4-BE49-F238E27FC236}">
                <a16:creationId xmlns:a16="http://schemas.microsoft.com/office/drawing/2014/main" id="{EFF86CFF-0DCC-43D7-BD7E-667421D0B01C}"/>
              </a:ext>
            </a:extLst>
          </p:cNvPr>
          <p:cNvSpPr/>
          <p:nvPr/>
        </p:nvSpPr>
        <p:spPr>
          <a:xfrm rot="10800000">
            <a:off x="3475320" y="5140276"/>
            <a:ext cx="765963" cy="651221"/>
          </a:xfrm>
          <a:prstGeom prst="arc">
            <a:avLst>
              <a:gd name="adj1" fmla="val 12491783"/>
              <a:gd name="adj2" fmla="val 20006321"/>
            </a:avLst>
          </a:prstGeom>
          <a:ln w="19050">
            <a:solidFill>
              <a:schemeClr val="tx1"/>
            </a:solidFill>
            <a:prstDash val="lgDashDotDot"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37" name="화살표: 오른쪽 136">
            <a:extLst>
              <a:ext uri="{FF2B5EF4-FFF2-40B4-BE49-F238E27FC236}">
                <a16:creationId xmlns:a16="http://schemas.microsoft.com/office/drawing/2014/main" id="{674D6AC3-4BBA-4BF7-A2D1-CE88F85A359C}"/>
              </a:ext>
            </a:extLst>
          </p:cNvPr>
          <p:cNvSpPr/>
          <p:nvPr/>
        </p:nvSpPr>
        <p:spPr>
          <a:xfrm flipH="1">
            <a:off x="7740754" y="2120504"/>
            <a:ext cx="522522" cy="352172"/>
          </a:xfrm>
          <a:prstGeom prst="rightArrow">
            <a:avLst>
              <a:gd name="adj1" fmla="val 44859"/>
              <a:gd name="adj2" fmla="val 5000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7432B53-7FBC-49CF-87D0-D64BC2D4079A}"/>
              </a:ext>
            </a:extLst>
          </p:cNvPr>
          <p:cNvSpPr/>
          <p:nvPr/>
        </p:nvSpPr>
        <p:spPr>
          <a:xfrm>
            <a:off x="8263276" y="2058649"/>
            <a:ext cx="28699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tx2"/>
                </a:solidFill>
              </a:rPr>
              <a:t>Better performance !</a:t>
            </a:r>
            <a:endParaRPr lang="en-US" altLang="ko-KR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956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7757D9-0D43-4943-9279-C1AE57871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2489703"/>
            <a:ext cx="10515600" cy="1092620"/>
          </a:xfrm>
        </p:spPr>
        <p:txBody>
          <a:bodyPr/>
          <a:lstStyle/>
          <a:p>
            <a:pPr algn="ctr"/>
            <a:r>
              <a:rPr lang="en-US" altLang="ko-KR" sz="4800" dirty="0">
                <a:solidFill>
                  <a:schemeClr val="accent1">
                    <a:lumMod val="50000"/>
                  </a:schemeClr>
                </a:solidFill>
              </a:rPr>
              <a:t>Introduction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500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146E50-D070-41FE-88B5-91F68311B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20</a:t>
            </a:fld>
            <a:endParaRPr lang="en-US"/>
          </a:p>
        </p:txBody>
      </p:sp>
      <p:sp>
        <p:nvSpPr>
          <p:cNvPr id="7" name="Rectangle 99">
            <a:extLst>
              <a:ext uri="{FF2B5EF4-FFF2-40B4-BE49-F238E27FC236}">
                <a16:creationId xmlns:a16="http://schemas.microsoft.com/office/drawing/2014/main" id="{94155601-FD97-47D7-8D9F-A64CDBF355D8}"/>
              </a:ext>
            </a:extLst>
          </p:cNvPr>
          <p:cNvSpPr/>
          <p:nvPr/>
        </p:nvSpPr>
        <p:spPr>
          <a:xfrm>
            <a:off x="-1" y="688640"/>
            <a:ext cx="9472475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/>
              <a:t>Evaluation result</a:t>
            </a:r>
            <a:endParaRPr lang="ko-KR" altLang="en-US" sz="2000" b="1" dirty="0"/>
          </a:p>
        </p:txBody>
      </p:sp>
      <p:sp>
        <p:nvSpPr>
          <p:cNvPr id="82" name="제목 5">
            <a:extLst>
              <a:ext uri="{FF2B5EF4-FFF2-40B4-BE49-F238E27FC236}">
                <a16:creationId xmlns:a16="http://schemas.microsoft.com/office/drawing/2014/main" id="{BE339C80-A0EE-418F-B326-9E566563D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666"/>
            <a:ext cx="10673900" cy="519141"/>
          </a:xfrm>
        </p:spPr>
        <p:txBody>
          <a:bodyPr/>
          <a:lstStyle/>
          <a:p>
            <a:r>
              <a:rPr lang="en-US" altLang="ko-KR" dirty="0"/>
              <a:t>Proposed method : Depth Controllable SR Network (</a:t>
            </a:r>
            <a:r>
              <a:rPr lang="en-US" altLang="ko-KR" dirty="0" err="1"/>
              <a:t>DCSRNet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B34D549F-7D36-40C9-A5CA-5C5BC1B9DFFC}"/>
              </a:ext>
            </a:extLst>
          </p:cNvPr>
          <p:cNvSpPr txBox="1"/>
          <p:nvPr/>
        </p:nvSpPr>
        <p:spPr>
          <a:xfrm>
            <a:off x="316330" y="3429000"/>
            <a:ext cx="10900914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2"/>
                </a:solidFill>
              </a:rPr>
              <a:t>Performance </a:t>
            </a:r>
            <a:r>
              <a:rPr lang="en-US" altLang="ko-KR" u="sng" dirty="0">
                <a:solidFill>
                  <a:schemeClr val="tx2"/>
                </a:solidFill>
              </a:rPr>
              <a:t>increases proportional to depth </a:t>
            </a:r>
            <a:r>
              <a:rPr lang="en-US" altLang="ko-KR" dirty="0">
                <a:solidFill>
                  <a:schemeClr val="tx2"/>
                </a:solidFill>
              </a:rPr>
              <a:t>of hidden layer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2"/>
                </a:solidFill>
              </a:rPr>
              <a:t>Averaged loss seems to </a:t>
            </a:r>
            <a:r>
              <a:rPr lang="en-US" altLang="ko-KR" u="sng" dirty="0">
                <a:solidFill>
                  <a:schemeClr val="tx2"/>
                </a:solidFill>
              </a:rPr>
              <a:t>make training stable</a:t>
            </a:r>
            <a:r>
              <a:rPr lang="en-US" altLang="ko-KR" dirty="0">
                <a:solidFill>
                  <a:schemeClr val="tx2"/>
                </a:solidFill>
              </a:rPr>
              <a:t> and be available to leverage performance of deeper 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u="sng" dirty="0">
                <a:solidFill>
                  <a:schemeClr val="tx2"/>
                </a:solidFill>
              </a:rPr>
              <a:t>Contiguous skip connection shows better result </a:t>
            </a:r>
            <a:r>
              <a:rPr lang="en-US" altLang="ko-KR" dirty="0">
                <a:solidFill>
                  <a:schemeClr val="tx2"/>
                </a:solidFill>
              </a:rPr>
              <a:t>than progressive skip connection</a:t>
            </a:r>
          </a:p>
        </p:txBody>
      </p:sp>
      <p:graphicFrame>
        <p:nvGraphicFramePr>
          <p:cNvPr id="175" name="표 174">
            <a:extLst>
              <a:ext uri="{FF2B5EF4-FFF2-40B4-BE49-F238E27FC236}">
                <a16:creationId xmlns:a16="http://schemas.microsoft.com/office/drawing/2014/main" id="{C9A637C8-DE8F-4B0F-AC90-95C2572736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454239"/>
              </p:ext>
            </p:extLst>
          </p:nvPr>
        </p:nvGraphicFramePr>
        <p:xfrm>
          <a:off x="133245" y="1316118"/>
          <a:ext cx="11925966" cy="1889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28886">
                  <a:extLst>
                    <a:ext uri="{9D8B030D-6E8A-4147-A177-3AD203B41FA5}">
                      <a16:colId xmlns:a16="http://schemas.microsoft.com/office/drawing/2014/main" val="3832710725"/>
                    </a:ext>
                  </a:extLst>
                </a:gridCol>
                <a:gridCol w="1187135">
                  <a:extLst>
                    <a:ext uri="{9D8B030D-6E8A-4147-A177-3AD203B41FA5}">
                      <a16:colId xmlns:a16="http://schemas.microsoft.com/office/drawing/2014/main" val="3077474786"/>
                    </a:ext>
                  </a:extLst>
                </a:gridCol>
                <a:gridCol w="1187135">
                  <a:extLst>
                    <a:ext uri="{9D8B030D-6E8A-4147-A177-3AD203B41FA5}">
                      <a16:colId xmlns:a16="http://schemas.microsoft.com/office/drawing/2014/main" val="1628769480"/>
                    </a:ext>
                  </a:extLst>
                </a:gridCol>
                <a:gridCol w="1187135">
                  <a:extLst>
                    <a:ext uri="{9D8B030D-6E8A-4147-A177-3AD203B41FA5}">
                      <a16:colId xmlns:a16="http://schemas.microsoft.com/office/drawing/2014/main" val="3507747905"/>
                    </a:ext>
                  </a:extLst>
                </a:gridCol>
                <a:gridCol w="1187135">
                  <a:extLst>
                    <a:ext uri="{9D8B030D-6E8A-4147-A177-3AD203B41FA5}">
                      <a16:colId xmlns:a16="http://schemas.microsoft.com/office/drawing/2014/main" val="684323419"/>
                    </a:ext>
                  </a:extLst>
                </a:gridCol>
                <a:gridCol w="1187135">
                  <a:extLst>
                    <a:ext uri="{9D8B030D-6E8A-4147-A177-3AD203B41FA5}">
                      <a16:colId xmlns:a16="http://schemas.microsoft.com/office/drawing/2014/main" val="661338727"/>
                    </a:ext>
                  </a:extLst>
                </a:gridCol>
                <a:gridCol w="1187135">
                  <a:extLst>
                    <a:ext uri="{9D8B030D-6E8A-4147-A177-3AD203B41FA5}">
                      <a16:colId xmlns:a16="http://schemas.microsoft.com/office/drawing/2014/main" val="3951708200"/>
                    </a:ext>
                  </a:extLst>
                </a:gridCol>
                <a:gridCol w="1187135">
                  <a:extLst>
                    <a:ext uri="{9D8B030D-6E8A-4147-A177-3AD203B41FA5}">
                      <a16:colId xmlns:a16="http://schemas.microsoft.com/office/drawing/2014/main" val="1681990303"/>
                    </a:ext>
                  </a:extLst>
                </a:gridCol>
                <a:gridCol w="1187135">
                  <a:extLst>
                    <a:ext uri="{9D8B030D-6E8A-4147-A177-3AD203B41FA5}">
                      <a16:colId xmlns:a16="http://schemas.microsoft.com/office/drawing/2014/main" val="3515877680"/>
                    </a:ext>
                  </a:extLst>
                </a:gridCol>
              </a:tblGrid>
              <a:tr h="1991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Depth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Bicubic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 (SRCNN)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14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17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 (VDSR)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698850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Paper Baseline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30.4 / 0.8682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32.7 / 0.909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33.6 / 0.921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81757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Implemental Baseline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30.4 / 0.8682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/>
                        <a:t>32.56/0.91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33.01/0.916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33.229/0.918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33.379/0.92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33.435/0.92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33.46/0.9209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33.523/0.921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448357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Averaged loss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30.4 / 0.8682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32.19/0.9058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32.79/0.9128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33.11/0.9164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33.3/0.9187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33.48/0.9208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33.56/0.9218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33.59/0.9222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1408759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Averaged loss </a:t>
                      </a:r>
                    </a:p>
                    <a:p>
                      <a:pPr latinLnBrk="1"/>
                      <a:r>
                        <a:rPr lang="en-US" altLang="ko-KR" sz="1400" dirty="0"/>
                        <a:t>(Progressive skip connection)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30.4 / 0.8682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32.182/0.905</a:t>
                      </a:r>
                      <a:endParaRPr lang="ko-KR" altLang="en-US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32.716/0.912</a:t>
                      </a:r>
                      <a:endParaRPr lang="ko-KR" altLang="en-US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33.06/0.916</a:t>
                      </a:r>
                      <a:endParaRPr lang="ko-KR" altLang="en-US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33.231/0.917</a:t>
                      </a:r>
                      <a:endParaRPr lang="ko-KR" altLang="en-US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33.356/0.919</a:t>
                      </a:r>
                      <a:endParaRPr lang="ko-KR" altLang="en-US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33.4/0.92</a:t>
                      </a:r>
                      <a:endParaRPr lang="ko-KR" altLang="en-US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33.446/0.92</a:t>
                      </a:r>
                      <a:endParaRPr lang="ko-KR" altLang="en-US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0301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5130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146E50-D070-41FE-88B5-91F68311B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21</a:t>
            </a:fld>
            <a:endParaRPr lang="en-US"/>
          </a:p>
        </p:txBody>
      </p:sp>
      <p:sp>
        <p:nvSpPr>
          <p:cNvPr id="7" name="Rectangle 99">
            <a:extLst>
              <a:ext uri="{FF2B5EF4-FFF2-40B4-BE49-F238E27FC236}">
                <a16:creationId xmlns:a16="http://schemas.microsoft.com/office/drawing/2014/main" id="{94155601-FD97-47D7-8D9F-A64CDBF355D8}"/>
              </a:ext>
            </a:extLst>
          </p:cNvPr>
          <p:cNvSpPr/>
          <p:nvPr/>
        </p:nvSpPr>
        <p:spPr>
          <a:xfrm>
            <a:off x="-1" y="688640"/>
            <a:ext cx="9472475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/>
              <a:t>Performance bias problem</a:t>
            </a:r>
            <a:endParaRPr lang="ko-KR" altLang="en-US" sz="2000" b="1" dirty="0"/>
          </a:p>
        </p:txBody>
      </p:sp>
      <p:sp>
        <p:nvSpPr>
          <p:cNvPr id="82" name="제목 5">
            <a:extLst>
              <a:ext uri="{FF2B5EF4-FFF2-40B4-BE49-F238E27FC236}">
                <a16:creationId xmlns:a16="http://schemas.microsoft.com/office/drawing/2014/main" id="{BE339C80-A0EE-418F-B326-9E566563D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666"/>
            <a:ext cx="10673900" cy="519141"/>
          </a:xfrm>
        </p:spPr>
        <p:txBody>
          <a:bodyPr/>
          <a:lstStyle/>
          <a:p>
            <a:r>
              <a:rPr lang="en-US" altLang="ko-KR" dirty="0"/>
              <a:t>Proposed method : Depth Controllable SR Network (</a:t>
            </a:r>
            <a:r>
              <a:rPr lang="en-US" altLang="ko-KR" dirty="0" err="1"/>
              <a:t>DCSRNet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BB2B10-55C0-48B2-B55A-0F2D0CAC122A}"/>
              </a:ext>
            </a:extLst>
          </p:cNvPr>
          <p:cNvSpPr txBox="1"/>
          <p:nvPr/>
        </p:nvSpPr>
        <p:spPr>
          <a:xfrm>
            <a:off x="316330" y="3621643"/>
            <a:ext cx="10900914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2"/>
                </a:solidFill>
              </a:rPr>
              <a:t>However, training with averaged loss </a:t>
            </a:r>
            <a:r>
              <a:rPr lang="en-US" altLang="ko-KR" u="sng" dirty="0">
                <a:solidFill>
                  <a:srgbClr val="C00000"/>
                </a:solidFill>
              </a:rPr>
              <a:t>deteriorates performance at shallow layer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2"/>
                </a:solidFill>
              </a:rPr>
              <a:t>Moreover, it is hard to predict </a:t>
            </a:r>
            <a:r>
              <a:rPr lang="en-US" altLang="ko-KR" u="sng" dirty="0">
                <a:solidFill>
                  <a:srgbClr val="C00000"/>
                </a:solidFill>
              </a:rPr>
              <a:t>which depth this deterioration start from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CC2685C-A601-405A-A5C6-425C62C58C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078184"/>
              </p:ext>
            </p:extLst>
          </p:nvPr>
        </p:nvGraphicFramePr>
        <p:xfrm>
          <a:off x="133245" y="1316118"/>
          <a:ext cx="11925966" cy="1889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28886">
                  <a:extLst>
                    <a:ext uri="{9D8B030D-6E8A-4147-A177-3AD203B41FA5}">
                      <a16:colId xmlns:a16="http://schemas.microsoft.com/office/drawing/2014/main" val="3832710725"/>
                    </a:ext>
                  </a:extLst>
                </a:gridCol>
                <a:gridCol w="1187135">
                  <a:extLst>
                    <a:ext uri="{9D8B030D-6E8A-4147-A177-3AD203B41FA5}">
                      <a16:colId xmlns:a16="http://schemas.microsoft.com/office/drawing/2014/main" val="3077474786"/>
                    </a:ext>
                  </a:extLst>
                </a:gridCol>
                <a:gridCol w="1187135">
                  <a:extLst>
                    <a:ext uri="{9D8B030D-6E8A-4147-A177-3AD203B41FA5}">
                      <a16:colId xmlns:a16="http://schemas.microsoft.com/office/drawing/2014/main" val="1628769480"/>
                    </a:ext>
                  </a:extLst>
                </a:gridCol>
                <a:gridCol w="1187135">
                  <a:extLst>
                    <a:ext uri="{9D8B030D-6E8A-4147-A177-3AD203B41FA5}">
                      <a16:colId xmlns:a16="http://schemas.microsoft.com/office/drawing/2014/main" val="3507747905"/>
                    </a:ext>
                  </a:extLst>
                </a:gridCol>
                <a:gridCol w="1187135">
                  <a:extLst>
                    <a:ext uri="{9D8B030D-6E8A-4147-A177-3AD203B41FA5}">
                      <a16:colId xmlns:a16="http://schemas.microsoft.com/office/drawing/2014/main" val="684323419"/>
                    </a:ext>
                  </a:extLst>
                </a:gridCol>
                <a:gridCol w="1187135">
                  <a:extLst>
                    <a:ext uri="{9D8B030D-6E8A-4147-A177-3AD203B41FA5}">
                      <a16:colId xmlns:a16="http://schemas.microsoft.com/office/drawing/2014/main" val="661338727"/>
                    </a:ext>
                  </a:extLst>
                </a:gridCol>
                <a:gridCol w="1187135">
                  <a:extLst>
                    <a:ext uri="{9D8B030D-6E8A-4147-A177-3AD203B41FA5}">
                      <a16:colId xmlns:a16="http://schemas.microsoft.com/office/drawing/2014/main" val="3951708200"/>
                    </a:ext>
                  </a:extLst>
                </a:gridCol>
                <a:gridCol w="1187135">
                  <a:extLst>
                    <a:ext uri="{9D8B030D-6E8A-4147-A177-3AD203B41FA5}">
                      <a16:colId xmlns:a16="http://schemas.microsoft.com/office/drawing/2014/main" val="1681990303"/>
                    </a:ext>
                  </a:extLst>
                </a:gridCol>
                <a:gridCol w="1187135">
                  <a:extLst>
                    <a:ext uri="{9D8B030D-6E8A-4147-A177-3AD203B41FA5}">
                      <a16:colId xmlns:a16="http://schemas.microsoft.com/office/drawing/2014/main" val="3515877680"/>
                    </a:ext>
                  </a:extLst>
                </a:gridCol>
              </a:tblGrid>
              <a:tr h="1991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Depth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Bicubic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 (SRCNN)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14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17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 (VDSR)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698850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Paper Baseline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30.4 / 0.8682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32.7 / 0.909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33.6 / 0.921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81757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Implemental Baseline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30.4 / 0.8682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32.56/0.91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33.01/0.916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33.229/0.918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33.379/0.92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33.435/0.92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33.46/0.9209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33.523/0.921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448357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Averaged loss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30.4 / 0.8682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C00000"/>
                          </a:solidFill>
                        </a:rPr>
                        <a:t>32.19/0.9058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C00000"/>
                          </a:solidFill>
                        </a:rPr>
                        <a:t>32.79/0.9128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C00000"/>
                          </a:solidFill>
                        </a:rPr>
                        <a:t>33.11/0.9164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C00000"/>
                          </a:solidFill>
                        </a:rPr>
                        <a:t>33.3/0.9187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33.48/0.9208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33.56/0.9218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33.59/0.9222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1408759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Averaged loss </a:t>
                      </a:r>
                    </a:p>
                    <a:p>
                      <a:pPr latinLnBrk="1"/>
                      <a:r>
                        <a:rPr lang="en-US" altLang="ko-KR" sz="1400" dirty="0"/>
                        <a:t>(Progressive skip connection)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30.4 / 0.8682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32.182/0.905</a:t>
                      </a:r>
                      <a:endParaRPr lang="ko-KR" altLang="en-US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32.716/0.912</a:t>
                      </a:r>
                      <a:endParaRPr lang="ko-KR" altLang="en-US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33.06/0.916</a:t>
                      </a:r>
                      <a:endParaRPr lang="ko-KR" altLang="en-US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33.231/0.917</a:t>
                      </a:r>
                      <a:endParaRPr lang="ko-KR" altLang="en-US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33.356/0.919</a:t>
                      </a:r>
                      <a:endParaRPr lang="ko-KR" altLang="en-US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33.4/0.92</a:t>
                      </a:r>
                      <a:endParaRPr lang="ko-KR" altLang="en-US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33.446/0.92</a:t>
                      </a:r>
                      <a:endParaRPr lang="ko-KR" altLang="en-US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0301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1599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9">
            <a:extLst>
              <a:ext uri="{FF2B5EF4-FFF2-40B4-BE49-F238E27FC236}">
                <a16:creationId xmlns:a16="http://schemas.microsoft.com/office/drawing/2014/main" id="{94155601-FD97-47D7-8D9F-A64CDBF355D8}"/>
              </a:ext>
            </a:extLst>
          </p:cNvPr>
          <p:cNvSpPr/>
          <p:nvPr/>
        </p:nvSpPr>
        <p:spPr>
          <a:xfrm>
            <a:off x="-1" y="688640"/>
            <a:ext cx="9472475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Attempts to improve : Stacked transfer learning</a:t>
            </a:r>
            <a:endParaRPr lang="ko-KR" altLang="en-US" sz="2000" b="1" dirty="0"/>
          </a:p>
        </p:txBody>
      </p:sp>
      <p:sp>
        <p:nvSpPr>
          <p:cNvPr id="82" name="제목 5">
            <a:extLst>
              <a:ext uri="{FF2B5EF4-FFF2-40B4-BE49-F238E27FC236}">
                <a16:creationId xmlns:a16="http://schemas.microsoft.com/office/drawing/2014/main" id="{BE339C80-A0EE-418F-B326-9E566563D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666"/>
            <a:ext cx="10673900" cy="519141"/>
          </a:xfrm>
        </p:spPr>
        <p:txBody>
          <a:bodyPr/>
          <a:lstStyle/>
          <a:p>
            <a:r>
              <a:rPr lang="en-US" altLang="ko-KR" dirty="0"/>
              <a:t>Proposed method : Depth Controllable SR Network (</a:t>
            </a:r>
            <a:r>
              <a:rPr lang="en-US" altLang="ko-KR" dirty="0" err="1"/>
              <a:t>DCSRNet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218C783-153E-4464-9FF6-B0ED40A23261}"/>
              </a:ext>
            </a:extLst>
          </p:cNvPr>
          <p:cNvSpPr/>
          <p:nvPr/>
        </p:nvSpPr>
        <p:spPr>
          <a:xfrm>
            <a:off x="166436" y="1197562"/>
            <a:ext cx="81819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tx2"/>
                </a:solidFill>
              </a:rPr>
              <a:t>Gradually stacking additional layers to the previous model</a:t>
            </a:r>
            <a:endParaRPr lang="en-US" altLang="ko-KR" sz="2000" b="1" dirty="0">
              <a:solidFill>
                <a:schemeClr val="tx2"/>
              </a:solidFill>
            </a:endParaRPr>
          </a:p>
        </p:txBody>
      </p:sp>
      <p:grpSp>
        <p:nvGrpSpPr>
          <p:cNvPr id="658" name="그룹 657">
            <a:extLst>
              <a:ext uri="{FF2B5EF4-FFF2-40B4-BE49-F238E27FC236}">
                <a16:creationId xmlns:a16="http://schemas.microsoft.com/office/drawing/2014/main" id="{5B2A33D9-99AB-43A0-98C9-75D447C2CB59}"/>
              </a:ext>
            </a:extLst>
          </p:cNvPr>
          <p:cNvGrpSpPr/>
          <p:nvPr/>
        </p:nvGrpSpPr>
        <p:grpSpPr>
          <a:xfrm>
            <a:off x="430736" y="1955801"/>
            <a:ext cx="7139094" cy="4254132"/>
            <a:chOff x="-1" y="1830967"/>
            <a:chExt cx="7426239" cy="4503799"/>
          </a:xfrm>
        </p:grpSpPr>
        <p:grpSp>
          <p:nvGrpSpPr>
            <p:cNvPr id="656" name="그룹 655">
              <a:extLst>
                <a:ext uri="{FF2B5EF4-FFF2-40B4-BE49-F238E27FC236}">
                  <a16:creationId xmlns:a16="http://schemas.microsoft.com/office/drawing/2014/main" id="{79324B71-B732-4354-8DA6-1776D6DE3787}"/>
                </a:ext>
              </a:extLst>
            </p:cNvPr>
            <p:cNvGrpSpPr/>
            <p:nvPr/>
          </p:nvGrpSpPr>
          <p:grpSpPr>
            <a:xfrm>
              <a:off x="24062" y="1830967"/>
              <a:ext cx="1614779" cy="1085363"/>
              <a:chOff x="1088433" y="1945218"/>
              <a:chExt cx="1614779" cy="1085363"/>
            </a:xfrm>
          </p:grpSpPr>
          <p:sp>
            <p:nvSpPr>
              <p:cNvPr id="466" name="원호 465">
                <a:extLst>
                  <a:ext uri="{FF2B5EF4-FFF2-40B4-BE49-F238E27FC236}">
                    <a16:creationId xmlns:a16="http://schemas.microsoft.com/office/drawing/2014/main" id="{FE19A78E-7E39-434F-AB45-8046621AD725}"/>
                  </a:ext>
                </a:extLst>
              </p:cNvPr>
              <p:cNvSpPr/>
              <p:nvPr/>
            </p:nvSpPr>
            <p:spPr>
              <a:xfrm rot="10800000">
                <a:off x="1691847" y="2019118"/>
                <a:ext cx="1011365" cy="489631"/>
              </a:xfrm>
              <a:prstGeom prst="arc">
                <a:avLst>
                  <a:gd name="adj1" fmla="val 16286729"/>
                  <a:gd name="adj2" fmla="val 0"/>
                </a:avLst>
              </a:prstGeom>
              <a:ln w="19050">
                <a:solidFill>
                  <a:schemeClr val="tx1">
                    <a:alpha val="48000"/>
                  </a:schemeClr>
                </a:solidFill>
                <a:prstDash val="lgDashDotDot"/>
                <a:headEnd type="stealt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sp>
            <p:nvSpPr>
              <p:cNvPr id="469" name="정육면체 468">
                <a:extLst>
                  <a:ext uri="{FF2B5EF4-FFF2-40B4-BE49-F238E27FC236}">
                    <a16:creationId xmlns:a16="http://schemas.microsoft.com/office/drawing/2014/main" id="{5314F427-08F6-4BB2-910D-E7D585A39995}"/>
                  </a:ext>
                </a:extLst>
              </p:cNvPr>
              <p:cNvSpPr/>
              <p:nvPr/>
            </p:nvSpPr>
            <p:spPr>
              <a:xfrm>
                <a:off x="1088433" y="2196226"/>
                <a:ext cx="163613" cy="363829"/>
              </a:xfrm>
              <a:prstGeom prst="cube">
                <a:avLst>
                  <a:gd name="adj" fmla="val 83480"/>
                </a:avLst>
              </a:prstGeom>
              <a:solidFill>
                <a:srgbClr val="00B050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sp>
            <p:nvSpPr>
              <p:cNvPr id="470" name="정육면체 469">
                <a:extLst>
                  <a:ext uri="{FF2B5EF4-FFF2-40B4-BE49-F238E27FC236}">
                    <a16:creationId xmlns:a16="http://schemas.microsoft.com/office/drawing/2014/main" id="{06D08A58-2E96-4CA8-A319-CE0844F6B3E4}"/>
                  </a:ext>
                </a:extLst>
              </p:cNvPr>
              <p:cNvSpPr/>
              <p:nvPr/>
            </p:nvSpPr>
            <p:spPr>
              <a:xfrm>
                <a:off x="1424723" y="1945218"/>
                <a:ext cx="240528" cy="616259"/>
              </a:xfrm>
              <a:prstGeom prst="cube">
                <a:avLst>
                  <a:gd name="adj" fmla="val 89661"/>
                </a:avLst>
              </a:prstGeom>
              <a:solidFill>
                <a:srgbClr val="C00000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cxnSp>
            <p:nvCxnSpPr>
              <p:cNvPr id="472" name="직선 화살표 연결선 471">
                <a:extLst>
                  <a:ext uri="{FF2B5EF4-FFF2-40B4-BE49-F238E27FC236}">
                    <a16:creationId xmlns:a16="http://schemas.microsoft.com/office/drawing/2014/main" id="{9945D8BE-EA7E-4D2B-9F40-20DC5F052D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3321" y="2259293"/>
                <a:ext cx="11617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6" name="직선 화살표 연결선 475">
                <a:extLst>
                  <a:ext uri="{FF2B5EF4-FFF2-40B4-BE49-F238E27FC236}">
                    <a16:creationId xmlns:a16="http://schemas.microsoft.com/office/drawing/2014/main" id="{F774CC64-6FA8-49CA-9C0A-087CC2DD36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2154" y="2259293"/>
                <a:ext cx="185253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5" name="정육면체 494">
                <a:extLst>
                  <a:ext uri="{FF2B5EF4-FFF2-40B4-BE49-F238E27FC236}">
                    <a16:creationId xmlns:a16="http://schemas.microsoft.com/office/drawing/2014/main" id="{3194CE15-CF1F-4279-B72F-46A6CA21F47D}"/>
                  </a:ext>
                </a:extLst>
              </p:cNvPr>
              <p:cNvSpPr/>
              <p:nvPr/>
            </p:nvSpPr>
            <p:spPr>
              <a:xfrm>
                <a:off x="1805757" y="1945218"/>
                <a:ext cx="277130" cy="616259"/>
              </a:xfrm>
              <a:prstGeom prst="cube">
                <a:avLst>
                  <a:gd name="adj" fmla="val 78783"/>
                </a:avLst>
              </a:prstGeom>
              <a:solidFill>
                <a:srgbClr val="16CCB6"/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sp>
            <p:nvSpPr>
              <p:cNvPr id="502" name="정육면체 501">
                <a:extLst>
                  <a:ext uri="{FF2B5EF4-FFF2-40B4-BE49-F238E27FC236}">
                    <a16:creationId xmlns:a16="http://schemas.microsoft.com/office/drawing/2014/main" id="{9C8FF7C1-EC7A-41FF-9891-457A572EFD33}"/>
                  </a:ext>
                </a:extLst>
              </p:cNvPr>
              <p:cNvSpPr/>
              <p:nvPr/>
            </p:nvSpPr>
            <p:spPr>
              <a:xfrm>
                <a:off x="1897140" y="1945218"/>
                <a:ext cx="277130" cy="616259"/>
              </a:xfrm>
              <a:prstGeom prst="cube">
                <a:avLst>
                  <a:gd name="adj" fmla="val 78783"/>
                </a:avLst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sp>
            <p:nvSpPr>
              <p:cNvPr id="503" name="정육면체 502">
                <a:extLst>
                  <a:ext uri="{FF2B5EF4-FFF2-40B4-BE49-F238E27FC236}">
                    <a16:creationId xmlns:a16="http://schemas.microsoft.com/office/drawing/2014/main" id="{E21C48E2-47D6-4F1B-AC1C-C55F4A2101DC}"/>
                  </a:ext>
                </a:extLst>
              </p:cNvPr>
              <p:cNvSpPr/>
              <p:nvPr/>
            </p:nvSpPr>
            <p:spPr>
              <a:xfrm>
                <a:off x="1987405" y="1945218"/>
                <a:ext cx="277130" cy="616259"/>
              </a:xfrm>
              <a:prstGeom prst="cube">
                <a:avLst>
                  <a:gd name="adj" fmla="val 78783"/>
                </a:avLst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cxnSp>
            <p:nvCxnSpPr>
              <p:cNvPr id="504" name="직선 화살표 연결선 503">
                <a:extLst>
                  <a:ext uri="{FF2B5EF4-FFF2-40B4-BE49-F238E27FC236}">
                    <a16:creationId xmlns:a16="http://schemas.microsoft.com/office/drawing/2014/main" id="{202CC677-34DA-4AA0-8092-223FFFA5B4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2880" y="2259293"/>
                <a:ext cx="11617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5" name="직선 연결선 504">
                <a:extLst>
                  <a:ext uri="{FF2B5EF4-FFF2-40B4-BE49-F238E27FC236}">
                    <a16:creationId xmlns:a16="http://schemas.microsoft.com/office/drawing/2014/main" id="{63CA7882-DCC3-433F-9A6E-AE860FCA24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58624" y="2259294"/>
                <a:ext cx="0" cy="199794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06" name="그룹 505">
                <a:extLst>
                  <a:ext uri="{FF2B5EF4-FFF2-40B4-BE49-F238E27FC236}">
                    <a16:creationId xmlns:a16="http://schemas.microsoft.com/office/drawing/2014/main" id="{515A008B-6A5B-4220-8A07-13B2FB0D85CB}"/>
                  </a:ext>
                </a:extLst>
              </p:cNvPr>
              <p:cNvGrpSpPr/>
              <p:nvPr/>
            </p:nvGrpSpPr>
            <p:grpSpPr>
              <a:xfrm>
                <a:off x="2219082" y="2475045"/>
                <a:ext cx="82288" cy="64835"/>
                <a:chOff x="2160084" y="2655471"/>
                <a:chExt cx="111630" cy="87953"/>
              </a:xfrm>
            </p:grpSpPr>
            <p:sp>
              <p:nvSpPr>
                <p:cNvPr id="509" name="타원 508">
                  <a:extLst>
                    <a:ext uri="{FF2B5EF4-FFF2-40B4-BE49-F238E27FC236}">
                      <a16:creationId xmlns:a16="http://schemas.microsoft.com/office/drawing/2014/main" id="{EEA6822A-1FC6-40D5-B9C5-2813A8274FE0}"/>
                    </a:ext>
                  </a:extLst>
                </p:cNvPr>
                <p:cNvSpPr/>
                <p:nvPr/>
              </p:nvSpPr>
              <p:spPr>
                <a:xfrm>
                  <a:off x="2162659" y="2657331"/>
                  <a:ext cx="109055" cy="85927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/>
                </a:p>
              </p:txBody>
            </p:sp>
            <p:sp>
              <p:nvSpPr>
                <p:cNvPr id="510" name="더하기 기호 509">
                  <a:extLst>
                    <a:ext uri="{FF2B5EF4-FFF2-40B4-BE49-F238E27FC236}">
                      <a16:creationId xmlns:a16="http://schemas.microsoft.com/office/drawing/2014/main" id="{5A86FA2C-FDD5-4811-BE29-645BC05C711C}"/>
                    </a:ext>
                  </a:extLst>
                </p:cNvPr>
                <p:cNvSpPr/>
                <p:nvPr/>
              </p:nvSpPr>
              <p:spPr>
                <a:xfrm>
                  <a:off x="2160084" y="2655471"/>
                  <a:ext cx="111626" cy="87953"/>
                </a:xfrm>
                <a:prstGeom prst="mathPlus">
                  <a:avLst>
                    <a:gd name="adj1" fmla="val 4576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100" dirty="0"/>
                </a:p>
              </p:txBody>
            </p:sp>
          </p:grpSp>
          <p:sp>
            <p:nvSpPr>
              <p:cNvPr id="507" name="정육면체 506">
                <a:extLst>
                  <a:ext uri="{FF2B5EF4-FFF2-40B4-BE49-F238E27FC236}">
                    <a16:creationId xmlns:a16="http://schemas.microsoft.com/office/drawing/2014/main" id="{754A67FA-9BBC-48AB-BBEF-30EF960F176F}"/>
                  </a:ext>
                </a:extLst>
              </p:cNvPr>
              <p:cNvSpPr/>
              <p:nvPr/>
            </p:nvSpPr>
            <p:spPr>
              <a:xfrm>
                <a:off x="2190826" y="2554318"/>
                <a:ext cx="168927" cy="476263"/>
              </a:xfrm>
              <a:prstGeom prst="cube">
                <a:avLst>
                  <a:gd name="adj" fmla="val 89661"/>
                </a:avLst>
              </a:prstGeom>
              <a:solidFill>
                <a:schemeClr val="accent2"/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cxnSp>
            <p:nvCxnSpPr>
              <p:cNvPr id="508" name="직선 화살표 연결선 507">
                <a:extLst>
                  <a:ext uri="{FF2B5EF4-FFF2-40B4-BE49-F238E27FC236}">
                    <a16:creationId xmlns:a16="http://schemas.microsoft.com/office/drawing/2014/main" id="{211CA600-94EB-43D5-9FB6-ED28D25221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61683" y="2554349"/>
                <a:ext cx="153" cy="5339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ot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2" name="원호 581">
              <a:extLst>
                <a:ext uri="{FF2B5EF4-FFF2-40B4-BE49-F238E27FC236}">
                  <a16:creationId xmlns:a16="http://schemas.microsoft.com/office/drawing/2014/main" id="{15F277CF-DEEC-4EF6-997B-6A43618D4485}"/>
                </a:ext>
              </a:extLst>
            </p:cNvPr>
            <p:cNvSpPr/>
            <p:nvPr/>
          </p:nvSpPr>
          <p:spPr>
            <a:xfrm rot="10800000">
              <a:off x="603413" y="5137845"/>
              <a:ext cx="1011365" cy="489631"/>
            </a:xfrm>
            <a:prstGeom prst="arc">
              <a:avLst>
                <a:gd name="adj1" fmla="val 16286729"/>
                <a:gd name="adj2" fmla="val 0"/>
              </a:avLst>
            </a:prstGeom>
            <a:ln w="19050">
              <a:solidFill>
                <a:schemeClr val="tx1">
                  <a:alpha val="48000"/>
                </a:schemeClr>
              </a:solidFill>
              <a:prstDash val="lgDashDotDot"/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583" name="원호 582">
              <a:extLst>
                <a:ext uri="{FF2B5EF4-FFF2-40B4-BE49-F238E27FC236}">
                  <a16:creationId xmlns:a16="http://schemas.microsoft.com/office/drawing/2014/main" id="{8F681010-3C1F-48CD-BE26-488D33FB2FCD}"/>
                </a:ext>
              </a:extLst>
            </p:cNvPr>
            <p:cNvSpPr/>
            <p:nvPr/>
          </p:nvSpPr>
          <p:spPr>
            <a:xfrm rot="10800000">
              <a:off x="606613" y="4948635"/>
              <a:ext cx="2840758" cy="866353"/>
            </a:xfrm>
            <a:prstGeom prst="arc">
              <a:avLst>
                <a:gd name="adj1" fmla="val 16286729"/>
                <a:gd name="adj2" fmla="val 0"/>
              </a:avLst>
            </a:prstGeom>
            <a:ln w="19050">
              <a:solidFill>
                <a:schemeClr val="tx1">
                  <a:alpha val="48000"/>
                </a:schemeClr>
              </a:solidFill>
              <a:prstDash val="lgDashDotDot"/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584" name="타원 583">
              <a:extLst>
                <a:ext uri="{FF2B5EF4-FFF2-40B4-BE49-F238E27FC236}">
                  <a16:creationId xmlns:a16="http://schemas.microsoft.com/office/drawing/2014/main" id="{BDE30DA9-16B6-4B4A-8267-3CB0F453693D}"/>
                </a:ext>
              </a:extLst>
            </p:cNvPr>
            <p:cNvSpPr/>
            <p:nvPr/>
          </p:nvSpPr>
          <p:spPr>
            <a:xfrm>
              <a:off x="4051934" y="5351222"/>
              <a:ext cx="69670" cy="5489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585" name="정육면체 584">
              <a:extLst>
                <a:ext uri="{FF2B5EF4-FFF2-40B4-BE49-F238E27FC236}">
                  <a16:creationId xmlns:a16="http://schemas.microsoft.com/office/drawing/2014/main" id="{87661589-1EC6-4091-884D-647BC7FC4B55}"/>
                </a:ext>
              </a:extLst>
            </p:cNvPr>
            <p:cNvSpPr/>
            <p:nvPr/>
          </p:nvSpPr>
          <p:spPr>
            <a:xfrm>
              <a:off x="-1" y="5314953"/>
              <a:ext cx="163613" cy="363829"/>
            </a:xfrm>
            <a:prstGeom prst="cube">
              <a:avLst>
                <a:gd name="adj" fmla="val 83480"/>
              </a:avLst>
            </a:prstGeom>
            <a:solidFill>
              <a:srgbClr val="00B05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586" name="정육면체 585">
              <a:extLst>
                <a:ext uri="{FF2B5EF4-FFF2-40B4-BE49-F238E27FC236}">
                  <a16:creationId xmlns:a16="http://schemas.microsoft.com/office/drawing/2014/main" id="{A5A0E625-CD30-40EA-BF1A-9299D93E7249}"/>
                </a:ext>
              </a:extLst>
            </p:cNvPr>
            <p:cNvSpPr/>
            <p:nvPr/>
          </p:nvSpPr>
          <p:spPr>
            <a:xfrm>
              <a:off x="336289" y="5063945"/>
              <a:ext cx="240528" cy="616259"/>
            </a:xfrm>
            <a:prstGeom prst="cube">
              <a:avLst>
                <a:gd name="adj" fmla="val 89661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587" name="정육면체 586">
              <a:extLst>
                <a:ext uri="{FF2B5EF4-FFF2-40B4-BE49-F238E27FC236}">
                  <a16:creationId xmlns:a16="http://schemas.microsoft.com/office/drawing/2014/main" id="{ACB46AE2-EBBD-4893-8A22-5E1412A3C4F2}"/>
                </a:ext>
              </a:extLst>
            </p:cNvPr>
            <p:cNvSpPr/>
            <p:nvPr/>
          </p:nvSpPr>
          <p:spPr>
            <a:xfrm>
              <a:off x="1266013" y="5063945"/>
              <a:ext cx="277130" cy="616259"/>
            </a:xfrm>
            <a:prstGeom prst="cube">
              <a:avLst>
                <a:gd name="adj" fmla="val 78783"/>
              </a:avLst>
            </a:prstGeom>
            <a:solidFill>
              <a:schemeClr val="bg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cxnSp>
          <p:nvCxnSpPr>
            <p:cNvPr id="588" name="직선 화살표 연결선 587">
              <a:extLst>
                <a:ext uri="{FF2B5EF4-FFF2-40B4-BE49-F238E27FC236}">
                  <a16:creationId xmlns:a16="http://schemas.microsoft.com/office/drawing/2014/main" id="{B8BE28D1-27B1-4665-8B4C-8510D5B5AC92}"/>
                </a:ext>
              </a:extLst>
            </p:cNvPr>
            <p:cNvCxnSpPr>
              <a:cxnSpLocks/>
            </p:cNvCxnSpPr>
            <p:nvPr/>
          </p:nvCxnSpPr>
          <p:spPr>
            <a:xfrm>
              <a:off x="204887" y="5378020"/>
              <a:ext cx="11617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9" name="직선 화살표 연결선 588">
              <a:extLst>
                <a:ext uri="{FF2B5EF4-FFF2-40B4-BE49-F238E27FC236}">
                  <a16:creationId xmlns:a16="http://schemas.microsoft.com/office/drawing/2014/main" id="{2F26E063-9C92-4E56-9E4C-165C7B93DF5E}"/>
                </a:ext>
              </a:extLst>
            </p:cNvPr>
            <p:cNvCxnSpPr>
              <a:cxnSpLocks/>
            </p:cNvCxnSpPr>
            <p:nvPr/>
          </p:nvCxnSpPr>
          <p:spPr>
            <a:xfrm>
              <a:off x="3947838" y="5378020"/>
              <a:ext cx="851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0" name="더하기 기호 589">
              <a:extLst>
                <a:ext uri="{FF2B5EF4-FFF2-40B4-BE49-F238E27FC236}">
                  <a16:creationId xmlns:a16="http://schemas.microsoft.com/office/drawing/2014/main" id="{BFC2E928-9427-4C19-81D3-9B2F35EAFDEE}"/>
                </a:ext>
              </a:extLst>
            </p:cNvPr>
            <p:cNvSpPr/>
            <p:nvPr/>
          </p:nvSpPr>
          <p:spPr>
            <a:xfrm>
              <a:off x="4050289" y="5350034"/>
              <a:ext cx="71314" cy="56190"/>
            </a:xfrm>
            <a:prstGeom prst="mathPlus">
              <a:avLst>
                <a:gd name="adj1" fmla="val 45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591" name="정육면체 590">
              <a:extLst>
                <a:ext uri="{FF2B5EF4-FFF2-40B4-BE49-F238E27FC236}">
                  <a16:creationId xmlns:a16="http://schemas.microsoft.com/office/drawing/2014/main" id="{EFC1F924-B6FD-49D7-8BC8-32D95B24594D}"/>
                </a:ext>
              </a:extLst>
            </p:cNvPr>
            <p:cNvSpPr/>
            <p:nvPr/>
          </p:nvSpPr>
          <p:spPr>
            <a:xfrm>
              <a:off x="4336796" y="5077635"/>
              <a:ext cx="218583" cy="616259"/>
            </a:xfrm>
            <a:prstGeom prst="cube">
              <a:avLst>
                <a:gd name="adj" fmla="val 89661"/>
              </a:avLst>
            </a:prstGeom>
            <a:solidFill>
              <a:schemeClr val="accent2"/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cxnSp>
          <p:nvCxnSpPr>
            <p:cNvPr id="592" name="직선 화살표 연결선 591">
              <a:extLst>
                <a:ext uri="{FF2B5EF4-FFF2-40B4-BE49-F238E27FC236}">
                  <a16:creationId xmlns:a16="http://schemas.microsoft.com/office/drawing/2014/main" id="{B6D6928C-ACC0-4AE9-9D24-E0B4F4327B1A}"/>
                </a:ext>
              </a:extLst>
            </p:cNvPr>
            <p:cNvCxnSpPr>
              <a:cxnSpLocks/>
            </p:cNvCxnSpPr>
            <p:nvPr/>
          </p:nvCxnSpPr>
          <p:spPr>
            <a:xfrm>
              <a:off x="513720" y="5378020"/>
              <a:ext cx="18525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3" name="정육면체 592">
              <a:extLst>
                <a:ext uri="{FF2B5EF4-FFF2-40B4-BE49-F238E27FC236}">
                  <a16:creationId xmlns:a16="http://schemas.microsoft.com/office/drawing/2014/main" id="{F4108C74-6F4C-4D37-8B2E-61D58C83A5E9}"/>
                </a:ext>
              </a:extLst>
            </p:cNvPr>
            <p:cNvSpPr/>
            <p:nvPr/>
          </p:nvSpPr>
          <p:spPr>
            <a:xfrm>
              <a:off x="1355409" y="5063945"/>
              <a:ext cx="277130" cy="616259"/>
            </a:xfrm>
            <a:prstGeom prst="cube">
              <a:avLst>
                <a:gd name="adj" fmla="val 78783"/>
              </a:avLst>
            </a:prstGeom>
            <a:solidFill>
              <a:schemeClr val="bg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594" name="정육면체 593">
              <a:extLst>
                <a:ext uri="{FF2B5EF4-FFF2-40B4-BE49-F238E27FC236}">
                  <a16:creationId xmlns:a16="http://schemas.microsoft.com/office/drawing/2014/main" id="{F79B55AD-FE13-4349-B823-4C062FC5ADFC}"/>
                </a:ext>
              </a:extLst>
            </p:cNvPr>
            <p:cNvSpPr/>
            <p:nvPr/>
          </p:nvSpPr>
          <p:spPr>
            <a:xfrm>
              <a:off x="1726603" y="5063945"/>
              <a:ext cx="277130" cy="616259"/>
            </a:xfrm>
            <a:prstGeom prst="cube">
              <a:avLst>
                <a:gd name="adj" fmla="val 78783"/>
              </a:avLst>
            </a:prstGeom>
            <a:solidFill>
              <a:schemeClr val="bg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595" name="정육면체 594">
              <a:extLst>
                <a:ext uri="{FF2B5EF4-FFF2-40B4-BE49-F238E27FC236}">
                  <a16:creationId xmlns:a16="http://schemas.microsoft.com/office/drawing/2014/main" id="{C468A4CD-37F9-4983-8700-BE01CDB0FE3F}"/>
                </a:ext>
              </a:extLst>
            </p:cNvPr>
            <p:cNvSpPr/>
            <p:nvPr/>
          </p:nvSpPr>
          <p:spPr>
            <a:xfrm>
              <a:off x="1812879" y="5066961"/>
              <a:ext cx="277130" cy="616259"/>
            </a:xfrm>
            <a:prstGeom prst="cube">
              <a:avLst>
                <a:gd name="adj" fmla="val 78783"/>
              </a:avLst>
            </a:prstGeom>
            <a:solidFill>
              <a:schemeClr val="bg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596" name="정육면체 595">
              <a:extLst>
                <a:ext uri="{FF2B5EF4-FFF2-40B4-BE49-F238E27FC236}">
                  <a16:creationId xmlns:a16="http://schemas.microsoft.com/office/drawing/2014/main" id="{2632F5AB-D5D9-4603-BCB0-9433B251F52C}"/>
                </a:ext>
              </a:extLst>
            </p:cNvPr>
            <p:cNvSpPr/>
            <p:nvPr/>
          </p:nvSpPr>
          <p:spPr>
            <a:xfrm>
              <a:off x="3140234" y="5063945"/>
              <a:ext cx="277130" cy="616259"/>
            </a:xfrm>
            <a:prstGeom prst="cube">
              <a:avLst>
                <a:gd name="adj" fmla="val 78783"/>
              </a:avLst>
            </a:prstGeom>
            <a:solidFill>
              <a:schemeClr val="bg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597" name="정육면체 596">
              <a:extLst>
                <a:ext uri="{FF2B5EF4-FFF2-40B4-BE49-F238E27FC236}">
                  <a16:creationId xmlns:a16="http://schemas.microsoft.com/office/drawing/2014/main" id="{74B64BB5-9DC0-41F2-8FDC-918652AD820C}"/>
                </a:ext>
              </a:extLst>
            </p:cNvPr>
            <p:cNvSpPr/>
            <p:nvPr/>
          </p:nvSpPr>
          <p:spPr>
            <a:xfrm>
              <a:off x="3228633" y="5063945"/>
              <a:ext cx="277130" cy="616259"/>
            </a:xfrm>
            <a:prstGeom prst="cube">
              <a:avLst>
                <a:gd name="adj" fmla="val 78783"/>
              </a:avLst>
            </a:prstGeom>
            <a:solidFill>
              <a:schemeClr val="bg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598" name="정육면체 597">
              <a:extLst>
                <a:ext uri="{FF2B5EF4-FFF2-40B4-BE49-F238E27FC236}">
                  <a16:creationId xmlns:a16="http://schemas.microsoft.com/office/drawing/2014/main" id="{FC39D220-4793-42B5-B278-C616EDB3406B}"/>
                </a:ext>
              </a:extLst>
            </p:cNvPr>
            <p:cNvSpPr/>
            <p:nvPr/>
          </p:nvSpPr>
          <p:spPr>
            <a:xfrm>
              <a:off x="3320133" y="5063945"/>
              <a:ext cx="277130" cy="616259"/>
            </a:xfrm>
            <a:prstGeom prst="cube">
              <a:avLst>
                <a:gd name="adj" fmla="val 78783"/>
              </a:avLst>
            </a:prstGeom>
            <a:solidFill>
              <a:schemeClr val="bg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599" name="정육면체 598">
              <a:extLst>
                <a:ext uri="{FF2B5EF4-FFF2-40B4-BE49-F238E27FC236}">
                  <a16:creationId xmlns:a16="http://schemas.microsoft.com/office/drawing/2014/main" id="{0F5B1D00-817B-4E7A-8801-0FF136DB6678}"/>
                </a:ext>
              </a:extLst>
            </p:cNvPr>
            <p:cNvSpPr/>
            <p:nvPr/>
          </p:nvSpPr>
          <p:spPr>
            <a:xfrm>
              <a:off x="3680636" y="5063945"/>
              <a:ext cx="277130" cy="616259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600" name="정육면체 599">
              <a:extLst>
                <a:ext uri="{FF2B5EF4-FFF2-40B4-BE49-F238E27FC236}">
                  <a16:creationId xmlns:a16="http://schemas.microsoft.com/office/drawing/2014/main" id="{5B1AC26E-2F03-4440-BEB0-DAA4C426424B}"/>
                </a:ext>
              </a:extLst>
            </p:cNvPr>
            <p:cNvSpPr/>
            <p:nvPr/>
          </p:nvSpPr>
          <p:spPr>
            <a:xfrm>
              <a:off x="3769034" y="5063945"/>
              <a:ext cx="277130" cy="616259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601" name="정육면체 600">
              <a:extLst>
                <a:ext uri="{FF2B5EF4-FFF2-40B4-BE49-F238E27FC236}">
                  <a16:creationId xmlns:a16="http://schemas.microsoft.com/office/drawing/2014/main" id="{041CB472-5CDA-4067-8498-400697AA049D}"/>
                </a:ext>
              </a:extLst>
            </p:cNvPr>
            <p:cNvSpPr/>
            <p:nvPr/>
          </p:nvSpPr>
          <p:spPr>
            <a:xfrm>
              <a:off x="3860534" y="5063945"/>
              <a:ext cx="277130" cy="616259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cxnSp>
          <p:nvCxnSpPr>
            <p:cNvPr id="602" name="직선 화살표 연결선 601">
              <a:extLst>
                <a:ext uri="{FF2B5EF4-FFF2-40B4-BE49-F238E27FC236}">
                  <a16:creationId xmlns:a16="http://schemas.microsoft.com/office/drawing/2014/main" id="{383569E7-BBB8-4096-84DD-D73CA611114B}"/>
                </a:ext>
              </a:extLst>
            </p:cNvPr>
            <p:cNvCxnSpPr>
              <a:cxnSpLocks/>
            </p:cNvCxnSpPr>
            <p:nvPr/>
          </p:nvCxnSpPr>
          <p:spPr>
            <a:xfrm>
              <a:off x="4093511" y="5379752"/>
              <a:ext cx="6868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3" name="직선 화살표 연결선 602">
              <a:extLst>
                <a:ext uri="{FF2B5EF4-FFF2-40B4-BE49-F238E27FC236}">
                  <a16:creationId xmlns:a16="http://schemas.microsoft.com/office/drawing/2014/main" id="{1EC7ED1E-5B4C-4F47-8602-6C6B2687F7D8}"/>
                </a:ext>
              </a:extLst>
            </p:cNvPr>
            <p:cNvCxnSpPr>
              <a:cxnSpLocks/>
            </p:cNvCxnSpPr>
            <p:nvPr/>
          </p:nvCxnSpPr>
          <p:spPr>
            <a:xfrm>
              <a:off x="3543564" y="5378020"/>
              <a:ext cx="11617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4" name="타원 603">
              <a:extLst>
                <a:ext uri="{FF2B5EF4-FFF2-40B4-BE49-F238E27FC236}">
                  <a16:creationId xmlns:a16="http://schemas.microsoft.com/office/drawing/2014/main" id="{7D519BE7-75C1-43E4-B2C0-01F9A0D165A8}"/>
                </a:ext>
              </a:extLst>
            </p:cNvPr>
            <p:cNvSpPr/>
            <p:nvPr/>
          </p:nvSpPr>
          <p:spPr>
            <a:xfrm>
              <a:off x="4175241" y="5346974"/>
              <a:ext cx="80390" cy="6334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605" name="더하기 기호 604">
              <a:extLst>
                <a:ext uri="{FF2B5EF4-FFF2-40B4-BE49-F238E27FC236}">
                  <a16:creationId xmlns:a16="http://schemas.microsoft.com/office/drawing/2014/main" id="{399B4F69-4632-41B8-9076-B35B42CE9D80}"/>
                </a:ext>
              </a:extLst>
            </p:cNvPr>
            <p:cNvSpPr/>
            <p:nvPr/>
          </p:nvSpPr>
          <p:spPr>
            <a:xfrm>
              <a:off x="4172425" y="5345603"/>
              <a:ext cx="82285" cy="64835"/>
            </a:xfrm>
            <a:prstGeom prst="mathPlus">
              <a:avLst>
                <a:gd name="adj1" fmla="val 45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606" name="원호 605">
              <a:extLst>
                <a:ext uri="{FF2B5EF4-FFF2-40B4-BE49-F238E27FC236}">
                  <a16:creationId xmlns:a16="http://schemas.microsoft.com/office/drawing/2014/main" id="{D94E5C4E-DE62-4DB1-87DB-BBD0887A271F}"/>
                </a:ext>
              </a:extLst>
            </p:cNvPr>
            <p:cNvSpPr/>
            <p:nvPr/>
          </p:nvSpPr>
          <p:spPr>
            <a:xfrm rot="10800000">
              <a:off x="605465" y="5035636"/>
              <a:ext cx="1888492" cy="683356"/>
            </a:xfrm>
            <a:prstGeom prst="arc">
              <a:avLst>
                <a:gd name="adj1" fmla="val 16286729"/>
                <a:gd name="adj2" fmla="val 0"/>
              </a:avLst>
            </a:prstGeom>
            <a:ln w="19050">
              <a:solidFill>
                <a:schemeClr val="tx1">
                  <a:alpha val="48000"/>
                </a:schemeClr>
              </a:solidFill>
              <a:prstDash val="lgDashDotDot"/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cxnSp>
          <p:nvCxnSpPr>
            <p:cNvPr id="607" name="직선 화살표 연결선 606">
              <a:extLst>
                <a:ext uri="{FF2B5EF4-FFF2-40B4-BE49-F238E27FC236}">
                  <a16:creationId xmlns:a16="http://schemas.microsoft.com/office/drawing/2014/main" id="{4B0AF5E9-7D50-4790-B0EF-AFC3D39F224D}"/>
                </a:ext>
              </a:extLst>
            </p:cNvPr>
            <p:cNvCxnSpPr>
              <a:cxnSpLocks/>
            </p:cNvCxnSpPr>
            <p:nvPr/>
          </p:nvCxnSpPr>
          <p:spPr>
            <a:xfrm>
              <a:off x="3006677" y="5378020"/>
              <a:ext cx="11617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8" name="직선 연결선 607">
              <a:extLst>
                <a:ext uri="{FF2B5EF4-FFF2-40B4-BE49-F238E27FC236}">
                  <a16:creationId xmlns:a16="http://schemas.microsoft.com/office/drawing/2014/main" id="{C8086CFD-33CE-44E4-99F8-471494C8A796}"/>
                </a:ext>
              </a:extLst>
            </p:cNvPr>
            <p:cNvCxnSpPr>
              <a:cxnSpLocks/>
            </p:cNvCxnSpPr>
            <p:nvPr/>
          </p:nvCxnSpPr>
          <p:spPr>
            <a:xfrm>
              <a:off x="2360471" y="5385939"/>
              <a:ext cx="494171" cy="0"/>
            </a:xfrm>
            <a:prstGeom prst="line">
              <a:avLst/>
            </a:prstGeom>
            <a:ln w="79375" cap="rnd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9" name="타원 608">
              <a:extLst>
                <a:ext uri="{FF2B5EF4-FFF2-40B4-BE49-F238E27FC236}">
                  <a16:creationId xmlns:a16="http://schemas.microsoft.com/office/drawing/2014/main" id="{05238D92-3826-41E4-A34E-EBCEB75787E2}"/>
                </a:ext>
              </a:extLst>
            </p:cNvPr>
            <p:cNvSpPr/>
            <p:nvPr/>
          </p:nvSpPr>
          <p:spPr>
            <a:xfrm>
              <a:off x="3551549" y="5786786"/>
              <a:ext cx="80390" cy="6334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610" name="더하기 기호 609">
              <a:extLst>
                <a:ext uri="{FF2B5EF4-FFF2-40B4-BE49-F238E27FC236}">
                  <a16:creationId xmlns:a16="http://schemas.microsoft.com/office/drawing/2014/main" id="{B9F6F16C-4329-4D80-BE51-C1EF6873DD21}"/>
                </a:ext>
              </a:extLst>
            </p:cNvPr>
            <p:cNvSpPr/>
            <p:nvPr/>
          </p:nvSpPr>
          <p:spPr>
            <a:xfrm>
              <a:off x="3549651" y="5785415"/>
              <a:ext cx="82285" cy="64835"/>
            </a:xfrm>
            <a:prstGeom prst="mathPlus">
              <a:avLst>
                <a:gd name="adj1" fmla="val 45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611" name="정육면체 610">
              <a:extLst>
                <a:ext uri="{FF2B5EF4-FFF2-40B4-BE49-F238E27FC236}">
                  <a16:creationId xmlns:a16="http://schemas.microsoft.com/office/drawing/2014/main" id="{58702F3F-AC9E-4B43-9494-60BFA1647923}"/>
                </a:ext>
              </a:extLst>
            </p:cNvPr>
            <p:cNvSpPr/>
            <p:nvPr/>
          </p:nvSpPr>
          <p:spPr>
            <a:xfrm>
              <a:off x="717323" y="5063945"/>
              <a:ext cx="277130" cy="616259"/>
            </a:xfrm>
            <a:prstGeom prst="cube">
              <a:avLst>
                <a:gd name="adj" fmla="val 78783"/>
              </a:avLst>
            </a:prstGeom>
            <a:solidFill>
              <a:schemeClr val="bg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cxnSp>
          <p:nvCxnSpPr>
            <p:cNvPr id="612" name="직선 화살표 연결선 611">
              <a:extLst>
                <a:ext uri="{FF2B5EF4-FFF2-40B4-BE49-F238E27FC236}">
                  <a16:creationId xmlns:a16="http://schemas.microsoft.com/office/drawing/2014/main" id="{69E513BF-0C9E-427E-A3A1-C6C6B9202ECC}"/>
                </a:ext>
              </a:extLst>
            </p:cNvPr>
            <p:cNvCxnSpPr>
              <a:cxnSpLocks/>
            </p:cNvCxnSpPr>
            <p:nvPr/>
          </p:nvCxnSpPr>
          <p:spPr>
            <a:xfrm>
              <a:off x="4269815" y="5379752"/>
              <a:ext cx="5753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3" name="직선 화살표 연결선 632">
              <a:extLst>
                <a:ext uri="{FF2B5EF4-FFF2-40B4-BE49-F238E27FC236}">
                  <a16:creationId xmlns:a16="http://schemas.microsoft.com/office/drawing/2014/main" id="{E832488F-C5B9-4670-BBDD-60ACBEA405AB}"/>
                </a:ext>
              </a:extLst>
            </p:cNvPr>
            <p:cNvCxnSpPr>
              <a:cxnSpLocks/>
            </p:cNvCxnSpPr>
            <p:nvPr/>
          </p:nvCxnSpPr>
          <p:spPr>
            <a:xfrm>
              <a:off x="1579263" y="5378020"/>
              <a:ext cx="11617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4" name="직선 연결선 633">
              <a:extLst>
                <a:ext uri="{FF2B5EF4-FFF2-40B4-BE49-F238E27FC236}">
                  <a16:creationId xmlns:a16="http://schemas.microsoft.com/office/drawing/2014/main" id="{4C0718C6-1D7A-4A20-93CC-632258FD9F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007" y="5378021"/>
              <a:ext cx="0" cy="300762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5" name="타원 634">
              <a:extLst>
                <a:ext uri="{FF2B5EF4-FFF2-40B4-BE49-F238E27FC236}">
                  <a16:creationId xmlns:a16="http://schemas.microsoft.com/office/drawing/2014/main" id="{A31B3D23-6737-4ECC-B265-6638BFC47E41}"/>
                </a:ext>
              </a:extLst>
            </p:cNvPr>
            <p:cNvSpPr/>
            <p:nvPr/>
          </p:nvSpPr>
          <p:spPr>
            <a:xfrm>
              <a:off x="1587363" y="5688506"/>
              <a:ext cx="80390" cy="6334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636" name="더하기 기호 635">
              <a:extLst>
                <a:ext uri="{FF2B5EF4-FFF2-40B4-BE49-F238E27FC236}">
                  <a16:creationId xmlns:a16="http://schemas.microsoft.com/office/drawing/2014/main" id="{A94F73DE-5770-49FD-B882-396D07CAE9DE}"/>
                </a:ext>
              </a:extLst>
            </p:cNvPr>
            <p:cNvSpPr/>
            <p:nvPr/>
          </p:nvSpPr>
          <p:spPr>
            <a:xfrm>
              <a:off x="1585465" y="5687135"/>
              <a:ext cx="82285" cy="64835"/>
            </a:xfrm>
            <a:prstGeom prst="mathPlus">
              <a:avLst>
                <a:gd name="adj1" fmla="val 45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637" name="정육면체 636">
              <a:extLst>
                <a:ext uri="{FF2B5EF4-FFF2-40B4-BE49-F238E27FC236}">
                  <a16:creationId xmlns:a16="http://schemas.microsoft.com/office/drawing/2014/main" id="{8C3350B2-56DA-4018-8070-1DBD251E0A92}"/>
                </a:ext>
              </a:extLst>
            </p:cNvPr>
            <p:cNvSpPr/>
            <p:nvPr/>
          </p:nvSpPr>
          <p:spPr>
            <a:xfrm>
              <a:off x="1557209" y="5760420"/>
              <a:ext cx="168927" cy="476263"/>
            </a:xfrm>
            <a:prstGeom prst="cube">
              <a:avLst>
                <a:gd name="adj" fmla="val 89661"/>
              </a:avLst>
            </a:prstGeom>
            <a:solidFill>
              <a:schemeClr val="bg1"/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cxnSp>
          <p:nvCxnSpPr>
            <p:cNvPr id="638" name="직선 화살표 연결선 637">
              <a:extLst>
                <a:ext uri="{FF2B5EF4-FFF2-40B4-BE49-F238E27FC236}">
                  <a16:creationId xmlns:a16="http://schemas.microsoft.com/office/drawing/2014/main" id="{E7603038-D8BD-4AB7-ACD8-D461B1340D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28065" y="5761256"/>
              <a:ext cx="153" cy="5339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ot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7" name="직선 화살표 연결선 626">
              <a:extLst>
                <a:ext uri="{FF2B5EF4-FFF2-40B4-BE49-F238E27FC236}">
                  <a16:creationId xmlns:a16="http://schemas.microsoft.com/office/drawing/2014/main" id="{DD9AC7C1-9C03-4013-BCB0-09A3379BB346}"/>
                </a:ext>
              </a:extLst>
            </p:cNvPr>
            <p:cNvCxnSpPr>
              <a:cxnSpLocks/>
            </p:cNvCxnSpPr>
            <p:nvPr/>
          </p:nvCxnSpPr>
          <p:spPr>
            <a:xfrm>
              <a:off x="2045747" y="5378020"/>
              <a:ext cx="11617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8" name="직선 연결선 627">
              <a:extLst>
                <a:ext uri="{FF2B5EF4-FFF2-40B4-BE49-F238E27FC236}">
                  <a16:creationId xmlns:a16="http://schemas.microsoft.com/office/drawing/2014/main" id="{70F03F91-3119-4AE5-A7C3-FDEA77CFCD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8804" y="5378020"/>
              <a:ext cx="0" cy="39959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9" name="타원 628">
              <a:extLst>
                <a:ext uri="{FF2B5EF4-FFF2-40B4-BE49-F238E27FC236}">
                  <a16:creationId xmlns:a16="http://schemas.microsoft.com/office/drawing/2014/main" id="{B37AF848-D7E2-4503-BA37-F5391296B42E}"/>
                </a:ext>
              </a:extLst>
            </p:cNvPr>
            <p:cNvSpPr/>
            <p:nvPr/>
          </p:nvSpPr>
          <p:spPr>
            <a:xfrm>
              <a:off x="2049558" y="5784792"/>
              <a:ext cx="80390" cy="6334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630" name="더하기 기호 629">
              <a:extLst>
                <a:ext uri="{FF2B5EF4-FFF2-40B4-BE49-F238E27FC236}">
                  <a16:creationId xmlns:a16="http://schemas.microsoft.com/office/drawing/2014/main" id="{8C0E295C-8AAC-4104-8ADD-12C11BCFF804}"/>
                </a:ext>
              </a:extLst>
            </p:cNvPr>
            <p:cNvSpPr/>
            <p:nvPr/>
          </p:nvSpPr>
          <p:spPr>
            <a:xfrm>
              <a:off x="2047659" y="5783421"/>
              <a:ext cx="82285" cy="64835"/>
            </a:xfrm>
            <a:prstGeom prst="mathPlus">
              <a:avLst>
                <a:gd name="adj1" fmla="val 45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631" name="정육면체 630">
              <a:extLst>
                <a:ext uri="{FF2B5EF4-FFF2-40B4-BE49-F238E27FC236}">
                  <a16:creationId xmlns:a16="http://schemas.microsoft.com/office/drawing/2014/main" id="{D2ED9E26-D014-4510-B94E-78A2F07A7872}"/>
                </a:ext>
              </a:extLst>
            </p:cNvPr>
            <p:cNvSpPr/>
            <p:nvPr/>
          </p:nvSpPr>
          <p:spPr>
            <a:xfrm>
              <a:off x="2019372" y="5858503"/>
              <a:ext cx="168927" cy="476263"/>
            </a:xfrm>
            <a:prstGeom prst="cube">
              <a:avLst>
                <a:gd name="adj" fmla="val 89661"/>
              </a:avLst>
            </a:prstGeom>
            <a:solidFill>
              <a:schemeClr val="bg1"/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cxnSp>
          <p:nvCxnSpPr>
            <p:cNvPr id="632" name="직선 화살표 연결선 631">
              <a:extLst>
                <a:ext uri="{FF2B5EF4-FFF2-40B4-BE49-F238E27FC236}">
                  <a16:creationId xmlns:a16="http://schemas.microsoft.com/office/drawing/2014/main" id="{D7559364-29E5-4B37-8F12-EF31AAE94E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7746" y="5857962"/>
              <a:ext cx="153" cy="5339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ot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5" name="정육면체 614">
              <a:extLst>
                <a:ext uri="{FF2B5EF4-FFF2-40B4-BE49-F238E27FC236}">
                  <a16:creationId xmlns:a16="http://schemas.microsoft.com/office/drawing/2014/main" id="{1ED5DCBB-1975-449F-8876-6F6402BC8275}"/>
                </a:ext>
              </a:extLst>
            </p:cNvPr>
            <p:cNvSpPr/>
            <p:nvPr/>
          </p:nvSpPr>
          <p:spPr>
            <a:xfrm>
              <a:off x="3505763" y="5858503"/>
              <a:ext cx="168927" cy="476263"/>
            </a:xfrm>
            <a:prstGeom prst="cube">
              <a:avLst>
                <a:gd name="adj" fmla="val 89661"/>
              </a:avLst>
            </a:prstGeom>
            <a:solidFill>
              <a:schemeClr val="bg1"/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cxnSp>
          <p:nvCxnSpPr>
            <p:cNvPr id="616" name="직선 화살표 연결선 615">
              <a:extLst>
                <a:ext uri="{FF2B5EF4-FFF2-40B4-BE49-F238E27FC236}">
                  <a16:creationId xmlns:a16="http://schemas.microsoft.com/office/drawing/2014/main" id="{62DCE489-23CF-4FB0-BC6C-F96DBF2F87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88923" y="5857962"/>
              <a:ext cx="153" cy="5339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ot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" name="직선 연결선 616">
              <a:extLst>
                <a:ext uri="{FF2B5EF4-FFF2-40B4-BE49-F238E27FC236}">
                  <a16:creationId xmlns:a16="http://schemas.microsoft.com/office/drawing/2014/main" id="{C0E363CD-384A-4AA1-9C8B-B6B56D6104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7263" y="5378020"/>
              <a:ext cx="0" cy="399589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8" name="정육면체 617">
              <a:extLst>
                <a:ext uri="{FF2B5EF4-FFF2-40B4-BE49-F238E27FC236}">
                  <a16:creationId xmlns:a16="http://schemas.microsoft.com/office/drawing/2014/main" id="{DDFC3823-31AE-4ADE-814C-1E5F81E63DF6}"/>
                </a:ext>
              </a:extLst>
            </p:cNvPr>
            <p:cNvSpPr/>
            <p:nvPr/>
          </p:nvSpPr>
          <p:spPr>
            <a:xfrm>
              <a:off x="808706" y="5063945"/>
              <a:ext cx="277130" cy="616259"/>
            </a:xfrm>
            <a:prstGeom prst="cube">
              <a:avLst>
                <a:gd name="adj" fmla="val 78783"/>
              </a:avLst>
            </a:prstGeom>
            <a:solidFill>
              <a:schemeClr val="bg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619" name="정육면체 618">
              <a:extLst>
                <a:ext uri="{FF2B5EF4-FFF2-40B4-BE49-F238E27FC236}">
                  <a16:creationId xmlns:a16="http://schemas.microsoft.com/office/drawing/2014/main" id="{475D7AE5-88E6-442A-8ACE-8ADA42293BAB}"/>
                </a:ext>
              </a:extLst>
            </p:cNvPr>
            <p:cNvSpPr/>
            <p:nvPr/>
          </p:nvSpPr>
          <p:spPr>
            <a:xfrm>
              <a:off x="898971" y="5063945"/>
              <a:ext cx="277130" cy="616259"/>
            </a:xfrm>
            <a:prstGeom prst="cube">
              <a:avLst>
                <a:gd name="adj" fmla="val 78783"/>
              </a:avLst>
            </a:prstGeom>
            <a:solidFill>
              <a:schemeClr val="bg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cxnSp>
          <p:nvCxnSpPr>
            <p:cNvPr id="620" name="직선 화살표 연결선 619">
              <a:extLst>
                <a:ext uri="{FF2B5EF4-FFF2-40B4-BE49-F238E27FC236}">
                  <a16:creationId xmlns:a16="http://schemas.microsoft.com/office/drawing/2014/main" id="{4A29021E-AE34-42FA-AF24-A8C566105349}"/>
                </a:ext>
              </a:extLst>
            </p:cNvPr>
            <p:cNvCxnSpPr>
              <a:cxnSpLocks/>
            </p:cNvCxnSpPr>
            <p:nvPr/>
          </p:nvCxnSpPr>
          <p:spPr>
            <a:xfrm>
              <a:off x="1124446" y="5378020"/>
              <a:ext cx="11617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직선 연결선 620">
              <a:extLst>
                <a:ext uri="{FF2B5EF4-FFF2-40B4-BE49-F238E27FC236}">
                  <a16:creationId xmlns:a16="http://schemas.microsoft.com/office/drawing/2014/main" id="{CC85F2A6-E3B7-42B1-8FAD-CCF82DA64A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190" y="5378021"/>
              <a:ext cx="0" cy="199794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2" name="그룹 621">
              <a:extLst>
                <a:ext uri="{FF2B5EF4-FFF2-40B4-BE49-F238E27FC236}">
                  <a16:creationId xmlns:a16="http://schemas.microsoft.com/office/drawing/2014/main" id="{1F5CA9ED-651B-4C63-83E7-2875E556F293}"/>
                </a:ext>
              </a:extLst>
            </p:cNvPr>
            <p:cNvGrpSpPr/>
            <p:nvPr/>
          </p:nvGrpSpPr>
          <p:grpSpPr>
            <a:xfrm>
              <a:off x="1130648" y="5593772"/>
              <a:ext cx="82288" cy="64835"/>
              <a:chOff x="2160084" y="2655471"/>
              <a:chExt cx="111630" cy="87953"/>
            </a:xfrm>
          </p:grpSpPr>
          <p:sp>
            <p:nvSpPr>
              <p:cNvPr id="625" name="타원 624">
                <a:extLst>
                  <a:ext uri="{FF2B5EF4-FFF2-40B4-BE49-F238E27FC236}">
                    <a16:creationId xmlns:a16="http://schemas.microsoft.com/office/drawing/2014/main" id="{5C9F7B7F-8EC6-400F-8034-6AB7343A6041}"/>
                  </a:ext>
                </a:extLst>
              </p:cNvPr>
              <p:cNvSpPr/>
              <p:nvPr/>
            </p:nvSpPr>
            <p:spPr>
              <a:xfrm>
                <a:off x="2162659" y="2657331"/>
                <a:ext cx="109055" cy="8592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626" name="더하기 기호 625">
                <a:extLst>
                  <a:ext uri="{FF2B5EF4-FFF2-40B4-BE49-F238E27FC236}">
                    <a16:creationId xmlns:a16="http://schemas.microsoft.com/office/drawing/2014/main" id="{AF52758C-15A5-4E17-8BAB-443A532F3C67}"/>
                  </a:ext>
                </a:extLst>
              </p:cNvPr>
              <p:cNvSpPr/>
              <p:nvPr/>
            </p:nvSpPr>
            <p:spPr>
              <a:xfrm>
                <a:off x="2160084" y="2655471"/>
                <a:ext cx="111626" cy="87953"/>
              </a:xfrm>
              <a:prstGeom prst="mathPlus">
                <a:avLst>
                  <a:gd name="adj1" fmla="val 4576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</p:grpSp>
        <p:sp>
          <p:nvSpPr>
            <p:cNvPr id="623" name="정육면체 622">
              <a:extLst>
                <a:ext uri="{FF2B5EF4-FFF2-40B4-BE49-F238E27FC236}">
                  <a16:creationId xmlns:a16="http://schemas.microsoft.com/office/drawing/2014/main" id="{EF8FDDC2-CD80-4BC8-85D0-9CB4300C1918}"/>
                </a:ext>
              </a:extLst>
            </p:cNvPr>
            <p:cNvSpPr/>
            <p:nvPr/>
          </p:nvSpPr>
          <p:spPr>
            <a:xfrm>
              <a:off x="1102392" y="5673045"/>
              <a:ext cx="168927" cy="476263"/>
            </a:xfrm>
            <a:prstGeom prst="cube">
              <a:avLst>
                <a:gd name="adj" fmla="val 89661"/>
              </a:avLst>
            </a:prstGeom>
            <a:solidFill>
              <a:schemeClr val="bg1"/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cxnSp>
          <p:nvCxnSpPr>
            <p:cNvPr id="624" name="직선 화살표 연결선 623">
              <a:extLst>
                <a:ext uri="{FF2B5EF4-FFF2-40B4-BE49-F238E27FC236}">
                  <a16:creationId xmlns:a16="http://schemas.microsoft.com/office/drawing/2014/main" id="{63DCC560-938A-4C30-9502-8E12F6E080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3249" y="5673076"/>
              <a:ext cx="153" cy="5339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ot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4" name="그룹 643">
              <a:extLst>
                <a:ext uri="{FF2B5EF4-FFF2-40B4-BE49-F238E27FC236}">
                  <a16:creationId xmlns:a16="http://schemas.microsoft.com/office/drawing/2014/main" id="{44C04F28-B342-4D09-870E-2B7EC9C5DE88}"/>
                </a:ext>
              </a:extLst>
            </p:cNvPr>
            <p:cNvGrpSpPr/>
            <p:nvPr/>
          </p:nvGrpSpPr>
          <p:grpSpPr>
            <a:xfrm>
              <a:off x="1355409" y="1843963"/>
              <a:ext cx="833257" cy="1658559"/>
              <a:chOff x="2419780" y="1945218"/>
              <a:chExt cx="833257" cy="1658559"/>
            </a:xfrm>
          </p:grpSpPr>
          <p:sp>
            <p:nvSpPr>
              <p:cNvPr id="640" name="화살표: 왼쪽으로 구부러짐 639">
                <a:extLst>
                  <a:ext uri="{FF2B5EF4-FFF2-40B4-BE49-F238E27FC236}">
                    <a16:creationId xmlns:a16="http://schemas.microsoft.com/office/drawing/2014/main" id="{85FC0C32-7A11-48E1-A333-13D0EC368274}"/>
                  </a:ext>
                </a:extLst>
              </p:cNvPr>
              <p:cNvSpPr/>
              <p:nvPr/>
            </p:nvSpPr>
            <p:spPr>
              <a:xfrm rot="20674522">
                <a:off x="2746881" y="2159775"/>
                <a:ext cx="459167" cy="1444002"/>
              </a:xfrm>
              <a:prstGeom prst="curvedLeftArrow">
                <a:avLst>
                  <a:gd name="adj1" fmla="val 19723"/>
                  <a:gd name="adj2" fmla="val 50000"/>
                  <a:gd name="adj3" fmla="val 25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3" name="직사각형 642">
                <a:extLst>
                  <a:ext uri="{FF2B5EF4-FFF2-40B4-BE49-F238E27FC236}">
                    <a16:creationId xmlns:a16="http://schemas.microsoft.com/office/drawing/2014/main" id="{DA6E5C53-C6BA-40E9-BDBC-FA65A8605449}"/>
                  </a:ext>
                </a:extLst>
              </p:cNvPr>
              <p:cNvSpPr/>
              <p:nvPr/>
            </p:nvSpPr>
            <p:spPr>
              <a:xfrm>
                <a:off x="2419780" y="1945218"/>
                <a:ext cx="833257" cy="9043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45" name="그룹 644">
              <a:extLst>
                <a:ext uri="{FF2B5EF4-FFF2-40B4-BE49-F238E27FC236}">
                  <a16:creationId xmlns:a16="http://schemas.microsoft.com/office/drawing/2014/main" id="{EACA1DFE-E5DA-4C0B-8CCA-C34CAA7C0AFE}"/>
                </a:ext>
              </a:extLst>
            </p:cNvPr>
            <p:cNvGrpSpPr/>
            <p:nvPr/>
          </p:nvGrpSpPr>
          <p:grpSpPr>
            <a:xfrm>
              <a:off x="4206912" y="3453487"/>
              <a:ext cx="833257" cy="1658559"/>
              <a:chOff x="2419780" y="1945218"/>
              <a:chExt cx="833257" cy="1658559"/>
            </a:xfrm>
          </p:grpSpPr>
          <p:sp>
            <p:nvSpPr>
              <p:cNvPr id="646" name="화살표: 왼쪽으로 구부러짐 645">
                <a:extLst>
                  <a:ext uri="{FF2B5EF4-FFF2-40B4-BE49-F238E27FC236}">
                    <a16:creationId xmlns:a16="http://schemas.microsoft.com/office/drawing/2014/main" id="{6AE9BDA5-A46F-4F75-A5DB-4FBF378146E0}"/>
                  </a:ext>
                </a:extLst>
              </p:cNvPr>
              <p:cNvSpPr/>
              <p:nvPr/>
            </p:nvSpPr>
            <p:spPr>
              <a:xfrm rot="20674522">
                <a:off x="2746881" y="2159775"/>
                <a:ext cx="459167" cy="1444002"/>
              </a:xfrm>
              <a:prstGeom prst="curvedLeftArrow">
                <a:avLst>
                  <a:gd name="adj1" fmla="val 19723"/>
                  <a:gd name="adj2" fmla="val 50000"/>
                  <a:gd name="adj3" fmla="val 2500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7" name="직사각형 646">
                <a:extLst>
                  <a:ext uri="{FF2B5EF4-FFF2-40B4-BE49-F238E27FC236}">
                    <a16:creationId xmlns:a16="http://schemas.microsoft.com/office/drawing/2014/main" id="{3A521D76-F9DB-41B7-8297-188191664738}"/>
                  </a:ext>
                </a:extLst>
              </p:cNvPr>
              <p:cNvSpPr/>
              <p:nvPr/>
            </p:nvSpPr>
            <p:spPr>
              <a:xfrm>
                <a:off x="2419780" y="1945218"/>
                <a:ext cx="833257" cy="9043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54" name="직사각형 653">
              <a:extLst>
                <a:ext uri="{FF2B5EF4-FFF2-40B4-BE49-F238E27FC236}">
                  <a16:creationId xmlns:a16="http://schemas.microsoft.com/office/drawing/2014/main" id="{0B4B4A34-9488-45A3-8394-A60CA88F4BEC}"/>
                </a:ext>
              </a:extLst>
            </p:cNvPr>
            <p:cNvSpPr/>
            <p:nvPr/>
          </p:nvSpPr>
          <p:spPr>
            <a:xfrm>
              <a:off x="4478736" y="3942210"/>
              <a:ext cx="2947502" cy="4235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b="1" dirty="0"/>
                <a:t>Stacked transfer learning</a:t>
              </a:r>
              <a:endParaRPr lang="ko-KR" altLang="en-US" sz="2000" dirty="0"/>
            </a:p>
          </p:txBody>
        </p:sp>
        <p:grpSp>
          <p:nvGrpSpPr>
            <p:cNvPr id="657" name="그룹 656">
              <a:extLst>
                <a:ext uri="{FF2B5EF4-FFF2-40B4-BE49-F238E27FC236}">
                  <a16:creationId xmlns:a16="http://schemas.microsoft.com/office/drawing/2014/main" id="{B063D630-6181-47FC-9B4E-5E82F37437F6}"/>
                </a:ext>
              </a:extLst>
            </p:cNvPr>
            <p:cNvGrpSpPr/>
            <p:nvPr/>
          </p:nvGrpSpPr>
          <p:grpSpPr>
            <a:xfrm>
              <a:off x="-1" y="2324344"/>
              <a:ext cx="4584067" cy="2780232"/>
              <a:chOff x="1064370" y="2437875"/>
              <a:chExt cx="4584067" cy="2780232"/>
            </a:xfrm>
          </p:grpSpPr>
          <p:sp>
            <p:nvSpPr>
              <p:cNvPr id="524" name="원호 523">
                <a:extLst>
                  <a:ext uri="{FF2B5EF4-FFF2-40B4-BE49-F238E27FC236}">
                    <a16:creationId xmlns:a16="http://schemas.microsoft.com/office/drawing/2014/main" id="{F132E52D-54C7-4168-900D-8C04A0FF7CB3}"/>
                  </a:ext>
                </a:extLst>
              </p:cNvPr>
              <p:cNvSpPr/>
              <p:nvPr/>
            </p:nvSpPr>
            <p:spPr>
              <a:xfrm rot="10800000">
                <a:off x="1667784" y="3555696"/>
                <a:ext cx="1011365" cy="489631"/>
              </a:xfrm>
              <a:prstGeom prst="arc">
                <a:avLst>
                  <a:gd name="adj1" fmla="val 16286729"/>
                  <a:gd name="adj2" fmla="val 0"/>
                </a:avLst>
              </a:prstGeom>
              <a:ln w="19050">
                <a:solidFill>
                  <a:schemeClr val="tx1">
                    <a:alpha val="48000"/>
                  </a:schemeClr>
                </a:solidFill>
                <a:prstDash val="lgDashDotDot"/>
                <a:headEnd type="stealt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sp>
            <p:nvSpPr>
              <p:cNvPr id="527" name="정육면체 526">
                <a:extLst>
                  <a:ext uri="{FF2B5EF4-FFF2-40B4-BE49-F238E27FC236}">
                    <a16:creationId xmlns:a16="http://schemas.microsoft.com/office/drawing/2014/main" id="{3B57DAD7-0433-4A74-A571-776BD53F0B46}"/>
                  </a:ext>
                </a:extLst>
              </p:cNvPr>
              <p:cNvSpPr/>
              <p:nvPr/>
            </p:nvSpPr>
            <p:spPr>
              <a:xfrm>
                <a:off x="1064370" y="3732804"/>
                <a:ext cx="163613" cy="363829"/>
              </a:xfrm>
              <a:prstGeom prst="cube">
                <a:avLst>
                  <a:gd name="adj" fmla="val 83480"/>
                </a:avLst>
              </a:prstGeom>
              <a:solidFill>
                <a:srgbClr val="00B050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sp>
            <p:nvSpPr>
              <p:cNvPr id="528" name="정육면체 527">
                <a:extLst>
                  <a:ext uri="{FF2B5EF4-FFF2-40B4-BE49-F238E27FC236}">
                    <a16:creationId xmlns:a16="http://schemas.microsoft.com/office/drawing/2014/main" id="{1C429A94-160B-44BC-9615-07BECCEF963A}"/>
                  </a:ext>
                </a:extLst>
              </p:cNvPr>
              <p:cNvSpPr/>
              <p:nvPr/>
            </p:nvSpPr>
            <p:spPr>
              <a:xfrm>
                <a:off x="1400660" y="3481796"/>
                <a:ext cx="240528" cy="616259"/>
              </a:xfrm>
              <a:prstGeom prst="cube">
                <a:avLst>
                  <a:gd name="adj" fmla="val 89661"/>
                </a:avLst>
              </a:prstGeom>
              <a:solidFill>
                <a:srgbClr val="C00000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sp>
            <p:nvSpPr>
              <p:cNvPr id="529" name="정육면체 528">
                <a:extLst>
                  <a:ext uri="{FF2B5EF4-FFF2-40B4-BE49-F238E27FC236}">
                    <a16:creationId xmlns:a16="http://schemas.microsoft.com/office/drawing/2014/main" id="{67D3BDD4-44D6-46F2-B847-F42C3CB5B4BB}"/>
                  </a:ext>
                </a:extLst>
              </p:cNvPr>
              <p:cNvSpPr/>
              <p:nvPr/>
            </p:nvSpPr>
            <p:spPr>
              <a:xfrm>
                <a:off x="2330384" y="3481796"/>
                <a:ext cx="277130" cy="616259"/>
              </a:xfrm>
              <a:prstGeom prst="cube">
                <a:avLst>
                  <a:gd name="adj" fmla="val 78783"/>
                </a:avLst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cxnSp>
            <p:nvCxnSpPr>
              <p:cNvPr id="530" name="직선 화살표 연결선 529">
                <a:extLst>
                  <a:ext uri="{FF2B5EF4-FFF2-40B4-BE49-F238E27FC236}">
                    <a16:creationId xmlns:a16="http://schemas.microsoft.com/office/drawing/2014/main" id="{B199C40C-C1D5-45A8-A011-0E5C6F8BD2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9258" y="3795871"/>
                <a:ext cx="11617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4" name="직선 화살표 연결선 533">
                <a:extLst>
                  <a:ext uri="{FF2B5EF4-FFF2-40B4-BE49-F238E27FC236}">
                    <a16:creationId xmlns:a16="http://schemas.microsoft.com/office/drawing/2014/main" id="{CE48E63F-ADBD-41A5-A70F-E453D7052F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8091" y="3795871"/>
                <a:ext cx="185253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5" name="정육면체 534">
                <a:extLst>
                  <a:ext uri="{FF2B5EF4-FFF2-40B4-BE49-F238E27FC236}">
                    <a16:creationId xmlns:a16="http://schemas.microsoft.com/office/drawing/2014/main" id="{0BB4D906-7414-4309-A648-FBCE2D97869A}"/>
                  </a:ext>
                </a:extLst>
              </p:cNvPr>
              <p:cNvSpPr/>
              <p:nvPr/>
            </p:nvSpPr>
            <p:spPr>
              <a:xfrm>
                <a:off x="2419780" y="3481796"/>
                <a:ext cx="277130" cy="616259"/>
              </a:xfrm>
              <a:prstGeom prst="cube">
                <a:avLst>
                  <a:gd name="adj" fmla="val 78783"/>
                </a:avLst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sp>
            <p:nvSpPr>
              <p:cNvPr id="548" name="원호 547">
                <a:extLst>
                  <a:ext uri="{FF2B5EF4-FFF2-40B4-BE49-F238E27FC236}">
                    <a16:creationId xmlns:a16="http://schemas.microsoft.com/office/drawing/2014/main" id="{ADE2DD4F-A26C-4AD2-8D62-E0A59A31031B}"/>
                  </a:ext>
                </a:extLst>
              </p:cNvPr>
              <p:cNvSpPr/>
              <p:nvPr/>
            </p:nvSpPr>
            <p:spPr>
              <a:xfrm rot="10800000">
                <a:off x="1669836" y="3453487"/>
                <a:ext cx="1888492" cy="683356"/>
              </a:xfrm>
              <a:prstGeom prst="arc">
                <a:avLst>
                  <a:gd name="adj1" fmla="val 16286729"/>
                  <a:gd name="adj2" fmla="val 0"/>
                </a:avLst>
              </a:prstGeom>
              <a:ln w="19050">
                <a:solidFill>
                  <a:schemeClr val="tx1">
                    <a:alpha val="48000"/>
                  </a:schemeClr>
                </a:solidFill>
                <a:prstDash val="lgDashDotDot"/>
                <a:headEnd type="stealt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sp>
            <p:nvSpPr>
              <p:cNvPr id="553" name="정육면체 552">
                <a:extLst>
                  <a:ext uri="{FF2B5EF4-FFF2-40B4-BE49-F238E27FC236}">
                    <a16:creationId xmlns:a16="http://schemas.microsoft.com/office/drawing/2014/main" id="{2C9BD059-5ADE-4D0B-B3EC-BFDCE5451580}"/>
                  </a:ext>
                </a:extLst>
              </p:cNvPr>
              <p:cNvSpPr/>
              <p:nvPr/>
            </p:nvSpPr>
            <p:spPr>
              <a:xfrm>
                <a:off x="1781694" y="3481796"/>
                <a:ext cx="277130" cy="616259"/>
              </a:xfrm>
              <a:prstGeom prst="cube">
                <a:avLst>
                  <a:gd name="adj" fmla="val 78783"/>
                </a:avLst>
              </a:prstGeom>
              <a:solidFill>
                <a:schemeClr val="bg1"/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cxnSp>
            <p:nvCxnSpPr>
              <p:cNvPr id="575" name="직선 화살표 연결선 574">
                <a:extLst>
                  <a:ext uri="{FF2B5EF4-FFF2-40B4-BE49-F238E27FC236}">
                    <a16:creationId xmlns:a16="http://schemas.microsoft.com/office/drawing/2014/main" id="{53FB6B0D-50E1-4DD9-8117-966E562D35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43634" y="3795871"/>
                <a:ext cx="11617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6" name="직선 연결선 575">
                <a:extLst>
                  <a:ext uri="{FF2B5EF4-FFF2-40B4-BE49-F238E27FC236}">
                    <a16:creationId xmlns:a16="http://schemas.microsoft.com/office/drawing/2014/main" id="{1D226532-8464-46A9-A776-D7FD3F301B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89378" y="3795872"/>
                <a:ext cx="0" cy="300762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7" name="타원 576">
                <a:extLst>
                  <a:ext uri="{FF2B5EF4-FFF2-40B4-BE49-F238E27FC236}">
                    <a16:creationId xmlns:a16="http://schemas.microsoft.com/office/drawing/2014/main" id="{0AF8B369-AFEA-442D-A796-BAAB6DC5A3AE}"/>
                  </a:ext>
                </a:extLst>
              </p:cNvPr>
              <p:cNvSpPr/>
              <p:nvPr/>
            </p:nvSpPr>
            <p:spPr>
              <a:xfrm>
                <a:off x="2651734" y="4106357"/>
                <a:ext cx="80390" cy="6334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78" name="더하기 기호 577">
                <a:extLst>
                  <a:ext uri="{FF2B5EF4-FFF2-40B4-BE49-F238E27FC236}">
                    <a16:creationId xmlns:a16="http://schemas.microsoft.com/office/drawing/2014/main" id="{18954182-0FC0-4E25-A2C6-DDD6947F4607}"/>
                  </a:ext>
                </a:extLst>
              </p:cNvPr>
              <p:cNvSpPr/>
              <p:nvPr/>
            </p:nvSpPr>
            <p:spPr>
              <a:xfrm>
                <a:off x="2649836" y="4104986"/>
                <a:ext cx="82285" cy="64835"/>
              </a:xfrm>
              <a:prstGeom prst="mathPlus">
                <a:avLst>
                  <a:gd name="adj1" fmla="val 4576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sp>
            <p:nvSpPr>
              <p:cNvPr id="579" name="정육면체 578">
                <a:extLst>
                  <a:ext uri="{FF2B5EF4-FFF2-40B4-BE49-F238E27FC236}">
                    <a16:creationId xmlns:a16="http://schemas.microsoft.com/office/drawing/2014/main" id="{04CE7196-703B-488A-BB29-CD9F58C85F3E}"/>
                  </a:ext>
                </a:extLst>
              </p:cNvPr>
              <p:cNvSpPr/>
              <p:nvPr/>
            </p:nvSpPr>
            <p:spPr>
              <a:xfrm>
                <a:off x="2621580" y="4178271"/>
                <a:ext cx="168927" cy="476263"/>
              </a:xfrm>
              <a:prstGeom prst="cube">
                <a:avLst>
                  <a:gd name="adj" fmla="val 89661"/>
                </a:avLst>
              </a:prstGeom>
              <a:solidFill>
                <a:schemeClr val="accent2"/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cxnSp>
            <p:nvCxnSpPr>
              <p:cNvPr id="580" name="직선 화살표 연결선 579">
                <a:extLst>
                  <a:ext uri="{FF2B5EF4-FFF2-40B4-BE49-F238E27FC236}">
                    <a16:creationId xmlns:a16="http://schemas.microsoft.com/office/drawing/2014/main" id="{258F334B-B533-45F6-9376-18F1346D1F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92436" y="4179107"/>
                <a:ext cx="153" cy="5339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ot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0" name="정육면체 559">
                <a:extLst>
                  <a:ext uri="{FF2B5EF4-FFF2-40B4-BE49-F238E27FC236}">
                    <a16:creationId xmlns:a16="http://schemas.microsoft.com/office/drawing/2014/main" id="{5720F7D8-88B5-4276-BD23-CA2A0B5C55D9}"/>
                  </a:ext>
                </a:extLst>
              </p:cNvPr>
              <p:cNvSpPr/>
              <p:nvPr/>
            </p:nvSpPr>
            <p:spPr>
              <a:xfrm>
                <a:off x="1873077" y="3481796"/>
                <a:ext cx="277130" cy="616259"/>
              </a:xfrm>
              <a:prstGeom prst="cube">
                <a:avLst>
                  <a:gd name="adj" fmla="val 78783"/>
                </a:avLst>
              </a:prstGeom>
              <a:solidFill>
                <a:schemeClr val="bg1"/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sp>
            <p:nvSpPr>
              <p:cNvPr id="561" name="정육면체 560">
                <a:extLst>
                  <a:ext uri="{FF2B5EF4-FFF2-40B4-BE49-F238E27FC236}">
                    <a16:creationId xmlns:a16="http://schemas.microsoft.com/office/drawing/2014/main" id="{232C2173-E9AF-43CF-A545-A96769AAADF6}"/>
                  </a:ext>
                </a:extLst>
              </p:cNvPr>
              <p:cNvSpPr/>
              <p:nvPr/>
            </p:nvSpPr>
            <p:spPr>
              <a:xfrm>
                <a:off x="1963342" y="3481796"/>
                <a:ext cx="277130" cy="616259"/>
              </a:xfrm>
              <a:prstGeom prst="cube">
                <a:avLst>
                  <a:gd name="adj" fmla="val 78783"/>
                </a:avLst>
              </a:prstGeom>
              <a:solidFill>
                <a:schemeClr val="bg1"/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cxnSp>
            <p:nvCxnSpPr>
              <p:cNvPr id="562" name="직선 화살표 연결선 561">
                <a:extLst>
                  <a:ext uri="{FF2B5EF4-FFF2-40B4-BE49-F238E27FC236}">
                    <a16:creationId xmlns:a16="http://schemas.microsoft.com/office/drawing/2014/main" id="{3F4DC51B-2A1D-44D4-833A-D1F8D03176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8817" y="3795871"/>
                <a:ext cx="11617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3" name="직선 연결선 562">
                <a:extLst>
                  <a:ext uri="{FF2B5EF4-FFF2-40B4-BE49-F238E27FC236}">
                    <a16:creationId xmlns:a16="http://schemas.microsoft.com/office/drawing/2014/main" id="{D101B431-D95B-4A63-86C6-3441AB5588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34561" y="3795872"/>
                <a:ext cx="0" cy="199794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ot"/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7" name="타원 566">
                <a:extLst>
                  <a:ext uri="{FF2B5EF4-FFF2-40B4-BE49-F238E27FC236}">
                    <a16:creationId xmlns:a16="http://schemas.microsoft.com/office/drawing/2014/main" id="{E69844EF-484C-426A-9E0A-F279C5CC2012}"/>
                  </a:ext>
                </a:extLst>
              </p:cNvPr>
              <p:cNvSpPr/>
              <p:nvPr/>
            </p:nvSpPr>
            <p:spPr>
              <a:xfrm>
                <a:off x="2196917" y="4012994"/>
                <a:ext cx="80390" cy="63342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sp>
            <p:nvSpPr>
              <p:cNvPr id="568" name="더하기 기호 567">
                <a:extLst>
                  <a:ext uri="{FF2B5EF4-FFF2-40B4-BE49-F238E27FC236}">
                    <a16:creationId xmlns:a16="http://schemas.microsoft.com/office/drawing/2014/main" id="{A77CC0FD-EE3A-43A6-8953-59C6B6C9DEB4}"/>
                  </a:ext>
                </a:extLst>
              </p:cNvPr>
              <p:cNvSpPr/>
              <p:nvPr/>
            </p:nvSpPr>
            <p:spPr>
              <a:xfrm>
                <a:off x="2195019" y="4011623"/>
                <a:ext cx="82285" cy="64835"/>
              </a:xfrm>
              <a:prstGeom prst="mathPlus">
                <a:avLst>
                  <a:gd name="adj1" fmla="val 4576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sp>
            <p:nvSpPr>
              <p:cNvPr id="565" name="정육면체 564">
                <a:extLst>
                  <a:ext uri="{FF2B5EF4-FFF2-40B4-BE49-F238E27FC236}">
                    <a16:creationId xmlns:a16="http://schemas.microsoft.com/office/drawing/2014/main" id="{137DD704-188E-459F-B028-14D479FCB5F1}"/>
                  </a:ext>
                </a:extLst>
              </p:cNvPr>
              <p:cNvSpPr/>
              <p:nvPr/>
            </p:nvSpPr>
            <p:spPr>
              <a:xfrm>
                <a:off x="2166763" y="4090896"/>
                <a:ext cx="168927" cy="476263"/>
              </a:xfrm>
              <a:prstGeom prst="cube">
                <a:avLst>
                  <a:gd name="adj" fmla="val 89661"/>
                </a:avLst>
              </a:prstGeom>
              <a:solidFill>
                <a:schemeClr val="bg1"/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/>
              </a:p>
            </p:txBody>
          </p:sp>
          <p:cxnSp>
            <p:nvCxnSpPr>
              <p:cNvPr id="566" name="직선 화살표 연결선 565">
                <a:extLst>
                  <a:ext uri="{FF2B5EF4-FFF2-40B4-BE49-F238E27FC236}">
                    <a16:creationId xmlns:a16="http://schemas.microsoft.com/office/drawing/2014/main" id="{77A23DCD-E391-4054-96A8-2F39309529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37620" y="4090927"/>
                <a:ext cx="153" cy="5339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ot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8" name="TextBox 647">
                <a:extLst>
                  <a:ext uri="{FF2B5EF4-FFF2-40B4-BE49-F238E27FC236}">
                    <a16:creationId xmlns:a16="http://schemas.microsoft.com/office/drawing/2014/main" id="{88C2AED5-5BE1-4F71-B105-BC4B2EA6C427}"/>
                  </a:ext>
                </a:extLst>
              </p:cNvPr>
              <p:cNvSpPr txBox="1"/>
              <p:nvPr/>
            </p:nvSpPr>
            <p:spPr>
              <a:xfrm>
                <a:off x="1670146" y="3184572"/>
                <a:ext cx="704677" cy="325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b="1" dirty="0"/>
                  <a:t>Frozen</a:t>
                </a:r>
                <a:endParaRPr lang="ko-KR" altLang="en-US" sz="1400" b="1" dirty="0"/>
              </a:p>
            </p:txBody>
          </p:sp>
          <p:sp>
            <p:nvSpPr>
              <p:cNvPr id="653" name="직사각형 652">
                <a:extLst>
                  <a:ext uri="{FF2B5EF4-FFF2-40B4-BE49-F238E27FC236}">
                    <a16:creationId xmlns:a16="http://schemas.microsoft.com/office/drawing/2014/main" id="{894A5CBA-86C9-4E90-8672-1E485CE2A303}"/>
                  </a:ext>
                </a:extLst>
              </p:cNvPr>
              <p:cNvSpPr/>
              <p:nvPr/>
            </p:nvSpPr>
            <p:spPr>
              <a:xfrm>
                <a:off x="2700935" y="2437875"/>
                <a:ext cx="2947502" cy="4235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000" b="1" dirty="0"/>
                  <a:t>Stacked transfer learning</a:t>
                </a:r>
                <a:endParaRPr lang="ko-KR" altLang="en-US" sz="2000" dirty="0"/>
              </a:p>
            </p:txBody>
          </p:sp>
          <p:cxnSp>
            <p:nvCxnSpPr>
              <p:cNvPr id="655" name="직선 연결선 654">
                <a:extLst>
                  <a:ext uri="{FF2B5EF4-FFF2-40B4-BE49-F238E27FC236}">
                    <a16:creationId xmlns:a16="http://schemas.microsoft.com/office/drawing/2014/main" id="{6C1A3389-62EA-4DAC-B4B4-3A1739316D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53945" y="4525050"/>
                <a:ext cx="0" cy="298750"/>
              </a:xfrm>
              <a:prstGeom prst="line">
                <a:avLst/>
              </a:prstGeom>
              <a:ln w="47625" cap="rnd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1" name="TextBox 660">
                <a:extLst>
                  <a:ext uri="{FF2B5EF4-FFF2-40B4-BE49-F238E27FC236}">
                    <a16:creationId xmlns:a16="http://schemas.microsoft.com/office/drawing/2014/main" id="{99C221BC-624D-4EE4-AE31-DA9D5F51322A}"/>
                  </a:ext>
                </a:extLst>
              </p:cNvPr>
              <p:cNvSpPr txBox="1"/>
              <p:nvPr/>
            </p:nvSpPr>
            <p:spPr>
              <a:xfrm>
                <a:off x="1670146" y="4892267"/>
                <a:ext cx="704677" cy="325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b="1" dirty="0"/>
                  <a:t>Frozen</a:t>
                </a:r>
                <a:endParaRPr lang="ko-KR" altLang="en-US" sz="1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7745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146E50-D070-41FE-88B5-91F68311B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23</a:t>
            </a:fld>
            <a:endParaRPr lang="en-US"/>
          </a:p>
        </p:txBody>
      </p:sp>
      <p:sp>
        <p:nvSpPr>
          <p:cNvPr id="7" name="Rectangle 99">
            <a:extLst>
              <a:ext uri="{FF2B5EF4-FFF2-40B4-BE49-F238E27FC236}">
                <a16:creationId xmlns:a16="http://schemas.microsoft.com/office/drawing/2014/main" id="{94155601-FD97-47D7-8D9F-A64CDBF355D8}"/>
              </a:ext>
            </a:extLst>
          </p:cNvPr>
          <p:cNvSpPr/>
          <p:nvPr/>
        </p:nvSpPr>
        <p:spPr>
          <a:xfrm>
            <a:off x="-1" y="688640"/>
            <a:ext cx="9472475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Limitation of Stacked transfer learning</a:t>
            </a:r>
            <a:endParaRPr lang="ko-KR" altLang="en-US" sz="2000" b="1" dirty="0"/>
          </a:p>
        </p:txBody>
      </p:sp>
      <p:sp>
        <p:nvSpPr>
          <p:cNvPr id="82" name="제목 5">
            <a:extLst>
              <a:ext uri="{FF2B5EF4-FFF2-40B4-BE49-F238E27FC236}">
                <a16:creationId xmlns:a16="http://schemas.microsoft.com/office/drawing/2014/main" id="{BE339C80-A0EE-418F-B326-9E566563D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666"/>
            <a:ext cx="10673900" cy="519141"/>
          </a:xfrm>
        </p:spPr>
        <p:txBody>
          <a:bodyPr/>
          <a:lstStyle/>
          <a:p>
            <a:r>
              <a:rPr lang="en-US" altLang="ko-KR" dirty="0"/>
              <a:t>Proposed method : Depth Controllable SR Network (</a:t>
            </a:r>
            <a:r>
              <a:rPr lang="en-US" altLang="ko-KR" dirty="0" err="1"/>
              <a:t>DCSRNet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DF8A65D-8518-44ED-9ACF-6B98CBE7C1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58105"/>
              </p:ext>
            </p:extLst>
          </p:nvPr>
        </p:nvGraphicFramePr>
        <p:xfrm>
          <a:off x="133245" y="1316118"/>
          <a:ext cx="11925966" cy="2407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28886">
                  <a:extLst>
                    <a:ext uri="{9D8B030D-6E8A-4147-A177-3AD203B41FA5}">
                      <a16:colId xmlns:a16="http://schemas.microsoft.com/office/drawing/2014/main" val="3832710725"/>
                    </a:ext>
                  </a:extLst>
                </a:gridCol>
                <a:gridCol w="1187135">
                  <a:extLst>
                    <a:ext uri="{9D8B030D-6E8A-4147-A177-3AD203B41FA5}">
                      <a16:colId xmlns:a16="http://schemas.microsoft.com/office/drawing/2014/main" val="3077474786"/>
                    </a:ext>
                  </a:extLst>
                </a:gridCol>
                <a:gridCol w="1187135">
                  <a:extLst>
                    <a:ext uri="{9D8B030D-6E8A-4147-A177-3AD203B41FA5}">
                      <a16:colId xmlns:a16="http://schemas.microsoft.com/office/drawing/2014/main" val="1628769480"/>
                    </a:ext>
                  </a:extLst>
                </a:gridCol>
                <a:gridCol w="1187135">
                  <a:extLst>
                    <a:ext uri="{9D8B030D-6E8A-4147-A177-3AD203B41FA5}">
                      <a16:colId xmlns:a16="http://schemas.microsoft.com/office/drawing/2014/main" val="3507747905"/>
                    </a:ext>
                  </a:extLst>
                </a:gridCol>
                <a:gridCol w="1187135">
                  <a:extLst>
                    <a:ext uri="{9D8B030D-6E8A-4147-A177-3AD203B41FA5}">
                      <a16:colId xmlns:a16="http://schemas.microsoft.com/office/drawing/2014/main" val="684323419"/>
                    </a:ext>
                  </a:extLst>
                </a:gridCol>
                <a:gridCol w="1187135">
                  <a:extLst>
                    <a:ext uri="{9D8B030D-6E8A-4147-A177-3AD203B41FA5}">
                      <a16:colId xmlns:a16="http://schemas.microsoft.com/office/drawing/2014/main" val="661338727"/>
                    </a:ext>
                  </a:extLst>
                </a:gridCol>
                <a:gridCol w="1187135">
                  <a:extLst>
                    <a:ext uri="{9D8B030D-6E8A-4147-A177-3AD203B41FA5}">
                      <a16:colId xmlns:a16="http://schemas.microsoft.com/office/drawing/2014/main" val="3951708200"/>
                    </a:ext>
                  </a:extLst>
                </a:gridCol>
                <a:gridCol w="1187135">
                  <a:extLst>
                    <a:ext uri="{9D8B030D-6E8A-4147-A177-3AD203B41FA5}">
                      <a16:colId xmlns:a16="http://schemas.microsoft.com/office/drawing/2014/main" val="1681990303"/>
                    </a:ext>
                  </a:extLst>
                </a:gridCol>
                <a:gridCol w="1187135">
                  <a:extLst>
                    <a:ext uri="{9D8B030D-6E8A-4147-A177-3AD203B41FA5}">
                      <a16:colId xmlns:a16="http://schemas.microsoft.com/office/drawing/2014/main" val="3515877680"/>
                    </a:ext>
                  </a:extLst>
                </a:gridCol>
              </a:tblGrid>
              <a:tr h="1991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Depth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Bicubic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 (SRCNN)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14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17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 (VDSR)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698850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Paper Baseline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30.4 / 0.8682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32.7 / 0.909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33.6 / 0.921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81757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Implemental Baseline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30.4 / 0.8682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/>
                        <a:t>32.56/0.91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33.01/0.916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33.229/0.918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33.379/0.92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33.435/0.92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33.46/0.9209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33.523/0.921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448357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Averaged loss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30.4 / 0.8682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32.19/0.9058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32.79/0.9128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33.11/0.9164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33.3/0.9187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33.48/0.9208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33.56/0.9218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33.59/0.9222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1408759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Staked transfer learning </a:t>
                      </a:r>
                    </a:p>
                    <a:p>
                      <a:pPr latinLnBrk="1"/>
                      <a:r>
                        <a:rPr lang="en-US" altLang="ko-KR" sz="1400" dirty="0"/>
                        <a:t>(soft pretraining)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30.4 / 0.8682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32.47/0.91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32.86/0.9140</a:t>
                      </a:r>
                      <a:endParaRPr lang="ko-KR" altLang="en-US" sz="12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C00000"/>
                          </a:solidFill>
                        </a:rPr>
                        <a:t>32.952/0.9148</a:t>
                      </a:r>
                      <a:endParaRPr lang="ko-KR" altLang="en-US" sz="12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C00000"/>
                          </a:solidFill>
                        </a:rPr>
                        <a:t>32.959/0.9149</a:t>
                      </a:r>
                      <a:endParaRPr lang="ko-KR" altLang="en-US" sz="12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C00000"/>
                          </a:solidFill>
                        </a:rPr>
                        <a:t>32.96/0.9149</a:t>
                      </a:r>
                      <a:endParaRPr lang="ko-KR" altLang="en-US" sz="12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C00000"/>
                          </a:solidFill>
                        </a:rPr>
                        <a:t>32.96/0.9149</a:t>
                      </a:r>
                      <a:endParaRPr lang="ko-KR" altLang="en-US" sz="12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C00000"/>
                          </a:solidFill>
                        </a:rPr>
                        <a:t>32.965/0.9144</a:t>
                      </a:r>
                      <a:endParaRPr lang="ko-KR" altLang="en-US" sz="12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03016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Stacked transfer learning</a:t>
                      </a:r>
                    </a:p>
                    <a:p>
                      <a:pPr latinLnBrk="1"/>
                      <a:r>
                        <a:rPr lang="en-US" altLang="ko-KR" sz="1400" dirty="0"/>
                        <a:t>(hard pretraining)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30.4 / 0.8682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32.56/0.91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32.68/0.9121</a:t>
                      </a:r>
                      <a:endParaRPr lang="ko-KR" altLang="en-US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32.72/0.9125</a:t>
                      </a:r>
                      <a:endParaRPr lang="ko-KR" altLang="en-US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32.724/0.9125</a:t>
                      </a:r>
                      <a:endParaRPr lang="ko-KR" altLang="en-US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32.73/0.9126</a:t>
                      </a:r>
                      <a:endParaRPr lang="ko-KR" altLang="en-US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32.73/0.9126</a:t>
                      </a:r>
                      <a:endParaRPr lang="ko-KR" altLang="en-US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32.73/0.9126</a:t>
                      </a:r>
                      <a:endParaRPr lang="ko-KR" altLang="en-US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106981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5BF5947-0BAC-4387-82F8-8437C5E4FED3}"/>
              </a:ext>
            </a:extLst>
          </p:cNvPr>
          <p:cNvSpPr txBox="1"/>
          <p:nvPr/>
        </p:nvSpPr>
        <p:spPr>
          <a:xfrm>
            <a:off x="316330" y="3807401"/>
            <a:ext cx="10900914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2"/>
                </a:solidFill>
              </a:rPr>
              <a:t>Shallow layers can be trained explicitly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2"/>
                </a:solidFill>
              </a:rPr>
              <a:t>However, the performance of deeper layer are deteriorated since there is no consideration of sharing parameters with deep layers</a:t>
            </a:r>
            <a:endParaRPr lang="en-US" altLang="ko-KR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041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146E50-D070-41FE-88B5-91F68311B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Rectangle 99">
            <a:extLst>
              <a:ext uri="{FF2B5EF4-FFF2-40B4-BE49-F238E27FC236}">
                <a16:creationId xmlns:a16="http://schemas.microsoft.com/office/drawing/2014/main" id="{94155601-FD97-47D7-8D9F-A64CDBF355D8}"/>
              </a:ext>
            </a:extLst>
          </p:cNvPr>
          <p:cNvSpPr/>
          <p:nvPr/>
        </p:nvSpPr>
        <p:spPr>
          <a:xfrm>
            <a:off x="-1" y="688640"/>
            <a:ext cx="9472475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Compromise plan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: Stacked transfer learning with inversed auxiliary loss</a:t>
            </a:r>
            <a:endParaRPr lang="ko-KR" altLang="en-US" sz="2000" b="1" dirty="0"/>
          </a:p>
        </p:txBody>
      </p:sp>
      <p:sp>
        <p:nvSpPr>
          <p:cNvPr id="82" name="제목 5">
            <a:extLst>
              <a:ext uri="{FF2B5EF4-FFF2-40B4-BE49-F238E27FC236}">
                <a16:creationId xmlns:a16="http://schemas.microsoft.com/office/drawing/2014/main" id="{BE339C80-A0EE-418F-B326-9E566563D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666"/>
            <a:ext cx="10673900" cy="519141"/>
          </a:xfrm>
        </p:spPr>
        <p:txBody>
          <a:bodyPr/>
          <a:lstStyle/>
          <a:p>
            <a:r>
              <a:rPr lang="en-US" altLang="ko-KR" dirty="0"/>
              <a:t>Proposed method : Depth Controllable SR Network (</a:t>
            </a:r>
            <a:r>
              <a:rPr lang="en-US" altLang="ko-KR" dirty="0" err="1"/>
              <a:t>DCSRNet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239" name="그룹 238">
            <a:extLst>
              <a:ext uri="{FF2B5EF4-FFF2-40B4-BE49-F238E27FC236}">
                <a16:creationId xmlns:a16="http://schemas.microsoft.com/office/drawing/2014/main" id="{E623C0CA-66CC-4373-87B5-7FCA3458093B}"/>
              </a:ext>
            </a:extLst>
          </p:cNvPr>
          <p:cNvGrpSpPr/>
          <p:nvPr/>
        </p:nvGrpSpPr>
        <p:grpSpPr>
          <a:xfrm>
            <a:off x="1269002" y="1271436"/>
            <a:ext cx="8446890" cy="3242439"/>
            <a:chOff x="1269002" y="1170049"/>
            <a:chExt cx="8446890" cy="3242439"/>
          </a:xfrm>
        </p:grpSpPr>
        <p:sp>
          <p:nvSpPr>
            <p:cNvPr id="150" name="정육면체 149">
              <a:extLst>
                <a:ext uri="{FF2B5EF4-FFF2-40B4-BE49-F238E27FC236}">
                  <a16:creationId xmlns:a16="http://schemas.microsoft.com/office/drawing/2014/main" id="{35DC2F83-DEA9-44DC-A580-B3F81E454FF8}"/>
                </a:ext>
              </a:extLst>
            </p:cNvPr>
            <p:cNvSpPr/>
            <p:nvPr/>
          </p:nvSpPr>
          <p:spPr>
            <a:xfrm>
              <a:off x="1620348" y="1708919"/>
              <a:ext cx="276758" cy="781076"/>
            </a:xfrm>
            <a:prstGeom prst="cube">
              <a:avLst>
                <a:gd name="adj" fmla="val 83480"/>
              </a:avLst>
            </a:prstGeom>
            <a:solidFill>
              <a:srgbClr val="00B050">
                <a:alpha val="44000"/>
              </a:srgb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51" name="정육면체 150">
              <a:extLst>
                <a:ext uri="{FF2B5EF4-FFF2-40B4-BE49-F238E27FC236}">
                  <a16:creationId xmlns:a16="http://schemas.microsoft.com/office/drawing/2014/main" id="{51FA6575-9E50-4CE7-B075-320C93C97FA5}"/>
                </a:ext>
              </a:extLst>
            </p:cNvPr>
            <p:cNvSpPr/>
            <p:nvPr/>
          </p:nvSpPr>
          <p:spPr>
            <a:xfrm>
              <a:off x="2189195" y="1170049"/>
              <a:ext cx="406863" cy="1322997"/>
            </a:xfrm>
            <a:prstGeom prst="cube">
              <a:avLst>
                <a:gd name="adj" fmla="val 89661"/>
              </a:avLst>
            </a:prstGeom>
            <a:solidFill>
              <a:srgbClr val="C00000">
                <a:alpha val="44000"/>
              </a:srgb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52" name="정육면체 151">
              <a:extLst>
                <a:ext uri="{FF2B5EF4-FFF2-40B4-BE49-F238E27FC236}">
                  <a16:creationId xmlns:a16="http://schemas.microsoft.com/office/drawing/2014/main" id="{76060025-54A5-4323-A3CA-7B93CF4E8FE7}"/>
                </a:ext>
              </a:extLst>
            </p:cNvPr>
            <p:cNvSpPr/>
            <p:nvPr/>
          </p:nvSpPr>
          <p:spPr>
            <a:xfrm>
              <a:off x="3671187" y="1170049"/>
              <a:ext cx="468776" cy="1322997"/>
            </a:xfrm>
            <a:prstGeom prst="cube">
              <a:avLst>
                <a:gd name="adj" fmla="val 78783"/>
              </a:avLst>
            </a:prstGeom>
            <a:solidFill>
              <a:schemeClr val="accent1">
                <a:alpha val="44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72E5FCF-5E33-434D-9269-929E4D3C2A45}"/>
                </a:ext>
              </a:extLst>
            </p:cNvPr>
            <p:cNvSpPr txBox="1"/>
            <p:nvPr/>
          </p:nvSpPr>
          <p:spPr>
            <a:xfrm>
              <a:off x="1269002" y="2463884"/>
              <a:ext cx="81785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</a:rPr>
                <a:t>(H x W x 3)</a:t>
              </a:r>
              <a:endParaRPr lang="ko-KR" altLang="en-US" sz="11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F303F61-4222-4D3A-B822-8BC5E4DC6E79}"/>
                </a:ext>
              </a:extLst>
            </p:cNvPr>
            <p:cNvSpPr txBox="1"/>
            <p:nvPr/>
          </p:nvSpPr>
          <p:spPr>
            <a:xfrm>
              <a:off x="1904727" y="2482891"/>
              <a:ext cx="9172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rgbClr val="C00000"/>
                  </a:solidFill>
                </a:rPr>
                <a:t>(</a:t>
              </a:r>
              <a:r>
                <a:rPr lang="en-US" altLang="ko-KR" sz="1100" b="1" dirty="0" err="1">
                  <a:solidFill>
                    <a:srgbClr val="C00000"/>
                  </a:solidFill>
                </a:rPr>
                <a:t>rH</a:t>
              </a:r>
              <a:r>
                <a:rPr lang="en-US" altLang="ko-KR" sz="1100" b="1" dirty="0">
                  <a:solidFill>
                    <a:srgbClr val="C00000"/>
                  </a:solidFill>
                </a:rPr>
                <a:t> x </a:t>
              </a:r>
              <a:r>
                <a:rPr lang="en-US" altLang="ko-KR" sz="1100" b="1" dirty="0" err="1">
                  <a:solidFill>
                    <a:srgbClr val="C00000"/>
                  </a:solidFill>
                </a:rPr>
                <a:t>rW</a:t>
              </a:r>
              <a:r>
                <a:rPr lang="en-US" altLang="ko-KR" sz="1100" b="1" dirty="0">
                  <a:solidFill>
                    <a:srgbClr val="C00000"/>
                  </a:solidFill>
                </a:rPr>
                <a:t> x 3)</a:t>
              </a:r>
              <a:endParaRPr lang="ko-KR" altLang="en-US" sz="11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55" name="직선 화살표 연결선 154">
              <a:extLst>
                <a:ext uri="{FF2B5EF4-FFF2-40B4-BE49-F238E27FC236}">
                  <a16:creationId xmlns:a16="http://schemas.microsoft.com/office/drawing/2014/main" id="{2FA6579A-D831-4406-96A7-17D24D177D85}"/>
                </a:ext>
              </a:extLst>
            </p:cNvPr>
            <p:cNvCxnSpPr>
              <a:cxnSpLocks/>
            </p:cNvCxnSpPr>
            <p:nvPr/>
          </p:nvCxnSpPr>
          <p:spPr>
            <a:xfrm>
              <a:off x="1966923" y="1844313"/>
              <a:ext cx="19651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정육면체 157">
              <a:extLst>
                <a:ext uri="{FF2B5EF4-FFF2-40B4-BE49-F238E27FC236}">
                  <a16:creationId xmlns:a16="http://schemas.microsoft.com/office/drawing/2014/main" id="{44448417-59C9-4D05-8DC5-0060315A279B}"/>
                </a:ext>
              </a:extLst>
            </p:cNvPr>
            <p:cNvSpPr/>
            <p:nvPr/>
          </p:nvSpPr>
          <p:spPr>
            <a:xfrm>
              <a:off x="8956200" y="1199439"/>
              <a:ext cx="369742" cy="1322997"/>
            </a:xfrm>
            <a:prstGeom prst="cube">
              <a:avLst>
                <a:gd name="adj" fmla="val 89661"/>
              </a:avLst>
            </a:prstGeom>
            <a:solidFill>
              <a:schemeClr val="accent2">
                <a:alpha val="34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cxnSp>
          <p:nvCxnSpPr>
            <p:cNvPr id="159" name="직선 화살표 연결선 158">
              <a:extLst>
                <a:ext uri="{FF2B5EF4-FFF2-40B4-BE49-F238E27FC236}">
                  <a16:creationId xmlns:a16="http://schemas.microsoft.com/office/drawing/2014/main" id="{0387C2A1-E92B-4200-A27D-28719F1A5B5F}"/>
                </a:ext>
              </a:extLst>
            </p:cNvPr>
            <p:cNvCxnSpPr>
              <a:cxnSpLocks/>
            </p:cNvCxnSpPr>
            <p:nvPr/>
          </p:nvCxnSpPr>
          <p:spPr>
            <a:xfrm>
              <a:off x="2489325" y="1844313"/>
              <a:ext cx="31336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정육면체 159">
              <a:extLst>
                <a:ext uri="{FF2B5EF4-FFF2-40B4-BE49-F238E27FC236}">
                  <a16:creationId xmlns:a16="http://schemas.microsoft.com/office/drawing/2014/main" id="{AC8D2D8C-ABF4-45DC-B036-B839DFD9A26B}"/>
                </a:ext>
              </a:extLst>
            </p:cNvPr>
            <p:cNvSpPr/>
            <p:nvPr/>
          </p:nvSpPr>
          <p:spPr>
            <a:xfrm>
              <a:off x="3817042" y="1170049"/>
              <a:ext cx="468776" cy="1322997"/>
            </a:xfrm>
            <a:prstGeom prst="cube">
              <a:avLst>
                <a:gd name="adj" fmla="val 78783"/>
              </a:avLst>
            </a:prstGeom>
            <a:solidFill>
              <a:schemeClr val="accent1">
                <a:alpha val="44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61" name="정육면체 160">
              <a:extLst>
                <a:ext uri="{FF2B5EF4-FFF2-40B4-BE49-F238E27FC236}">
                  <a16:creationId xmlns:a16="http://schemas.microsoft.com/office/drawing/2014/main" id="{5E460CC0-9A5B-4E9B-A5D9-497C07D12AA2}"/>
                </a:ext>
              </a:extLst>
            </p:cNvPr>
            <p:cNvSpPr/>
            <p:nvPr/>
          </p:nvSpPr>
          <p:spPr>
            <a:xfrm>
              <a:off x="4341504" y="1170049"/>
              <a:ext cx="468776" cy="1322997"/>
            </a:xfrm>
            <a:prstGeom prst="cube">
              <a:avLst>
                <a:gd name="adj" fmla="val 78783"/>
              </a:avLst>
            </a:prstGeom>
            <a:solidFill>
              <a:schemeClr val="accent1">
                <a:alpha val="44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62" name="정육면체 161">
              <a:extLst>
                <a:ext uri="{FF2B5EF4-FFF2-40B4-BE49-F238E27FC236}">
                  <a16:creationId xmlns:a16="http://schemas.microsoft.com/office/drawing/2014/main" id="{873EF12D-425D-400C-84B3-6DBCE8D7FF51}"/>
                </a:ext>
              </a:extLst>
            </p:cNvPr>
            <p:cNvSpPr/>
            <p:nvPr/>
          </p:nvSpPr>
          <p:spPr>
            <a:xfrm>
              <a:off x="4493142" y="1170049"/>
              <a:ext cx="468776" cy="1322997"/>
            </a:xfrm>
            <a:prstGeom prst="cube">
              <a:avLst>
                <a:gd name="adj" fmla="val 78783"/>
              </a:avLst>
            </a:prstGeom>
            <a:solidFill>
              <a:schemeClr val="accent1">
                <a:alpha val="44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63" name="정육면체 162">
              <a:extLst>
                <a:ext uri="{FF2B5EF4-FFF2-40B4-BE49-F238E27FC236}">
                  <a16:creationId xmlns:a16="http://schemas.microsoft.com/office/drawing/2014/main" id="{6F13C322-D508-445E-B5B4-5CF2F66B6DB0}"/>
                </a:ext>
              </a:extLst>
            </p:cNvPr>
            <p:cNvSpPr/>
            <p:nvPr/>
          </p:nvSpPr>
          <p:spPr>
            <a:xfrm>
              <a:off x="6932172" y="1170049"/>
              <a:ext cx="468776" cy="1322997"/>
            </a:xfrm>
            <a:prstGeom prst="cube">
              <a:avLst>
                <a:gd name="adj" fmla="val 78783"/>
              </a:avLst>
            </a:prstGeom>
            <a:solidFill>
              <a:schemeClr val="accent1">
                <a:alpha val="44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64" name="정육면체 163">
              <a:extLst>
                <a:ext uri="{FF2B5EF4-FFF2-40B4-BE49-F238E27FC236}">
                  <a16:creationId xmlns:a16="http://schemas.microsoft.com/office/drawing/2014/main" id="{8A46D799-6FE2-497F-8974-3B930382522B}"/>
                </a:ext>
              </a:extLst>
            </p:cNvPr>
            <p:cNvSpPr/>
            <p:nvPr/>
          </p:nvSpPr>
          <p:spPr>
            <a:xfrm>
              <a:off x="7081702" y="1170049"/>
              <a:ext cx="468776" cy="1322997"/>
            </a:xfrm>
            <a:prstGeom prst="cube">
              <a:avLst>
                <a:gd name="adj" fmla="val 78783"/>
              </a:avLst>
            </a:prstGeom>
            <a:solidFill>
              <a:schemeClr val="accent1">
                <a:alpha val="44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65" name="정육면체 164">
              <a:extLst>
                <a:ext uri="{FF2B5EF4-FFF2-40B4-BE49-F238E27FC236}">
                  <a16:creationId xmlns:a16="http://schemas.microsoft.com/office/drawing/2014/main" id="{2A7B3750-52CD-402E-8E8F-5649EA5A8FF0}"/>
                </a:ext>
              </a:extLst>
            </p:cNvPr>
            <p:cNvSpPr/>
            <p:nvPr/>
          </p:nvSpPr>
          <p:spPr>
            <a:xfrm>
              <a:off x="7236477" y="1170049"/>
              <a:ext cx="468776" cy="1322997"/>
            </a:xfrm>
            <a:prstGeom prst="cube">
              <a:avLst>
                <a:gd name="adj" fmla="val 78783"/>
              </a:avLst>
            </a:prstGeom>
            <a:solidFill>
              <a:schemeClr val="accent1">
                <a:alpha val="44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66" name="정육면체 165">
              <a:extLst>
                <a:ext uri="{FF2B5EF4-FFF2-40B4-BE49-F238E27FC236}">
                  <a16:creationId xmlns:a16="http://schemas.microsoft.com/office/drawing/2014/main" id="{E35B95BE-DBC2-4E6A-BD74-130A4D5C3586}"/>
                </a:ext>
              </a:extLst>
            </p:cNvPr>
            <p:cNvSpPr/>
            <p:nvPr/>
          </p:nvSpPr>
          <p:spPr>
            <a:xfrm>
              <a:off x="7846280" y="1170049"/>
              <a:ext cx="468776" cy="1322997"/>
            </a:xfrm>
            <a:prstGeom prst="cube">
              <a:avLst>
                <a:gd name="adj" fmla="val 78783"/>
              </a:avLst>
            </a:prstGeom>
            <a:solidFill>
              <a:schemeClr val="accent1">
                <a:alpha val="44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67" name="정육면체 166">
              <a:extLst>
                <a:ext uri="{FF2B5EF4-FFF2-40B4-BE49-F238E27FC236}">
                  <a16:creationId xmlns:a16="http://schemas.microsoft.com/office/drawing/2014/main" id="{6F82E9CF-BABA-4D62-9EA8-684B75B32968}"/>
                </a:ext>
              </a:extLst>
            </p:cNvPr>
            <p:cNvSpPr/>
            <p:nvPr/>
          </p:nvSpPr>
          <p:spPr>
            <a:xfrm>
              <a:off x="7995811" y="1170049"/>
              <a:ext cx="468776" cy="1322997"/>
            </a:xfrm>
            <a:prstGeom prst="cube">
              <a:avLst>
                <a:gd name="adj" fmla="val 78783"/>
              </a:avLst>
            </a:prstGeom>
            <a:solidFill>
              <a:schemeClr val="accent1">
                <a:alpha val="44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68" name="정육면체 167">
              <a:extLst>
                <a:ext uri="{FF2B5EF4-FFF2-40B4-BE49-F238E27FC236}">
                  <a16:creationId xmlns:a16="http://schemas.microsoft.com/office/drawing/2014/main" id="{AEF9851E-16F5-4202-AA9B-1B36363B1C9D}"/>
                </a:ext>
              </a:extLst>
            </p:cNvPr>
            <p:cNvSpPr/>
            <p:nvPr/>
          </p:nvSpPr>
          <p:spPr>
            <a:xfrm>
              <a:off x="8150585" y="1170049"/>
              <a:ext cx="468776" cy="1322997"/>
            </a:xfrm>
            <a:prstGeom prst="cube">
              <a:avLst>
                <a:gd name="adj" fmla="val 78783"/>
              </a:avLst>
            </a:prstGeom>
            <a:solidFill>
              <a:schemeClr val="accent1">
                <a:alpha val="44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cxnSp>
          <p:nvCxnSpPr>
            <p:cNvPr id="169" name="직선 화살표 연결선 168">
              <a:extLst>
                <a:ext uri="{FF2B5EF4-FFF2-40B4-BE49-F238E27FC236}">
                  <a16:creationId xmlns:a16="http://schemas.microsoft.com/office/drawing/2014/main" id="{D535317A-7003-426A-950E-C8A2E6B6C7A4}"/>
                </a:ext>
              </a:extLst>
            </p:cNvPr>
            <p:cNvCxnSpPr>
              <a:cxnSpLocks/>
            </p:cNvCxnSpPr>
            <p:nvPr/>
          </p:nvCxnSpPr>
          <p:spPr>
            <a:xfrm>
              <a:off x="8556316" y="1848031"/>
              <a:ext cx="11618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화살표 연결선 169">
              <a:extLst>
                <a:ext uri="{FF2B5EF4-FFF2-40B4-BE49-F238E27FC236}">
                  <a16:creationId xmlns:a16="http://schemas.microsoft.com/office/drawing/2014/main" id="{495E0885-24E4-4C67-AE2C-56F0FB432516}"/>
                </a:ext>
              </a:extLst>
            </p:cNvPr>
            <p:cNvCxnSpPr>
              <a:cxnSpLocks/>
            </p:cNvCxnSpPr>
            <p:nvPr/>
          </p:nvCxnSpPr>
          <p:spPr>
            <a:xfrm>
              <a:off x="7614418" y="1844313"/>
              <a:ext cx="19651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A9689B20-8C38-494A-A015-82701CE48614}"/>
                </a:ext>
              </a:extLst>
            </p:cNvPr>
            <p:cNvSpPr/>
            <p:nvPr/>
          </p:nvSpPr>
          <p:spPr>
            <a:xfrm>
              <a:off x="8682924" y="1777661"/>
              <a:ext cx="135982" cy="13598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72" name="더하기 기호 171">
              <a:extLst>
                <a:ext uri="{FF2B5EF4-FFF2-40B4-BE49-F238E27FC236}">
                  <a16:creationId xmlns:a16="http://schemas.microsoft.com/office/drawing/2014/main" id="{B222D5B6-ED97-4308-8587-2179FC6FA0FD}"/>
                </a:ext>
              </a:extLst>
            </p:cNvPr>
            <p:cNvSpPr/>
            <p:nvPr/>
          </p:nvSpPr>
          <p:spPr>
            <a:xfrm>
              <a:off x="8678160" y="1774718"/>
              <a:ext cx="139188" cy="139188"/>
            </a:xfrm>
            <a:prstGeom prst="mathPlus">
              <a:avLst>
                <a:gd name="adj1" fmla="val 45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9CA66C92-E1D5-482F-9808-9D1BF4A7DAFA}"/>
                </a:ext>
              </a:extLst>
            </p:cNvPr>
            <p:cNvCxnSpPr>
              <a:cxnSpLocks/>
            </p:cNvCxnSpPr>
            <p:nvPr/>
          </p:nvCxnSpPr>
          <p:spPr>
            <a:xfrm>
              <a:off x="6706255" y="1844313"/>
              <a:ext cx="19651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3D869A49-0044-42B9-A7A3-28E38A966CC5}"/>
                </a:ext>
              </a:extLst>
            </p:cNvPr>
            <p:cNvCxnSpPr>
              <a:cxnSpLocks/>
            </p:cNvCxnSpPr>
            <p:nvPr/>
          </p:nvCxnSpPr>
          <p:spPr>
            <a:xfrm>
              <a:off x="6156050" y="1842795"/>
              <a:ext cx="550204" cy="0"/>
            </a:xfrm>
            <a:prstGeom prst="line">
              <a:avLst/>
            </a:prstGeom>
            <a:ln w="117475" cap="rnd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정육면체 174">
              <a:extLst>
                <a:ext uri="{FF2B5EF4-FFF2-40B4-BE49-F238E27FC236}">
                  <a16:creationId xmlns:a16="http://schemas.microsoft.com/office/drawing/2014/main" id="{32E3AD78-6C14-4D91-B5B6-D7640907D98B}"/>
                </a:ext>
              </a:extLst>
            </p:cNvPr>
            <p:cNvSpPr/>
            <p:nvPr/>
          </p:nvSpPr>
          <p:spPr>
            <a:xfrm>
              <a:off x="2833728" y="1170049"/>
              <a:ext cx="468776" cy="1322997"/>
            </a:xfrm>
            <a:prstGeom prst="cube">
              <a:avLst>
                <a:gd name="adj" fmla="val 78783"/>
              </a:avLst>
            </a:prstGeom>
            <a:solidFill>
              <a:srgbClr val="16CCB6">
                <a:alpha val="44000"/>
              </a:srgb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cxnSp>
          <p:nvCxnSpPr>
            <p:cNvPr id="176" name="직선 화살표 연결선 175">
              <a:extLst>
                <a:ext uri="{FF2B5EF4-FFF2-40B4-BE49-F238E27FC236}">
                  <a16:creationId xmlns:a16="http://schemas.microsoft.com/office/drawing/2014/main" id="{5CF55A3F-7552-486A-98E8-B46528CB670F}"/>
                </a:ext>
              </a:extLst>
            </p:cNvPr>
            <p:cNvCxnSpPr>
              <a:cxnSpLocks/>
            </p:cNvCxnSpPr>
            <p:nvPr/>
          </p:nvCxnSpPr>
          <p:spPr>
            <a:xfrm>
              <a:off x="8842900" y="1848031"/>
              <a:ext cx="9732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FFF29A4C-D77E-4FF4-9670-AB2A587826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05253" y="1844313"/>
              <a:ext cx="0" cy="857847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정육면체 177">
              <a:extLst>
                <a:ext uri="{FF2B5EF4-FFF2-40B4-BE49-F238E27FC236}">
                  <a16:creationId xmlns:a16="http://schemas.microsoft.com/office/drawing/2014/main" id="{5881BD5E-4FF1-4C4A-AC51-D45B122201DB}"/>
                </a:ext>
              </a:extLst>
            </p:cNvPr>
            <p:cNvSpPr/>
            <p:nvPr/>
          </p:nvSpPr>
          <p:spPr>
            <a:xfrm>
              <a:off x="2991740" y="1173473"/>
              <a:ext cx="468776" cy="1322997"/>
            </a:xfrm>
            <a:prstGeom prst="cube">
              <a:avLst>
                <a:gd name="adj" fmla="val 78783"/>
              </a:avLst>
            </a:prstGeom>
            <a:solidFill>
              <a:schemeClr val="accent1">
                <a:alpha val="44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79" name="정육면체 178">
              <a:extLst>
                <a:ext uri="{FF2B5EF4-FFF2-40B4-BE49-F238E27FC236}">
                  <a16:creationId xmlns:a16="http://schemas.microsoft.com/office/drawing/2014/main" id="{DF930C19-115D-4B41-AC38-C32687C87D6F}"/>
                </a:ext>
              </a:extLst>
            </p:cNvPr>
            <p:cNvSpPr/>
            <p:nvPr/>
          </p:nvSpPr>
          <p:spPr>
            <a:xfrm>
              <a:off x="3144167" y="1170049"/>
              <a:ext cx="468776" cy="1322997"/>
            </a:xfrm>
            <a:prstGeom prst="cube">
              <a:avLst>
                <a:gd name="adj" fmla="val 78783"/>
              </a:avLst>
            </a:prstGeom>
            <a:solidFill>
              <a:schemeClr val="accent1">
                <a:alpha val="44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80" name="정육면체 179">
              <a:extLst>
                <a:ext uri="{FF2B5EF4-FFF2-40B4-BE49-F238E27FC236}">
                  <a16:creationId xmlns:a16="http://schemas.microsoft.com/office/drawing/2014/main" id="{6714C464-F356-4DB6-B38A-1139178DC165}"/>
                </a:ext>
              </a:extLst>
            </p:cNvPr>
            <p:cNvSpPr/>
            <p:nvPr/>
          </p:nvSpPr>
          <p:spPr>
            <a:xfrm>
              <a:off x="5116693" y="1170049"/>
              <a:ext cx="468776" cy="1322997"/>
            </a:xfrm>
            <a:prstGeom prst="cube">
              <a:avLst>
                <a:gd name="adj" fmla="val 78783"/>
              </a:avLst>
            </a:prstGeom>
            <a:solidFill>
              <a:schemeClr val="accent1">
                <a:alpha val="44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81" name="정육면체 180">
              <a:extLst>
                <a:ext uri="{FF2B5EF4-FFF2-40B4-BE49-F238E27FC236}">
                  <a16:creationId xmlns:a16="http://schemas.microsoft.com/office/drawing/2014/main" id="{CAFF0370-B20A-4242-A835-52F0023E2490}"/>
                </a:ext>
              </a:extLst>
            </p:cNvPr>
            <p:cNvSpPr/>
            <p:nvPr/>
          </p:nvSpPr>
          <p:spPr>
            <a:xfrm>
              <a:off x="5266222" y="1170049"/>
              <a:ext cx="468776" cy="1322997"/>
            </a:xfrm>
            <a:prstGeom prst="cube">
              <a:avLst>
                <a:gd name="adj" fmla="val 78783"/>
              </a:avLst>
            </a:prstGeom>
            <a:solidFill>
              <a:schemeClr val="accent1">
                <a:alpha val="44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182" name="정육면체 181">
              <a:extLst>
                <a:ext uri="{FF2B5EF4-FFF2-40B4-BE49-F238E27FC236}">
                  <a16:creationId xmlns:a16="http://schemas.microsoft.com/office/drawing/2014/main" id="{7E699EA6-DEC6-4159-B525-F2EF75DB5701}"/>
                </a:ext>
              </a:extLst>
            </p:cNvPr>
            <p:cNvSpPr/>
            <p:nvPr/>
          </p:nvSpPr>
          <p:spPr>
            <a:xfrm>
              <a:off x="5420998" y="1170049"/>
              <a:ext cx="468776" cy="1322997"/>
            </a:xfrm>
            <a:prstGeom prst="cube">
              <a:avLst>
                <a:gd name="adj" fmla="val 78783"/>
              </a:avLst>
            </a:prstGeom>
            <a:solidFill>
              <a:schemeClr val="accent1">
                <a:alpha val="44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cxnSp>
          <p:nvCxnSpPr>
            <p:cNvPr id="183" name="직선 화살표 연결선 182">
              <a:extLst>
                <a:ext uri="{FF2B5EF4-FFF2-40B4-BE49-F238E27FC236}">
                  <a16:creationId xmlns:a16="http://schemas.microsoft.com/office/drawing/2014/main" id="{C115D716-71E1-41E3-B1E9-3162A2903E7B}"/>
                </a:ext>
              </a:extLst>
            </p:cNvPr>
            <p:cNvCxnSpPr>
              <a:cxnSpLocks/>
            </p:cNvCxnSpPr>
            <p:nvPr/>
          </p:nvCxnSpPr>
          <p:spPr>
            <a:xfrm>
              <a:off x="5764596" y="1844313"/>
              <a:ext cx="19651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정육면체 183">
              <a:extLst>
                <a:ext uri="{FF2B5EF4-FFF2-40B4-BE49-F238E27FC236}">
                  <a16:creationId xmlns:a16="http://schemas.microsoft.com/office/drawing/2014/main" id="{0C56E382-7438-4D56-B94B-01D07B3DFA0C}"/>
                </a:ext>
              </a:extLst>
            </p:cNvPr>
            <p:cNvSpPr/>
            <p:nvPr/>
          </p:nvSpPr>
          <p:spPr>
            <a:xfrm>
              <a:off x="7550793" y="2668992"/>
              <a:ext cx="285747" cy="1022450"/>
            </a:xfrm>
            <a:prstGeom prst="cube">
              <a:avLst>
                <a:gd name="adj" fmla="val 89661"/>
              </a:avLst>
            </a:prstGeom>
            <a:solidFill>
              <a:schemeClr val="accent2">
                <a:alpha val="43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FC6019F9-A100-4FD0-9F39-E290A088DCDB}"/>
                </a:ext>
              </a:extLst>
            </p:cNvPr>
            <p:cNvCxnSpPr>
              <a:cxnSpLocks/>
            </p:cNvCxnSpPr>
            <p:nvPr/>
          </p:nvCxnSpPr>
          <p:spPr>
            <a:xfrm>
              <a:off x="3601222" y="3686703"/>
              <a:ext cx="0" cy="26731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3CEC35DC-8E01-479E-BE47-18AEE7D8DCF1}"/>
                </a:ext>
              </a:extLst>
            </p:cNvPr>
            <p:cNvCxnSpPr>
              <a:cxnSpLocks/>
            </p:cNvCxnSpPr>
            <p:nvPr/>
          </p:nvCxnSpPr>
          <p:spPr>
            <a:xfrm>
              <a:off x="4303665" y="3684763"/>
              <a:ext cx="0" cy="267316"/>
            </a:xfrm>
            <a:prstGeom prst="line">
              <a:avLst/>
            </a:prstGeom>
            <a:ln w="19050">
              <a:solidFill>
                <a:srgbClr val="C32F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F9E8BE43-7291-4407-A24F-1FE13D5A5E60}"/>
                </a:ext>
              </a:extLst>
            </p:cNvPr>
            <p:cNvCxnSpPr>
              <a:cxnSpLocks/>
            </p:cNvCxnSpPr>
            <p:nvPr/>
          </p:nvCxnSpPr>
          <p:spPr>
            <a:xfrm>
              <a:off x="5053748" y="3684763"/>
              <a:ext cx="0" cy="267316"/>
            </a:xfrm>
            <a:prstGeom prst="line">
              <a:avLst/>
            </a:prstGeom>
            <a:ln w="19050">
              <a:solidFill>
                <a:srgbClr val="C76D7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55529A5A-F92D-491A-80DE-AA31D030F3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3270" y="3952331"/>
              <a:ext cx="5553376" cy="1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C00000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41CC5BF5-25A5-4A95-B7E2-EA03132BB9E5}"/>
                </a:ext>
              </a:extLst>
            </p:cNvPr>
            <p:cNvCxnSpPr>
              <a:cxnSpLocks/>
            </p:cNvCxnSpPr>
            <p:nvPr/>
          </p:nvCxnSpPr>
          <p:spPr>
            <a:xfrm>
              <a:off x="7728698" y="3684763"/>
              <a:ext cx="0" cy="267316"/>
            </a:xfrm>
            <a:prstGeom prst="lin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8006BEF5-F4CF-464E-9892-B86375FAB50C}"/>
                </a:ext>
              </a:extLst>
            </p:cNvPr>
            <p:cNvCxnSpPr>
              <a:cxnSpLocks/>
            </p:cNvCxnSpPr>
            <p:nvPr/>
          </p:nvCxnSpPr>
          <p:spPr>
            <a:xfrm>
              <a:off x="9138886" y="2876723"/>
              <a:ext cx="0" cy="1075355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8BD84AAD-1481-41E0-883A-054E71570FCE}"/>
                </a:ext>
              </a:extLst>
            </p:cNvPr>
            <p:cNvCxnSpPr>
              <a:cxnSpLocks/>
            </p:cNvCxnSpPr>
            <p:nvPr/>
          </p:nvCxnSpPr>
          <p:spPr>
            <a:xfrm>
              <a:off x="6534427" y="3952079"/>
              <a:ext cx="0" cy="197318"/>
            </a:xfrm>
            <a:prstGeom prst="line">
              <a:avLst/>
            </a:prstGeom>
            <a:ln w="19050">
              <a:solidFill>
                <a:srgbClr val="C00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9762AFA4-BF9B-4B4F-9E54-A1EE3FD86ABA}"/>
                </a:ext>
              </a:extLst>
            </p:cNvPr>
            <p:cNvSpPr txBox="1"/>
            <p:nvPr/>
          </p:nvSpPr>
          <p:spPr>
            <a:xfrm>
              <a:off x="3563524" y="3726402"/>
              <a:ext cx="4796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/>
                <a:t>Loss</a:t>
              </a:r>
              <a:r>
                <a:rPr lang="en-US" altLang="ko-KR" sz="1100" b="1" baseline="-25000" dirty="0"/>
                <a:t>1</a:t>
              </a:r>
              <a:endParaRPr lang="ko-KR" altLang="en-US" sz="1100" b="1" baseline="-25000" dirty="0"/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4A507E76-4237-46F7-9ECB-DFB180A42E00}"/>
                </a:ext>
              </a:extLst>
            </p:cNvPr>
            <p:cNvSpPr txBox="1"/>
            <p:nvPr/>
          </p:nvSpPr>
          <p:spPr>
            <a:xfrm>
              <a:off x="2332469" y="3740504"/>
              <a:ext cx="7921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/>
                <a:t>Original</a:t>
              </a:r>
            </a:p>
            <a:p>
              <a:pPr algn="ctr"/>
              <a:r>
                <a:rPr lang="en-US" altLang="ko-KR" sz="1200" b="1" dirty="0"/>
                <a:t>HR image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AFF71FF2-3E1F-428C-844A-93283A40F2A1}"/>
                </a:ext>
              </a:extLst>
            </p:cNvPr>
            <p:cNvSpPr txBox="1"/>
            <p:nvPr/>
          </p:nvSpPr>
          <p:spPr>
            <a:xfrm>
              <a:off x="3839364" y="2796270"/>
              <a:ext cx="3401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2*</a:t>
              </a:r>
              <a:endParaRPr lang="ko-KR" altLang="en-US" sz="1200" b="1" dirty="0"/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08A031EB-4B93-48AC-A005-C7164818FD04}"/>
                </a:ext>
              </a:extLst>
            </p:cNvPr>
            <p:cNvSpPr txBox="1"/>
            <p:nvPr/>
          </p:nvSpPr>
          <p:spPr>
            <a:xfrm>
              <a:off x="4250351" y="3726402"/>
              <a:ext cx="4796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/>
                <a:t>Loss</a:t>
              </a:r>
              <a:r>
                <a:rPr lang="en-US" altLang="ko-KR" sz="1100" b="1" baseline="-25000" dirty="0"/>
                <a:t>2</a:t>
              </a:r>
              <a:endParaRPr lang="ko-KR" altLang="en-US" sz="1100" b="1" baseline="-25000" dirty="0"/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8F22936D-BA73-48F7-A3FD-7564D4E1AA35}"/>
                </a:ext>
              </a:extLst>
            </p:cNvPr>
            <p:cNvSpPr txBox="1"/>
            <p:nvPr/>
          </p:nvSpPr>
          <p:spPr>
            <a:xfrm>
              <a:off x="5004973" y="3726402"/>
              <a:ext cx="4796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/>
                <a:t>Loss</a:t>
              </a:r>
              <a:r>
                <a:rPr lang="en-US" altLang="ko-KR" sz="1100" b="1" baseline="-25000" dirty="0"/>
                <a:t>3</a:t>
              </a:r>
              <a:endParaRPr lang="ko-KR" altLang="en-US" sz="1100" b="1" baseline="-25000" dirty="0"/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3A43F8F4-CAE5-439E-AD55-C570DEF629E8}"/>
                </a:ext>
              </a:extLst>
            </p:cNvPr>
            <p:cNvSpPr txBox="1"/>
            <p:nvPr/>
          </p:nvSpPr>
          <p:spPr>
            <a:xfrm>
              <a:off x="7665753" y="3726402"/>
              <a:ext cx="5581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/>
                <a:t>Loss</a:t>
              </a:r>
              <a:r>
                <a:rPr lang="en-US" altLang="ko-KR" sz="1100" b="1" baseline="-25000" dirty="0"/>
                <a:t>n-1</a:t>
              </a:r>
              <a:endParaRPr lang="ko-KR" altLang="en-US" sz="1100" b="1" baseline="-25000" dirty="0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CDBEBED5-77DC-443B-B34C-614557CF1517}"/>
                </a:ext>
              </a:extLst>
            </p:cNvPr>
            <p:cNvSpPr txBox="1"/>
            <p:nvPr/>
          </p:nvSpPr>
          <p:spPr>
            <a:xfrm>
              <a:off x="9082895" y="3726402"/>
              <a:ext cx="4812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 err="1"/>
                <a:t>Loss</a:t>
              </a:r>
              <a:r>
                <a:rPr lang="en-US" altLang="ko-KR" sz="1100" b="1" baseline="-25000" dirty="0" err="1"/>
                <a:t>n</a:t>
              </a:r>
              <a:endParaRPr lang="ko-KR" altLang="en-US" sz="1100" b="1" baseline="-25000" dirty="0"/>
            </a:p>
          </p:txBody>
        </p: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A24762B3-78F4-4D70-8580-DA915109F02B}"/>
                </a:ext>
              </a:extLst>
            </p:cNvPr>
            <p:cNvGrpSpPr/>
            <p:nvPr/>
          </p:nvGrpSpPr>
          <p:grpSpPr>
            <a:xfrm>
              <a:off x="2675395" y="1852483"/>
              <a:ext cx="1184587" cy="1888021"/>
              <a:chOff x="2730981" y="2533780"/>
              <a:chExt cx="1453982" cy="2317388"/>
            </a:xfrm>
          </p:grpSpPr>
          <p:sp>
            <p:nvSpPr>
              <p:cNvPr id="201" name="정육면체 200">
                <a:extLst>
                  <a:ext uri="{FF2B5EF4-FFF2-40B4-BE49-F238E27FC236}">
                    <a16:creationId xmlns:a16="http://schemas.microsoft.com/office/drawing/2014/main" id="{304CC671-034A-44E8-8363-E5D7F1AB6D3D}"/>
                  </a:ext>
                </a:extLst>
              </p:cNvPr>
              <p:cNvSpPr/>
              <p:nvPr/>
            </p:nvSpPr>
            <p:spPr>
              <a:xfrm>
                <a:off x="2878565" y="3535977"/>
                <a:ext cx="408796" cy="1315191"/>
              </a:xfrm>
              <a:prstGeom prst="cube">
                <a:avLst>
                  <a:gd name="adj" fmla="val 95744"/>
                </a:avLst>
              </a:prstGeom>
              <a:solidFill>
                <a:srgbClr val="00B050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A55CBF66-437E-482E-A130-0C50BDFDA7C2}"/>
                  </a:ext>
                </a:extLst>
              </p:cNvPr>
              <p:cNvSpPr txBox="1"/>
              <p:nvPr/>
            </p:nvSpPr>
            <p:spPr>
              <a:xfrm>
                <a:off x="3360746" y="3937517"/>
                <a:ext cx="350729" cy="566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/>
                  <a:t>-</a:t>
                </a:r>
                <a:endParaRPr lang="ko-KR" altLang="en-US" sz="1600" b="1" dirty="0"/>
              </a:p>
            </p:txBody>
          </p:sp>
          <p:cxnSp>
            <p:nvCxnSpPr>
              <p:cNvPr id="203" name="직선 연결선 202">
                <a:extLst>
                  <a:ext uri="{FF2B5EF4-FFF2-40B4-BE49-F238E27FC236}">
                    <a16:creationId xmlns:a16="http://schemas.microsoft.com/office/drawing/2014/main" id="{D6D19ADE-66A2-44DD-945F-E1CDE2DC33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77559" y="3790950"/>
                <a:ext cx="0" cy="87896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연결선 203">
                <a:extLst>
                  <a:ext uri="{FF2B5EF4-FFF2-40B4-BE49-F238E27FC236}">
                    <a16:creationId xmlns:a16="http://schemas.microsoft.com/office/drawing/2014/main" id="{79ED720F-3C2A-43A2-8565-063E945E71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0981" y="3790950"/>
                <a:ext cx="0" cy="87896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 204">
                <a:extLst>
                  <a:ext uri="{FF2B5EF4-FFF2-40B4-BE49-F238E27FC236}">
                    <a16:creationId xmlns:a16="http://schemas.microsoft.com/office/drawing/2014/main" id="{82E4485F-8D7C-48E6-B869-EEC829BDB3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4963" y="3790950"/>
                <a:ext cx="0" cy="87896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연결선 205">
                <a:extLst>
                  <a:ext uri="{FF2B5EF4-FFF2-40B4-BE49-F238E27FC236}">
                    <a16:creationId xmlns:a16="http://schemas.microsoft.com/office/drawing/2014/main" id="{C82376F3-4E54-44AE-8B01-694926F039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38385" y="3790950"/>
                <a:ext cx="0" cy="87896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7" name="그룹 206">
                <a:extLst>
                  <a:ext uri="{FF2B5EF4-FFF2-40B4-BE49-F238E27FC236}">
                    <a16:creationId xmlns:a16="http://schemas.microsoft.com/office/drawing/2014/main" id="{E5EEE56A-B8A6-44AA-B677-68F9460B49AC}"/>
                  </a:ext>
                </a:extLst>
              </p:cNvPr>
              <p:cNvGrpSpPr/>
              <p:nvPr/>
            </p:nvGrpSpPr>
            <p:grpSpPr>
              <a:xfrm>
                <a:off x="3649948" y="2533780"/>
                <a:ext cx="350731" cy="2251352"/>
                <a:chOff x="3495975" y="2533780"/>
                <a:chExt cx="350731" cy="2251352"/>
              </a:xfrm>
            </p:grpSpPr>
            <p:cxnSp>
              <p:nvCxnSpPr>
                <p:cNvPr id="208" name="직선 화살표 연결선 207">
                  <a:extLst>
                    <a:ext uri="{FF2B5EF4-FFF2-40B4-BE49-F238E27FC236}">
                      <a16:creationId xmlns:a16="http://schemas.microsoft.com/office/drawing/2014/main" id="{B6651AE4-1905-48CB-8954-D6C236FB48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49936" y="2538944"/>
                  <a:ext cx="252444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직선 연결선 208">
                  <a:extLst>
                    <a:ext uri="{FF2B5EF4-FFF2-40B4-BE49-F238E27FC236}">
                      <a16:creationId xmlns:a16="http://schemas.microsoft.com/office/drawing/2014/main" id="{A729473F-A03B-4A08-8092-68BFD52277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656661" y="2533780"/>
                  <a:ext cx="0" cy="106079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ot"/>
                  <a:head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0" name="정육면체 209">
                  <a:extLst>
                    <a:ext uri="{FF2B5EF4-FFF2-40B4-BE49-F238E27FC236}">
                      <a16:creationId xmlns:a16="http://schemas.microsoft.com/office/drawing/2014/main" id="{EF3A2B38-CE26-4404-B51D-16F34DFA1384}"/>
                    </a:ext>
                  </a:extLst>
                </p:cNvPr>
                <p:cNvSpPr/>
                <p:nvPr/>
              </p:nvSpPr>
              <p:spPr>
                <a:xfrm>
                  <a:off x="3495975" y="3530160"/>
                  <a:ext cx="350731" cy="1254972"/>
                </a:xfrm>
                <a:prstGeom prst="cube">
                  <a:avLst>
                    <a:gd name="adj" fmla="val 89661"/>
                  </a:avLst>
                </a:prstGeom>
                <a:solidFill>
                  <a:schemeClr val="accent2"/>
                </a:solidFill>
                <a:ln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/>
                </a:p>
              </p:txBody>
            </p:sp>
          </p:grpSp>
        </p:grp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55F1278E-5830-4863-892F-929646A33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23156" y="1852483"/>
              <a:ext cx="0" cy="864254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정육면체 212">
              <a:extLst>
                <a:ext uri="{FF2B5EF4-FFF2-40B4-BE49-F238E27FC236}">
                  <a16:creationId xmlns:a16="http://schemas.microsoft.com/office/drawing/2014/main" id="{E0567758-BCCF-462D-B8E1-64C878112F39}"/>
                </a:ext>
              </a:extLst>
            </p:cNvPr>
            <p:cNvSpPr/>
            <p:nvPr/>
          </p:nvSpPr>
          <p:spPr>
            <a:xfrm>
              <a:off x="4108472" y="2664253"/>
              <a:ext cx="285747" cy="1022450"/>
            </a:xfrm>
            <a:prstGeom prst="cube">
              <a:avLst>
                <a:gd name="adj" fmla="val 89661"/>
              </a:avLst>
            </a:prstGeom>
            <a:solidFill>
              <a:schemeClr val="accent2">
                <a:alpha val="79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cxnSp>
          <p:nvCxnSpPr>
            <p:cNvPr id="214" name="직선 화살표 연결선 213">
              <a:extLst>
                <a:ext uri="{FF2B5EF4-FFF2-40B4-BE49-F238E27FC236}">
                  <a16:creationId xmlns:a16="http://schemas.microsoft.com/office/drawing/2014/main" id="{5F44C4EC-9280-4D35-86A0-0FC8345A86EA}"/>
                </a:ext>
              </a:extLst>
            </p:cNvPr>
            <p:cNvCxnSpPr>
              <a:cxnSpLocks/>
            </p:cNvCxnSpPr>
            <p:nvPr/>
          </p:nvCxnSpPr>
          <p:spPr>
            <a:xfrm>
              <a:off x="4145778" y="1852481"/>
              <a:ext cx="19651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DD23517E-BB1E-4ED0-8C98-13A0BEC8AE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1571" y="1852483"/>
              <a:ext cx="0" cy="864254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정육면체 216">
              <a:extLst>
                <a:ext uri="{FF2B5EF4-FFF2-40B4-BE49-F238E27FC236}">
                  <a16:creationId xmlns:a16="http://schemas.microsoft.com/office/drawing/2014/main" id="{8276ADED-B141-443B-B945-67FC4E468CE1}"/>
                </a:ext>
              </a:extLst>
            </p:cNvPr>
            <p:cNvSpPr/>
            <p:nvPr/>
          </p:nvSpPr>
          <p:spPr>
            <a:xfrm>
              <a:off x="4876888" y="2664253"/>
              <a:ext cx="285747" cy="1022450"/>
            </a:xfrm>
            <a:prstGeom prst="cube">
              <a:avLst>
                <a:gd name="adj" fmla="val 89661"/>
              </a:avLst>
            </a:prstGeom>
            <a:solidFill>
              <a:schemeClr val="accent2">
                <a:alpha val="51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cxnSp>
          <p:nvCxnSpPr>
            <p:cNvPr id="218" name="직선 화살표 연결선 217">
              <a:extLst>
                <a:ext uri="{FF2B5EF4-FFF2-40B4-BE49-F238E27FC236}">
                  <a16:creationId xmlns:a16="http://schemas.microsoft.com/office/drawing/2014/main" id="{F1768D18-E11A-4B25-ADB9-305B94AA4268}"/>
                </a:ext>
              </a:extLst>
            </p:cNvPr>
            <p:cNvCxnSpPr>
              <a:cxnSpLocks/>
            </p:cNvCxnSpPr>
            <p:nvPr/>
          </p:nvCxnSpPr>
          <p:spPr>
            <a:xfrm>
              <a:off x="4914193" y="1852481"/>
              <a:ext cx="19651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C3A29DC5-A00F-4FCE-B56C-3CC2C0091B99}"/>
                </a:ext>
              </a:extLst>
            </p:cNvPr>
            <p:cNvSpPr txBox="1"/>
            <p:nvPr/>
          </p:nvSpPr>
          <p:spPr>
            <a:xfrm>
              <a:off x="4996287" y="2471243"/>
              <a:ext cx="11206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/>
                <a:t>Output branch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C61DE388-BCB0-4D4B-97BD-959AA02B7CA4}"/>
                    </a:ext>
                  </a:extLst>
                </p:cNvPr>
                <p:cNvSpPr txBox="1"/>
                <p:nvPr/>
              </p:nvSpPr>
              <p:spPr>
                <a:xfrm>
                  <a:off x="3426177" y="3978908"/>
                  <a:ext cx="754309" cy="43358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100" b="1" dirty="0"/>
                    <a:t>x </a:t>
                  </a:r>
                  <a14:m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altLang="ko-KR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ko-KR" sz="1100" b="0" i="0" dirty="0" smtClean="0"/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en-US" altLang="ko-KR" sz="11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altLang="ko-KR" sz="1100" dirty="0"/>
                                <m:t>1−</m:t>
                              </m:r>
                              <m:r>
                                <m:rPr>
                                  <m:nor/>
                                </m:rPr>
                                <a:rPr lang="en-US" altLang="ko-KR" sz="1100" dirty="0"/>
                                <m:t>cn</m:t>
                              </m:r>
                              <m:r>
                                <m:rPr>
                                  <m:nor/>
                                </m:rPr>
                                <a:rPr lang="en-US" altLang="ko-KR" sz="1100" baseline="30000" dirty="0"/>
                                <m:t>−1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altLang="ko-KR" sz="1100" dirty="0"/>
                                <m:t>1−</m:t>
                              </m:r>
                              <m:r>
                                <m:rPr>
                                  <m:nor/>
                                </m:rPr>
                                <a:rPr lang="en-US" altLang="ko-KR" sz="1100" dirty="0"/>
                                <m:t>c</m:t>
                              </m:r>
                            </m:den>
                          </m:f>
                        </m:den>
                      </m:f>
                    </m:oMath>
                  </a14:m>
                  <a:endParaRPr lang="ko-KR" altLang="en-US" sz="1100" b="1" baseline="-25000" dirty="0"/>
                </a:p>
              </p:txBody>
            </p:sp>
          </mc:Choice>
          <mc:Fallback xmlns=""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C61DE388-BCB0-4D4B-97BD-959AA02B7C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6177" y="3978908"/>
                  <a:ext cx="754309" cy="433580"/>
                </a:xfrm>
                <a:prstGeom prst="rect">
                  <a:avLst/>
                </a:prstGeom>
                <a:blipFill>
                  <a:blip r:embed="rId3"/>
                  <a:stretch>
                    <a:fillRect l="-40323" t="-136620" r="-60484" b="-1985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7" name="TextBox 226">
                  <a:extLst>
                    <a:ext uri="{FF2B5EF4-FFF2-40B4-BE49-F238E27FC236}">
                      <a16:creationId xmlns:a16="http://schemas.microsoft.com/office/drawing/2014/main" id="{833C3C7B-23A8-4EC9-9933-71DFEB55B6E3}"/>
                    </a:ext>
                  </a:extLst>
                </p:cNvPr>
                <p:cNvSpPr txBox="1"/>
                <p:nvPr/>
              </p:nvSpPr>
              <p:spPr>
                <a:xfrm>
                  <a:off x="4098250" y="3978908"/>
                  <a:ext cx="773545" cy="4123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100" b="1" dirty="0"/>
                    <a:t>x </a:t>
                  </a:r>
                  <a:r>
                    <a:rPr lang="en-US" altLang="ko-KR" sz="1100" dirty="0"/>
                    <a:t> </a:t>
                  </a:r>
                  <a14:m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altLang="ko-KR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ko-KR" sz="1100" dirty="0"/>
                            <m:t>c</m:t>
                          </m:r>
                        </m:num>
                        <m:den>
                          <m:f>
                            <m:fPr>
                              <m:ctrlPr>
                                <a:rPr lang="en-US" altLang="ko-KR" sz="11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altLang="ko-KR" sz="1100" dirty="0"/>
                                <m:t>1−</m:t>
                              </m:r>
                              <m:r>
                                <m:rPr>
                                  <m:nor/>
                                </m:rPr>
                                <a:rPr lang="en-US" altLang="ko-KR" sz="1100" dirty="0"/>
                                <m:t>cn</m:t>
                              </m:r>
                              <m:r>
                                <m:rPr>
                                  <m:nor/>
                                </m:rPr>
                                <a:rPr lang="en-US" altLang="ko-KR" sz="1100" baseline="30000" dirty="0"/>
                                <m:t>−1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altLang="ko-KR" sz="1100" dirty="0"/>
                                <m:t>1−</m:t>
                              </m:r>
                              <m:r>
                                <m:rPr>
                                  <m:nor/>
                                </m:rPr>
                                <a:rPr lang="en-US" altLang="ko-KR" sz="1100" dirty="0"/>
                                <m:t>c</m:t>
                              </m:r>
                            </m:den>
                          </m:f>
                        </m:den>
                      </m:f>
                    </m:oMath>
                  </a14:m>
                  <a:endParaRPr lang="ko-KR" altLang="en-US" sz="1100" b="1" baseline="-25000" dirty="0"/>
                </a:p>
              </p:txBody>
            </p:sp>
          </mc:Choice>
          <mc:Fallback xmlns="">
            <p:sp>
              <p:nvSpPr>
                <p:cNvPr id="227" name="TextBox 226">
                  <a:extLst>
                    <a:ext uri="{FF2B5EF4-FFF2-40B4-BE49-F238E27FC236}">
                      <a16:creationId xmlns:a16="http://schemas.microsoft.com/office/drawing/2014/main" id="{833C3C7B-23A8-4EC9-9933-71DFEB55B6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8250" y="3978908"/>
                  <a:ext cx="773545" cy="412357"/>
                </a:xfrm>
                <a:prstGeom prst="rect">
                  <a:avLst/>
                </a:prstGeom>
                <a:blipFill>
                  <a:blip r:embed="rId4"/>
                  <a:stretch>
                    <a:fillRect l="-37008" t="-144118" r="-59055" b="-21029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8" name="TextBox 227">
                  <a:extLst>
                    <a:ext uri="{FF2B5EF4-FFF2-40B4-BE49-F238E27FC236}">
                      <a16:creationId xmlns:a16="http://schemas.microsoft.com/office/drawing/2014/main" id="{0B2C1BFE-736D-4D1F-82EA-AD7DAFF1EBC8}"/>
                    </a:ext>
                  </a:extLst>
                </p:cNvPr>
                <p:cNvSpPr txBox="1"/>
                <p:nvPr/>
              </p:nvSpPr>
              <p:spPr>
                <a:xfrm>
                  <a:off x="4850457" y="3978908"/>
                  <a:ext cx="789576" cy="4123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100" b="1" dirty="0"/>
                    <a:t>x </a:t>
                  </a:r>
                  <a14:m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altLang="ko-KR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ko-KR" sz="1100" dirty="0"/>
                            <m:t>c</m:t>
                          </m:r>
                          <m:r>
                            <m:rPr>
                              <m:nor/>
                            </m:rPr>
                            <a:rPr lang="en-US" altLang="ko-KR" sz="1100" b="0" i="0" baseline="30000" dirty="0" smtClean="0"/>
                            <m:t>2</m:t>
                          </m:r>
                        </m:num>
                        <m:den>
                          <m:f>
                            <m:fPr>
                              <m:ctrlPr>
                                <a:rPr lang="en-US" altLang="ko-KR" sz="11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altLang="ko-KR" sz="1100" dirty="0"/>
                                <m:t>1−</m:t>
                              </m:r>
                              <m:r>
                                <m:rPr>
                                  <m:nor/>
                                </m:rPr>
                                <a:rPr lang="en-US" altLang="ko-KR" sz="1100" dirty="0"/>
                                <m:t>cn</m:t>
                              </m:r>
                              <m:r>
                                <m:rPr>
                                  <m:nor/>
                                </m:rPr>
                                <a:rPr lang="en-US" altLang="ko-KR" sz="1100" baseline="30000" dirty="0"/>
                                <m:t>−1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altLang="ko-KR" sz="1100" dirty="0"/>
                                <m:t>1−</m:t>
                              </m:r>
                              <m:r>
                                <m:rPr>
                                  <m:nor/>
                                </m:rPr>
                                <a:rPr lang="en-US" altLang="ko-KR" sz="1100" dirty="0"/>
                                <m:t>c</m:t>
                              </m:r>
                            </m:den>
                          </m:f>
                        </m:den>
                      </m:f>
                    </m:oMath>
                  </a14:m>
                  <a:endParaRPr lang="ko-KR" altLang="en-US" sz="1100" b="1" baseline="-25000" dirty="0"/>
                </a:p>
              </p:txBody>
            </p:sp>
          </mc:Choice>
          <mc:Fallback xmlns="">
            <p:sp>
              <p:nvSpPr>
                <p:cNvPr id="228" name="TextBox 227">
                  <a:extLst>
                    <a:ext uri="{FF2B5EF4-FFF2-40B4-BE49-F238E27FC236}">
                      <a16:creationId xmlns:a16="http://schemas.microsoft.com/office/drawing/2014/main" id="{0B2C1BFE-736D-4D1F-82EA-AD7DAFF1EB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0457" y="3978908"/>
                  <a:ext cx="789576" cy="412357"/>
                </a:xfrm>
                <a:prstGeom prst="rect">
                  <a:avLst/>
                </a:prstGeom>
                <a:blipFill>
                  <a:blip r:embed="rId5"/>
                  <a:stretch>
                    <a:fillRect l="-35659" t="-144118" r="-57364" b="-21029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TextBox 228">
                  <a:extLst>
                    <a:ext uri="{FF2B5EF4-FFF2-40B4-BE49-F238E27FC236}">
                      <a16:creationId xmlns:a16="http://schemas.microsoft.com/office/drawing/2014/main" id="{A3E7E72F-ACB9-47BB-8CF2-19628AE7F648}"/>
                    </a:ext>
                  </a:extLst>
                </p:cNvPr>
                <p:cNvSpPr txBox="1"/>
                <p:nvPr/>
              </p:nvSpPr>
              <p:spPr>
                <a:xfrm>
                  <a:off x="7468079" y="3978908"/>
                  <a:ext cx="877741" cy="4123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100" b="1" dirty="0"/>
                    <a:t>x </a:t>
                  </a:r>
                  <a14:m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altLang="ko-KR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ko-KR" sz="1100" dirty="0"/>
                            <m:t>c</m:t>
                          </m:r>
                          <m:r>
                            <m:rPr>
                              <m:nor/>
                            </m:rPr>
                            <a:rPr lang="en-US" altLang="ko-KR" sz="1100" baseline="30000" dirty="0"/>
                            <m:t>n</m:t>
                          </m:r>
                          <m:r>
                            <m:rPr>
                              <m:nor/>
                            </m:rPr>
                            <a:rPr lang="en-US" altLang="ko-KR" sz="1100" baseline="30000" dirty="0"/>
                            <m:t>−</m:t>
                          </m:r>
                          <m:r>
                            <a:rPr lang="en-US" altLang="ko-KR" sz="1100" b="0" i="1" baseline="3000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f>
                            <m:fPr>
                              <m:ctrlPr>
                                <a:rPr lang="en-US" altLang="ko-KR" sz="11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altLang="ko-KR" sz="1100" dirty="0"/>
                                <m:t>1−</m:t>
                              </m:r>
                              <m:r>
                                <m:rPr>
                                  <m:nor/>
                                </m:rPr>
                                <a:rPr lang="en-US" altLang="ko-KR" sz="1100" dirty="0"/>
                                <m:t>cn</m:t>
                              </m:r>
                              <m:r>
                                <m:rPr>
                                  <m:nor/>
                                </m:rPr>
                                <a:rPr lang="en-US" altLang="ko-KR" sz="1100" baseline="30000" dirty="0"/>
                                <m:t>−1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altLang="ko-KR" sz="1100" dirty="0"/>
                                <m:t>1−</m:t>
                              </m:r>
                              <m:r>
                                <m:rPr>
                                  <m:nor/>
                                </m:rPr>
                                <a:rPr lang="en-US" altLang="ko-KR" sz="1100" dirty="0"/>
                                <m:t>c</m:t>
                              </m:r>
                            </m:den>
                          </m:f>
                        </m:den>
                      </m:f>
                    </m:oMath>
                  </a14:m>
                  <a:endParaRPr lang="ko-KR" altLang="en-US" sz="1100" b="1" baseline="-25000" dirty="0"/>
                </a:p>
              </p:txBody>
            </p:sp>
          </mc:Choice>
          <mc:Fallback xmlns="">
            <p:sp>
              <p:nvSpPr>
                <p:cNvPr id="229" name="TextBox 228">
                  <a:extLst>
                    <a:ext uri="{FF2B5EF4-FFF2-40B4-BE49-F238E27FC236}">
                      <a16:creationId xmlns:a16="http://schemas.microsoft.com/office/drawing/2014/main" id="{A3E7E72F-ACB9-47BB-8CF2-19628AE7F6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8079" y="3978908"/>
                  <a:ext cx="877741" cy="412357"/>
                </a:xfrm>
                <a:prstGeom prst="rect">
                  <a:avLst/>
                </a:prstGeom>
                <a:blipFill>
                  <a:blip r:embed="rId6"/>
                  <a:stretch>
                    <a:fillRect l="-20833" t="-144118" r="-52083" b="-21029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1" name="TextBox 230">
                  <a:extLst>
                    <a:ext uri="{FF2B5EF4-FFF2-40B4-BE49-F238E27FC236}">
                      <a16:creationId xmlns:a16="http://schemas.microsoft.com/office/drawing/2014/main" id="{B600C1B2-3133-4C86-88E6-4457FB93EA5F}"/>
                    </a:ext>
                  </a:extLst>
                </p:cNvPr>
                <p:cNvSpPr txBox="1"/>
                <p:nvPr/>
              </p:nvSpPr>
              <p:spPr>
                <a:xfrm>
                  <a:off x="8830137" y="3978908"/>
                  <a:ext cx="885755" cy="4123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100" b="1" dirty="0"/>
                    <a:t>x </a:t>
                  </a:r>
                  <a14:m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altLang="ko-KR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ko-KR" sz="1100" dirty="0"/>
                            <m:t>c</m:t>
                          </m:r>
                          <m:r>
                            <m:rPr>
                              <m:nor/>
                            </m:rPr>
                            <a:rPr lang="en-US" altLang="ko-KR" sz="1100" baseline="30000" dirty="0"/>
                            <m:t>n</m:t>
                          </m:r>
                          <m:r>
                            <m:rPr>
                              <m:nor/>
                            </m:rPr>
                            <a:rPr lang="en-US" altLang="ko-KR" sz="1100" baseline="30000" dirty="0"/>
                            <m:t>−1</m:t>
                          </m:r>
                        </m:num>
                        <m:den>
                          <m:f>
                            <m:fPr>
                              <m:ctrlPr>
                                <a:rPr lang="en-US" altLang="ko-KR" sz="11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altLang="ko-KR" sz="1100" dirty="0"/>
                                <m:t>1−</m:t>
                              </m:r>
                              <m:r>
                                <m:rPr>
                                  <m:nor/>
                                </m:rPr>
                                <a:rPr lang="en-US" altLang="ko-KR" sz="1100" dirty="0"/>
                                <m:t>cn</m:t>
                              </m:r>
                              <m:r>
                                <m:rPr>
                                  <m:nor/>
                                </m:rPr>
                                <a:rPr lang="en-US" altLang="ko-KR" sz="1100" baseline="30000" dirty="0"/>
                                <m:t>−1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altLang="ko-KR" sz="1100" dirty="0"/>
                                <m:t>1−</m:t>
                              </m:r>
                              <m:r>
                                <m:rPr>
                                  <m:nor/>
                                </m:rPr>
                                <a:rPr lang="en-US" altLang="ko-KR" sz="1100" dirty="0"/>
                                <m:t>c</m:t>
                              </m:r>
                            </m:den>
                          </m:f>
                        </m:den>
                      </m:f>
                    </m:oMath>
                  </a14:m>
                  <a:endParaRPr lang="ko-KR" altLang="en-US" sz="1100" b="1" baseline="-25000" dirty="0"/>
                </a:p>
              </p:txBody>
            </p:sp>
          </mc:Choice>
          <mc:Fallback xmlns="">
            <p:sp>
              <p:nvSpPr>
                <p:cNvPr id="231" name="TextBox 230">
                  <a:extLst>
                    <a:ext uri="{FF2B5EF4-FFF2-40B4-BE49-F238E27FC236}">
                      <a16:creationId xmlns:a16="http://schemas.microsoft.com/office/drawing/2014/main" id="{B600C1B2-3133-4C86-88E6-4457FB93EA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0137" y="3978908"/>
                  <a:ext cx="885755" cy="412357"/>
                </a:xfrm>
                <a:prstGeom prst="rect">
                  <a:avLst/>
                </a:prstGeom>
                <a:blipFill>
                  <a:blip r:embed="rId7"/>
                  <a:stretch>
                    <a:fillRect l="-20690" t="-144118" r="-51034" b="-21029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0" name="TextBox 239">
            <a:extLst>
              <a:ext uri="{FF2B5EF4-FFF2-40B4-BE49-F238E27FC236}">
                <a16:creationId xmlns:a16="http://schemas.microsoft.com/office/drawing/2014/main" id="{69085AAA-2BD5-49E5-AE63-B0A5752F5350}"/>
              </a:ext>
            </a:extLst>
          </p:cNvPr>
          <p:cNvSpPr txBox="1"/>
          <p:nvPr/>
        </p:nvSpPr>
        <p:spPr>
          <a:xfrm>
            <a:off x="455141" y="5394084"/>
            <a:ext cx="11401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2"/>
                </a:solidFill>
              </a:rPr>
              <a:t>stacking with multiplying progressively smaller weight to loss against depth of layers</a:t>
            </a:r>
            <a:endParaRPr lang="ko-KR" altLang="en-US" sz="2000" dirty="0">
              <a:solidFill>
                <a:schemeClr val="tx2"/>
              </a:solidFill>
            </a:endParaRPr>
          </a:p>
        </p:txBody>
      </p:sp>
      <p:sp>
        <p:nvSpPr>
          <p:cNvPr id="241" name="직사각형 240">
            <a:extLst>
              <a:ext uri="{FF2B5EF4-FFF2-40B4-BE49-F238E27FC236}">
                <a16:creationId xmlns:a16="http://schemas.microsoft.com/office/drawing/2014/main" id="{DCA0B064-BCBA-4EFE-AA88-082C87D25300}"/>
              </a:ext>
            </a:extLst>
          </p:cNvPr>
          <p:cNvSpPr/>
          <p:nvPr/>
        </p:nvSpPr>
        <p:spPr>
          <a:xfrm>
            <a:off x="456420" y="5815417"/>
            <a:ext cx="103297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2"/>
                </a:solidFill>
              </a:rPr>
              <a:t>The closer c is to 1, the closer it is to the averaged loss, so that the more it considers parameter sharing with deep layers, vise versa.</a:t>
            </a:r>
            <a:endParaRPr lang="ko-KR" altLang="en-US" sz="20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C4B64E14-3E09-45E6-9E23-BD83D9894A6D}"/>
                  </a:ext>
                </a:extLst>
              </p:cNvPr>
              <p:cNvSpPr txBox="1"/>
              <p:nvPr/>
            </p:nvSpPr>
            <p:spPr>
              <a:xfrm>
                <a:off x="4493142" y="4536613"/>
                <a:ext cx="4045043" cy="653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Backpropagation with inversed auxiliary loss (multiply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sz="1000" dirty="0"/>
                          <m:t>c</m:t>
                        </m:r>
                        <m:r>
                          <m:rPr>
                            <m:nor/>
                          </m:rPr>
                          <a:rPr lang="en-US" altLang="ko-KR" sz="1000" baseline="30000" dirty="0"/>
                          <m:t>n</m:t>
                        </m:r>
                        <m:r>
                          <m:rPr>
                            <m:nor/>
                          </m:rPr>
                          <a:rPr lang="en-US" altLang="ko-KR" sz="1000" baseline="30000" dirty="0"/>
                          <m:t>−1</m:t>
                        </m:r>
                      </m:num>
                      <m:den>
                        <m:f>
                          <m:fPr>
                            <m:ctrlPr>
                              <a:rPr lang="en-US" altLang="ko-KR" sz="1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altLang="ko-KR" sz="1000" dirty="0"/>
                              <m:t>1−</m:t>
                            </m:r>
                            <m:r>
                              <m:rPr>
                                <m:nor/>
                              </m:rPr>
                              <a:rPr lang="en-US" altLang="ko-KR" sz="1000" dirty="0"/>
                              <m:t>cn</m:t>
                            </m:r>
                            <m:r>
                              <m:rPr>
                                <m:nor/>
                              </m:rPr>
                              <a:rPr lang="en-US" altLang="ko-KR" sz="1000" baseline="30000" dirty="0"/>
                              <m:t>−1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altLang="ko-KR" sz="1000" dirty="0"/>
                              <m:t>1−</m:t>
                            </m:r>
                            <m:r>
                              <m:rPr>
                                <m:nor/>
                              </m:rPr>
                              <a:rPr lang="en-US" altLang="ko-KR" sz="1000" dirty="0"/>
                              <m:t>c</m:t>
                            </m:r>
                          </m:den>
                        </m:f>
                      </m:den>
                    </m:f>
                    <m:r>
                      <a:rPr lang="en-US" altLang="ko-KR" sz="1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/>
                  <a:t>to every loss) [c=0.5]</a:t>
                </a:r>
              </a:p>
            </p:txBody>
          </p:sp>
        </mc:Choice>
        <mc:Fallback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C4B64E14-3E09-45E6-9E23-BD83D989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142" y="4536613"/>
                <a:ext cx="4045043" cy="653769"/>
              </a:xfrm>
              <a:prstGeom prst="rect">
                <a:avLst/>
              </a:prstGeom>
              <a:blipFill>
                <a:blip r:embed="rId8"/>
                <a:stretch>
                  <a:fillRect t="-40187" b="-1224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9203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146E50-D070-41FE-88B5-91F68311B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Rectangle 99">
            <a:extLst>
              <a:ext uri="{FF2B5EF4-FFF2-40B4-BE49-F238E27FC236}">
                <a16:creationId xmlns:a16="http://schemas.microsoft.com/office/drawing/2014/main" id="{94155601-FD97-47D7-8D9F-A64CDBF355D8}"/>
              </a:ext>
            </a:extLst>
          </p:cNvPr>
          <p:cNvSpPr/>
          <p:nvPr/>
        </p:nvSpPr>
        <p:spPr>
          <a:xfrm>
            <a:off x="-1" y="688640"/>
            <a:ext cx="9472475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Compromise plan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: Stacked transfer learning with inversed auxiliary loss</a:t>
            </a:r>
            <a:endParaRPr lang="ko-KR" altLang="en-US" sz="2000" b="1" dirty="0"/>
          </a:p>
        </p:txBody>
      </p:sp>
      <p:sp>
        <p:nvSpPr>
          <p:cNvPr id="82" name="제목 5">
            <a:extLst>
              <a:ext uri="{FF2B5EF4-FFF2-40B4-BE49-F238E27FC236}">
                <a16:creationId xmlns:a16="http://schemas.microsoft.com/office/drawing/2014/main" id="{BE339C80-A0EE-418F-B326-9E566563D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666"/>
            <a:ext cx="10673900" cy="519141"/>
          </a:xfrm>
        </p:spPr>
        <p:txBody>
          <a:bodyPr/>
          <a:lstStyle/>
          <a:p>
            <a:r>
              <a:rPr lang="en-US" altLang="ko-KR" dirty="0"/>
              <a:t>Proposed method : Depth Controllable SR Network (</a:t>
            </a:r>
            <a:r>
              <a:rPr lang="en-US" altLang="ko-KR" dirty="0" err="1"/>
              <a:t>DCSRNet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0" name="정육면체 149">
            <a:extLst>
              <a:ext uri="{FF2B5EF4-FFF2-40B4-BE49-F238E27FC236}">
                <a16:creationId xmlns:a16="http://schemas.microsoft.com/office/drawing/2014/main" id="{35DC2F83-DEA9-44DC-A580-B3F81E454FF8}"/>
              </a:ext>
            </a:extLst>
          </p:cNvPr>
          <p:cNvSpPr/>
          <p:nvPr/>
        </p:nvSpPr>
        <p:spPr>
          <a:xfrm>
            <a:off x="1620348" y="1810306"/>
            <a:ext cx="276758" cy="781076"/>
          </a:xfrm>
          <a:prstGeom prst="cube">
            <a:avLst>
              <a:gd name="adj" fmla="val 83480"/>
            </a:avLst>
          </a:prstGeom>
          <a:solidFill>
            <a:srgbClr val="00B050">
              <a:alpha val="44000"/>
            </a:srgb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51" name="정육면체 150">
            <a:extLst>
              <a:ext uri="{FF2B5EF4-FFF2-40B4-BE49-F238E27FC236}">
                <a16:creationId xmlns:a16="http://schemas.microsoft.com/office/drawing/2014/main" id="{51FA6575-9E50-4CE7-B075-320C93C97FA5}"/>
              </a:ext>
            </a:extLst>
          </p:cNvPr>
          <p:cNvSpPr/>
          <p:nvPr/>
        </p:nvSpPr>
        <p:spPr>
          <a:xfrm>
            <a:off x="2189195" y="1271436"/>
            <a:ext cx="406863" cy="1322997"/>
          </a:xfrm>
          <a:prstGeom prst="cube">
            <a:avLst>
              <a:gd name="adj" fmla="val 89661"/>
            </a:avLst>
          </a:prstGeom>
          <a:solidFill>
            <a:srgbClr val="C00000">
              <a:alpha val="44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52" name="정육면체 151">
            <a:extLst>
              <a:ext uri="{FF2B5EF4-FFF2-40B4-BE49-F238E27FC236}">
                <a16:creationId xmlns:a16="http://schemas.microsoft.com/office/drawing/2014/main" id="{76060025-54A5-4323-A3CA-7B93CF4E8FE7}"/>
              </a:ext>
            </a:extLst>
          </p:cNvPr>
          <p:cNvSpPr/>
          <p:nvPr/>
        </p:nvSpPr>
        <p:spPr>
          <a:xfrm>
            <a:off x="3671187" y="1271436"/>
            <a:ext cx="468776" cy="1322997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72E5FCF-5E33-434D-9269-929E4D3C2A45}"/>
              </a:ext>
            </a:extLst>
          </p:cNvPr>
          <p:cNvSpPr txBox="1"/>
          <p:nvPr/>
        </p:nvSpPr>
        <p:spPr>
          <a:xfrm>
            <a:off x="1269002" y="2565271"/>
            <a:ext cx="8178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</a:rPr>
              <a:t>(H x W x 3)</a:t>
            </a:r>
            <a:endParaRPr lang="ko-KR" altLang="en-US" sz="11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F303F61-4222-4D3A-B822-8BC5E4DC6E79}"/>
              </a:ext>
            </a:extLst>
          </p:cNvPr>
          <p:cNvSpPr txBox="1"/>
          <p:nvPr/>
        </p:nvSpPr>
        <p:spPr>
          <a:xfrm>
            <a:off x="1904727" y="2584278"/>
            <a:ext cx="9172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C00000"/>
                </a:solidFill>
              </a:rPr>
              <a:t>(</a:t>
            </a:r>
            <a:r>
              <a:rPr lang="en-US" altLang="ko-KR" sz="1100" b="1" dirty="0" err="1">
                <a:solidFill>
                  <a:srgbClr val="C00000"/>
                </a:solidFill>
              </a:rPr>
              <a:t>rH</a:t>
            </a:r>
            <a:r>
              <a:rPr lang="en-US" altLang="ko-KR" sz="1100" b="1" dirty="0">
                <a:solidFill>
                  <a:srgbClr val="C00000"/>
                </a:solidFill>
              </a:rPr>
              <a:t> x </a:t>
            </a:r>
            <a:r>
              <a:rPr lang="en-US" altLang="ko-KR" sz="1100" b="1" dirty="0" err="1">
                <a:solidFill>
                  <a:srgbClr val="C00000"/>
                </a:solidFill>
              </a:rPr>
              <a:t>rW</a:t>
            </a:r>
            <a:r>
              <a:rPr lang="en-US" altLang="ko-KR" sz="1100" b="1" dirty="0">
                <a:solidFill>
                  <a:srgbClr val="C00000"/>
                </a:solidFill>
              </a:rPr>
              <a:t> x 3)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2FA6579A-D831-4406-96A7-17D24D177D85}"/>
              </a:ext>
            </a:extLst>
          </p:cNvPr>
          <p:cNvCxnSpPr>
            <a:cxnSpLocks/>
          </p:cNvCxnSpPr>
          <p:nvPr/>
        </p:nvCxnSpPr>
        <p:spPr>
          <a:xfrm>
            <a:off x="1966923" y="1945700"/>
            <a:ext cx="196519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정육면체 157">
            <a:extLst>
              <a:ext uri="{FF2B5EF4-FFF2-40B4-BE49-F238E27FC236}">
                <a16:creationId xmlns:a16="http://schemas.microsoft.com/office/drawing/2014/main" id="{44448417-59C9-4D05-8DC5-0060315A279B}"/>
              </a:ext>
            </a:extLst>
          </p:cNvPr>
          <p:cNvSpPr/>
          <p:nvPr/>
        </p:nvSpPr>
        <p:spPr>
          <a:xfrm>
            <a:off x="8956200" y="1300826"/>
            <a:ext cx="369742" cy="1322997"/>
          </a:xfrm>
          <a:prstGeom prst="cube">
            <a:avLst>
              <a:gd name="adj" fmla="val 89661"/>
            </a:avLst>
          </a:prstGeom>
          <a:solidFill>
            <a:schemeClr val="accent2">
              <a:alpha val="54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0387C2A1-E92B-4200-A27D-28719F1A5B5F}"/>
              </a:ext>
            </a:extLst>
          </p:cNvPr>
          <p:cNvCxnSpPr>
            <a:cxnSpLocks/>
          </p:cNvCxnSpPr>
          <p:nvPr/>
        </p:nvCxnSpPr>
        <p:spPr>
          <a:xfrm>
            <a:off x="2489325" y="1945700"/>
            <a:ext cx="313362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정육면체 159">
            <a:extLst>
              <a:ext uri="{FF2B5EF4-FFF2-40B4-BE49-F238E27FC236}">
                <a16:creationId xmlns:a16="http://schemas.microsoft.com/office/drawing/2014/main" id="{AC8D2D8C-ABF4-45DC-B036-B839DFD9A26B}"/>
              </a:ext>
            </a:extLst>
          </p:cNvPr>
          <p:cNvSpPr/>
          <p:nvPr/>
        </p:nvSpPr>
        <p:spPr>
          <a:xfrm>
            <a:off x="3817042" y="1271436"/>
            <a:ext cx="468776" cy="1322997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1" name="정육면체 160">
            <a:extLst>
              <a:ext uri="{FF2B5EF4-FFF2-40B4-BE49-F238E27FC236}">
                <a16:creationId xmlns:a16="http://schemas.microsoft.com/office/drawing/2014/main" id="{5E460CC0-9A5B-4E9B-A5D9-497C07D12AA2}"/>
              </a:ext>
            </a:extLst>
          </p:cNvPr>
          <p:cNvSpPr/>
          <p:nvPr/>
        </p:nvSpPr>
        <p:spPr>
          <a:xfrm>
            <a:off x="4341504" y="1271436"/>
            <a:ext cx="468776" cy="1322997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2" name="정육면체 161">
            <a:extLst>
              <a:ext uri="{FF2B5EF4-FFF2-40B4-BE49-F238E27FC236}">
                <a16:creationId xmlns:a16="http://schemas.microsoft.com/office/drawing/2014/main" id="{873EF12D-425D-400C-84B3-6DBCE8D7FF51}"/>
              </a:ext>
            </a:extLst>
          </p:cNvPr>
          <p:cNvSpPr/>
          <p:nvPr/>
        </p:nvSpPr>
        <p:spPr>
          <a:xfrm>
            <a:off x="4493142" y="1271436"/>
            <a:ext cx="468776" cy="1322997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3" name="정육면체 162">
            <a:extLst>
              <a:ext uri="{FF2B5EF4-FFF2-40B4-BE49-F238E27FC236}">
                <a16:creationId xmlns:a16="http://schemas.microsoft.com/office/drawing/2014/main" id="{6F13C322-D508-445E-B5B4-5CF2F66B6DB0}"/>
              </a:ext>
            </a:extLst>
          </p:cNvPr>
          <p:cNvSpPr/>
          <p:nvPr/>
        </p:nvSpPr>
        <p:spPr>
          <a:xfrm>
            <a:off x="6932172" y="1271436"/>
            <a:ext cx="468776" cy="1322997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4" name="정육면체 163">
            <a:extLst>
              <a:ext uri="{FF2B5EF4-FFF2-40B4-BE49-F238E27FC236}">
                <a16:creationId xmlns:a16="http://schemas.microsoft.com/office/drawing/2014/main" id="{8A46D799-6FE2-497F-8974-3B930382522B}"/>
              </a:ext>
            </a:extLst>
          </p:cNvPr>
          <p:cNvSpPr/>
          <p:nvPr/>
        </p:nvSpPr>
        <p:spPr>
          <a:xfrm>
            <a:off x="7081702" y="1271436"/>
            <a:ext cx="468776" cy="1322997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5" name="정육면체 164">
            <a:extLst>
              <a:ext uri="{FF2B5EF4-FFF2-40B4-BE49-F238E27FC236}">
                <a16:creationId xmlns:a16="http://schemas.microsoft.com/office/drawing/2014/main" id="{2A7B3750-52CD-402E-8E8F-5649EA5A8FF0}"/>
              </a:ext>
            </a:extLst>
          </p:cNvPr>
          <p:cNvSpPr/>
          <p:nvPr/>
        </p:nvSpPr>
        <p:spPr>
          <a:xfrm>
            <a:off x="7236477" y="1271436"/>
            <a:ext cx="468776" cy="1322997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6" name="정육면체 165">
            <a:extLst>
              <a:ext uri="{FF2B5EF4-FFF2-40B4-BE49-F238E27FC236}">
                <a16:creationId xmlns:a16="http://schemas.microsoft.com/office/drawing/2014/main" id="{E35B95BE-DBC2-4E6A-BD74-130A4D5C3586}"/>
              </a:ext>
            </a:extLst>
          </p:cNvPr>
          <p:cNvSpPr/>
          <p:nvPr/>
        </p:nvSpPr>
        <p:spPr>
          <a:xfrm>
            <a:off x="7846280" y="1271436"/>
            <a:ext cx="468776" cy="1322997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7" name="정육면체 166">
            <a:extLst>
              <a:ext uri="{FF2B5EF4-FFF2-40B4-BE49-F238E27FC236}">
                <a16:creationId xmlns:a16="http://schemas.microsoft.com/office/drawing/2014/main" id="{6F82E9CF-BABA-4D62-9EA8-684B75B32968}"/>
              </a:ext>
            </a:extLst>
          </p:cNvPr>
          <p:cNvSpPr/>
          <p:nvPr/>
        </p:nvSpPr>
        <p:spPr>
          <a:xfrm>
            <a:off x="7995811" y="1271436"/>
            <a:ext cx="468776" cy="1322997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8" name="정육면체 167">
            <a:extLst>
              <a:ext uri="{FF2B5EF4-FFF2-40B4-BE49-F238E27FC236}">
                <a16:creationId xmlns:a16="http://schemas.microsoft.com/office/drawing/2014/main" id="{AEF9851E-16F5-4202-AA9B-1B36363B1C9D}"/>
              </a:ext>
            </a:extLst>
          </p:cNvPr>
          <p:cNvSpPr/>
          <p:nvPr/>
        </p:nvSpPr>
        <p:spPr>
          <a:xfrm>
            <a:off x="8150585" y="1271436"/>
            <a:ext cx="468776" cy="1322997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D535317A-7003-426A-950E-C8A2E6B6C7A4}"/>
              </a:ext>
            </a:extLst>
          </p:cNvPr>
          <p:cNvCxnSpPr>
            <a:cxnSpLocks/>
          </p:cNvCxnSpPr>
          <p:nvPr/>
        </p:nvCxnSpPr>
        <p:spPr>
          <a:xfrm>
            <a:off x="8556316" y="1949418"/>
            <a:ext cx="116185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495E0885-24E4-4C67-AE2C-56F0FB432516}"/>
              </a:ext>
            </a:extLst>
          </p:cNvPr>
          <p:cNvCxnSpPr>
            <a:cxnSpLocks/>
          </p:cNvCxnSpPr>
          <p:nvPr/>
        </p:nvCxnSpPr>
        <p:spPr>
          <a:xfrm>
            <a:off x="7614418" y="1945700"/>
            <a:ext cx="196519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타원 170">
            <a:extLst>
              <a:ext uri="{FF2B5EF4-FFF2-40B4-BE49-F238E27FC236}">
                <a16:creationId xmlns:a16="http://schemas.microsoft.com/office/drawing/2014/main" id="{A9689B20-8C38-494A-A015-82701CE48614}"/>
              </a:ext>
            </a:extLst>
          </p:cNvPr>
          <p:cNvSpPr/>
          <p:nvPr/>
        </p:nvSpPr>
        <p:spPr>
          <a:xfrm>
            <a:off x="8682924" y="1879048"/>
            <a:ext cx="135982" cy="13598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72" name="더하기 기호 171">
            <a:extLst>
              <a:ext uri="{FF2B5EF4-FFF2-40B4-BE49-F238E27FC236}">
                <a16:creationId xmlns:a16="http://schemas.microsoft.com/office/drawing/2014/main" id="{B222D5B6-ED97-4308-8587-2179FC6FA0FD}"/>
              </a:ext>
            </a:extLst>
          </p:cNvPr>
          <p:cNvSpPr/>
          <p:nvPr/>
        </p:nvSpPr>
        <p:spPr>
          <a:xfrm>
            <a:off x="8678160" y="1876105"/>
            <a:ext cx="139188" cy="139188"/>
          </a:xfrm>
          <a:prstGeom prst="mathPlus">
            <a:avLst>
              <a:gd name="adj1" fmla="val 457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9CA66C92-E1D5-482F-9808-9D1BF4A7DAFA}"/>
              </a:ext>
            </a:extLst>
          </p:cNvPr>
          <p:cNvCxnSpPr>
            <a:cxnSpLocks/>
          </p:cNvCxnSpPr>
          <p:nvPr/>
        </p:nvCxnSpPr>
        <p:spPr>
          <a:xfrm>
            <a:off x="6706255" y="1945700"/>
            <a:ext cx="196519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3D869A49-0044-42B9-A7A3-28E38A966CC5}"/>
              </a:ext>
            </a:extLst>
          </p:cNvPr>
          <p:cNvCxnSpPr>
            <a:cxnSpLocks/>
          </p:cNvCxnSpPr>
          <p:nvPr/>
        </p:nvCxnSpPr>
        <p:spPr>
          <a:xfrm>
            <a:off x="6156050" y="1944182"/>
            <a:ext cx="550204" cy="0"/>
          </a:xfrm>
          <a:prstGeom prst="line">
            <a:avLst/>
          </a:prstGeom>
          <a:ln w="117475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정육면체 174">
            <a:extLst>
              <a:ext uri="{FF2B5EF4-FFF2-40B4-BE49-F238E27FC236}">
                <a16:creationId xmlns:a16="http://schemas.microsoft.com/office/drawing/2014/main" id="{32E3AD78-6C14-4D91-B5B6-D7640907D98B}"/>
              </a:ext>
            </a:extLst>
          </p:cNvPr>
          <p:cNvSpPr/>
          <p:nvPr/>
        </p:nvSpPr>
        <p:spPr>
          <a:xfrm>
            <a:off x="2833728" y="1271436"/>
            <a:ext cx="468776" cy="1322997"/>
          </a:xfrm>
          <a:prstGeom prst="cube">
            <a:avLst>
              <a:gd name="adj" fmla="val 78783"/>
            </a:avLst>
          </a:prstGeom>
          <a:solidFill>
            <a:schemeClr val="bg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5CF55A3F-7552-486A-98E8-B46528CB670F}"/>
              </a:ext>
            </a:extLst>
          </p:cNvPr>
          <p:cNvCxnSpPr>
            <a:cxnSpLocks/>
          </p:cNvCxnSpPr>
          <p:nvPr/>
        </p:nvCxnSpPr>
        <p:spPr>
          <a:xfrm>
            <a:off x="8842900" y="1949418"/>
            <a:ext cx="97327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FFF29A4C-D77E-4FF4-9670-AB2A58782670}"/>
              </a:ext>
            </a:extLst>
          </p:cNvPr>
          <p:cNvCxnSpPr>
            <a:cxnSpLocks/>
          </p:cNvCxnSpPr>
          <p:nvPr/>
        </p:nvCxnSpPr>
        <p:spPr>
          <a:xfrm flipV="1">
            <a:off x="7705253" y="1945700"/>
            <a:ext cx="0" cy="857847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정육면체 177">
            <a:extLst>
              <a:ext uri="{FF2B5EF4-FFF2-40B4-BE49-F238E27FC236}">
                <a16:creationId xmlns:a16="http://schemas.microsoft.com/office/drawing/2014/main" id="{5881BD5E-4FF1-4C4A-AC51-D45B122201DB}"/>
              </a:ext>
            </a:extLst>
          </p:cNvPr>
          <p:cNvSpPr/>
          <p:nvPr/>
        </p:nvSpPr>
        <p:spPr>
          <a:xfrm>
            <a:off x="2991740" y="1274860"/>
            <a:ext cx="468776" cy="1322997"/>
          </a:xfrm>
          <a:prstGeom prst="cube">
            <a:avLst>
              <a:gd name="adj" fmla="val 78783"/>
            </a:avLst>
          </a:prstGeom>
          <a:solidFill>
            <a:schemeClr val="bg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79" name="정육면체 178">
            <a:extLst>
              <a:ext uri="{FF2B5EF4-FFF2-40B4-BE49-F238E27FC236}">
                <a16:creationId xmlns:a16="http://schemas.microsoft.com/office/drawing/2014/main" id="{DF930C19-115D-4B41-AC38-C32687C87D6F}"/>
              </a:ext>
            </a:extLst>
          </p:cNvPr>
          <p:cNvSpPr/>
          <p:nvPr/>
        </p:nvSpPr>
        <p:spPr>
          <a:xfrm>
            <a:off x="3144167" y="1271436"/>
            <a:ext cx="468776" cy="1322997"/>
          </a:xfrm>
          <a:prstGeom prst="cube">
            <a:avLst>
              <a:gd name="adj" fmla="val 78783"/>
            </a:avLst>
          </a:prstGeom>
          <a:solidFill>
            <a:schemeClr val="bg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80" name="정육면체 179">
            <a:extLst>
              <a:ext uri="{FF2B5EF4-FFF2-40B4-BE49-F238E27FC236}">
                <a16:creationId xmlns:a16="http://schemas.microsoft.com/office/drawing/2014/main" id="{6714C464-F356-4DB6-B38A-1139178DC165}"/>
              </a:ext>
            </a:extLst>
          </p:cNvPr>
          <p:cNvSpPr/>
          <p:nvPr/>
        </p:nvSpPr>
        <p:spPr>
          <a:xfrm>
            <a:off x="5116693" y="1271436"/>
            <a:ext cx="468776" cy="1322997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81" name="정육면체 180">
            <a:extLst>
              <a:ext uri="{FF2B5EF4-FFF2-40B4-BE49-F238E27FC236}">
                <a16:creationId xmlns:a16="http://schemas.microsoft.com/office/drawing/2014/main" id="{CAFF0370-B20A-4242-A835-52F0023E2490}"/>
              </a:ext>
            </a:extLst>
          </p:cNvPr>
          <p:cNvSpPr/>
          <p:nvPr/>
        </p:nvSpPr>
        <p:spPr>
          <a:xfrm>
            <a:off x="5266222" y="1271436"/>
            <a:ext cx="468776" cy="1322997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82" name="정육면체 181">
            <a:extLst>
              <a:ext uri="{FF2B5EF4-FFF2-40B4-BE49-F238E27FC236}">
                <a16:creationId xmlns:a16="http://schemas.microsoft.com/office/drawing/2014/main" id="{7E699EA6-DEC6-4159-B525-F2EF75DB5701}"/>
              </a:ext>
            </a:extLst>
          </p:cNvPr>
          <p:cNvSpPr/>
          <p:nvPr/>
        </p:nvSpPr>
        <p:spPr>
          <a:xfrm>
            <a:off x="5420998" y="1271436"/>
            <a:ext cx="468776" cy="1322997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C115D716-71E1-41E3-B1E9-3162A2903E7B}"/>
              </a:ext>
            </a:extLst>
          </p:cNvPr>
          <p:cNvCxnSpPr>
            <a:cxnSpLocks/>
          </p:cNvCxnSpPr>
          <p:nvPr/>
        </p:nvCxnSpPr>
        <p:spPr>
          <a:xfrm>
            <a:off x="5764596" y="1945700"/>
            <a:ext cx="196519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정육면체 183">
            <a:extLst>
              <a:ext uri="{FF2B5EF4-FFF2-40B4-BE49-F238E27FC236}">
                <a16:creationId xmlns:a16="http://schemas.microsoft.com/office/drawing/2014/main" id="{0C56E382-7438-4D56-B94B-01D07B3DFA0C}"/>
              </a:ext>
            </a:extLst>
          </p:cNvPr>
          <p:cNvSpPr/>
          <p:nvPr/>
        </p:nvSpPr>
        <p:spPr>
          <a:xfrm>
            <a:off x="7550793" y="2770379"/>
            <a:ext cx="285747" cy="1022450"/>
          </a:xfrm>
          <a:prstGeom prst="cube">
            <a:avLst>
              <a:gd name="adj" fmla="val 89661"/>
            </a:avLst>
          </a:prstGeom>
          <a:solidFill>
            <a:schemeClr val="accent2">
              <a:alpha val="72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185" name="직선 연결선 184">
            <a:extLst>
              <a:ext uri="{FF2B5EF4-FFF2-40B4-BE49-F238E27FC236}">
                <a16:creationId xmlns:a16="http://schemas.microsoft.com/office/drawing/2014/main" id="{FC6019F9-A100-4FD0-9F39-E290A088DCDB}"/>
              </a:ext>
            </a:extLst>
          </p:cNvPr>
          <p:cNvCxnSpPr>
            <a:cxnSpLocks/>
          </p:cNvCxnSpPr>
          <p:nvPr/>
        </p:nvCxnSpPr>
        <p:spPr>
          <a:xfrm>
            <a:off x="4349456" y="3788090"/>
            <a:ext cx="0" cy="26731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3CEC35DC-8E01-479E-BE47-18AEE7D8DCF1}"/>
              </a:ext>
            </a:extLst>
          </p:cNvPr>
          <p:cNvCxnSpPr>
            <a:cxnSpLocks/>
          </p:cNvCxnSpPr>
          <p:nvPr/>
        </p:nvCxnSpPr>
        <p:spPr>
          <a:xfrm>
            <a:off x="5051899" y="3786150"/>
            <a:ext cx="0" cy="267316"/>
          </a:xfrm>
          <a:prstGeom prst="line">
            <a:avLst/>
          </a:prstGeom>
          <a:ln w="19050">
            <a:solidFill>
              <a:srgbClr val="C32F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187">
            <a:extLst>
              <a:ext uri="{FF2B5EF4-FFF2-40B4-BE49-F238E27FC236}">
                <a16:creationId xmlns:a16="http://schemas.microsoft.com/office/drawing/2014/main" id="{55529A5A-F92D-491A-80DE-AA31D030F3AE}"/>
              </a:ext>
            </a:extLst>
          </p:cNvPr>
          <p:cNvCxnSpPr>
            <a:cxnSpLocks/>
          </p:cNvCxnSpPr>
          <p:nvPr/>
        </p:nvCxnSpPr>
        <p:spPr>
          <a:xfrm flipV="1">
            <a:off x="4341504" y="4053719"/>
            <a:ext cx="4850309" cy="1"/>
          </a:xfrm>
          <a:prstGeom prst="line">
            <a:avLst/>
          </a:prstGeom>
          <a:ln w="19050">
            <a:gradFill flip="none" rotWithShape="1">
              <a:gsLst>
                <a:gs pos="0">
                  <a:srgbClr val="C0000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41CC5BF5-25A5-4A95-B7E2-EA03132BB9E5}"/>
              </a:ext>
            </a:extLst>
          </p:cNvPr>
          <p:cNvCxnSpPr>
            <a:cxnSpLocks/>
          </p:cNvCxnSpPr>
          <p:nvPr/>
        </p:nvCxnSpPr>
        <p:spPr>
          <a:xfrm>
            <a:off x="7749847" y="3786150"/>
            <a:ext cx="0" cy="267316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8006BEF5-F4CF-464E-9892-B86375FAB50C}"/>
              </a:ext>
            </a:extLst>
          </p:cNvPr>
          <p:cNvCxnSpPr>
            <a:cxnSpLocks/>
          </p:cNvCxnSpPr>
          <p:nvPr/>
        </p:nvCxnSpPr>
        <p:spPr>
          <a:xfrm>
            <a:off x="9182288" y="2978110"/>
            <a:ext cx="0" cy="1075355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>
            <a:extLst>
              <a:ext uri="{FF2B5EF4-FFF2-40B4-BE49-F238E27FC236}">
                <a16:creationId xmlns:a16="http://schemas.microsoft.com/office/drawing/2014/main" id="{8BD84AAD-1481-41E0-883A-054E71570FCE}"/>
              </a:ext>
            </a:extLst>
          </p:cNvPr>
          <p:cNvCxnSpPr>
            <a:cxnSpLocks/>
          </p:cNvCxnSpPr>
          <p:nvPr/>
        </p:nvCxnSpPr>
        <p:spPr>
          <a:xfrm>
            <a:off x="6517486" y="4053466"/>
            <a:ext cx="0" cy="197318"/>
          </a:xfrm>
          <a:prstGeom prst="line">
            <a:avLst/>
          </a:prstGeom>
          <a:ln w="19050">
            <a:solidFill>
              <a:srgbClr val="C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9762AFA4-BF9B-4B4F-9E54-A1EE3FD86ABA}"/>
              </a:ext>
            </a:extLst>
          </p:cNvPr>
          <p:cNvSpPr txBox="1"/>
          <p:nvPr/>
        </p:nvSpPr>
        <p:spPr>
          <a:xfrm>
            <a:off x="4311758" y="3827789"/>
            <a:ext cx="4796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/>
              <a:t>Loss</a:t>
            </a:r>
            <a:r>
              <a:rPr lang="en-US" altLang="ko-KR" sz="1100" b="1" baseline="-25000" dirty="0"/>
              <a:t>1</a:t>
            </a:r>
            <a:endParaRPr lang="ko-KR" altLang="en-US" sz="1100" b="1" baseline="-25000" dirty="0"/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08A031EB-4B93-48AC-A005-C7164818FD04}"/>
              </a:ext>
            </a:extLst>
          </p:cNvPr>
          <p:cNvSpPr txBox="1"/>
          <p:nvPr/>
        </p:nvSpPr>
        <p:spPr>
          <a:xfrm>
            <a:off x="4998585" y="3827789"/>
            <a:ext cx="4796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/>
              <a:t>Loss</a:t>
            </a:r>
            <a:r>
              <a:rPr lang="en-US" altLang="ko-KR" sz="1100" b="1" baseline="-25000" dirty="0"/>
              <a:t>2</a:t>
            </a:r>
            <a:endParaRPr lang="ko-KR" altLang="en-US" sz="1100" b="1" baseline="-250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3A43F8F4-CAE5-439E-AD55-C570DEF629E8}"/>
              </a:ext>
            </a:extLst>
          </p:cNvPr>
          <p:cNvSpPr txBox="1"/>
          <p:nvPr/>
        </p:nvSpPr>
        <p:spPr>
          <a:xfrm>
            <a:off x="7686902" y="3827789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/>
              <a:t>Loss</a:t>
            </a:r>
            <a:r>
              <a:rPr lang="en-US" altLang="ko-KR" sz="1100" b="1" baseline="-25000" dirty="0"/>
              <a:t>n-1</a:t>
            </a:r>
            <a:endParaRPr lang="ko-KR" altLang="en-US" sz="1100" b="1" baseline="-25000" dirty="0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CDBEBED5-77DC-443B-B34C-614557CF1517}"/>
              </a:ext>
            </a:extLst>
          </p:cNvPr>
          <p:cNvSpPr txBox="1"/>
          <p:nvPr/>
        </p:nvSpPr>
        <p:spPr>
          <a:xfrm>
            <a:off x="9135822" y="3827789"/>
            <a:ext cx="4812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err="1"/>
              <a:t>Loss</a:t>
            </a:r>
            <a:r>
              <a:rPr lang="en-US" altLang="ko-KR" sz="1100" b="1" baseline="-25000" dirty="0" err="1"/>
              <a:t>n</a:t>
            </a:r>
            <a:endParaRPr lang="ko-KR" altLang="en-US" sz="1100" b="1" baseline="-25000" dirty="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382E0FA7-B831-4BC9-B3FF-6972584F3607}"/>
              </a:ext>
            </a:extLst>
          </p:cNvPr>
          <p:cNvSpPr txBox="1"/>
          <p:nvPr/>
        </p:nvSpPr>
        <p:spPr>
          <a:xfrm>
            <a:off x="8730335" y="2639033"/>
            <a:ext cx="9172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altLang="ko-KR" sz="1100" b="1" dirty="0" err="1">
                <a:solidFill>
                  <a:schemeClr val="accent2">
                    <a:lumMod val="75000"/>
                  </a:schemeClr>
                </a:solidFill>
              </a:rPr>
              <a:t>rH</a:t>
            </a:r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</a:rPr>
              <a:t> x </a:t>
            </a:r>
            <a:r>
              <a:rPr lang="en-US" altLang="ko-KR" sz="1100" b="1" dirty="0" err="1">
                <a:solidFill>
                  <a:schemeClr val="accent2">
                    <a:lumMod val="75000"/>
                  </a:schemeClr>
                </a:solidFill>
              </a:rPr>
              <a:t>rW</a:t>
            </a:r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</a:rPr>
              <a:t> x 3)</a:t>
            </a:r>
            <a:endParaRPr lang="ko-KR" altLang="en-US" sz="11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B6651AE4-1905-48CB-8954-D6C236FB4829}"/>
              </a:ext>
            </a:extLst>
          </p:cNvPr>
          <p:cNvCxnSpPr>
            <a:cxnSpLocks/>
          </p:cNvCxnSpPr>
          <p:nvPr/>
        </p:nvCxnSpPr>
        <p:spPr>
          <a:xfrm>
            <a:off x="3468058" y="1958077"/>
            <a:ext cx="205671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>
            <a:extLst>
              <a:ext uri="{FF2B5EF4-FFF2-40B4-BE49-F238E27FC236}">
                <a16:creationId xmlns:a16="http://schemas.microsoft.com/office/drawing/2014/main" id="{A729473F-A03B-4A08-8092-68BFD5227730}"/>
              </a:ext>
            </a:extLst>
          </p:cNvPr>
          <p:cNvCxnSpPr>
            <a:cxnSpLocks/>
          </p:cNvCxnSpPr>
          <p:nvPr/>
        </p:nvCxnSpPr>
        <p:spPr>
          <a:xfrm flipV="1">
            <a:off x="3555009" y="1953870"/>
            <a:ext cx="0" cy="864253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정육면체 209">
            <a:extLst>
              <a:ext uri="{FF2B5EF4-FFF2-40B4-BE49-F238E27FC236}">
                <a16:creationId xmlns:a16="http://schemas.microsoft.com/office/drawing/2014/main" id="{EF3A2B38-CE26-4404-B51D-16F34DFA1384}"/>
              </a:ext>
            </a:extLst>
          </p:cNvPr>
          <p:cNvSpPr/>
          <p:nvPr/>
        </p:nvSpPr>
        <p:spPr>
          <a:xfrm>
            <a:off x="3424095" y="2765640"/>
            <a:ext cx="285747" cy="1022450"/>
          </a:xfrm>
          <a:prstGeom prst="cube">
            <a:avLst>
              <a:gd name="adj" fmla="val 89661"/>
            </a:avLst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212" name="직선 연결선 211">
            <a:extLst>
              <a:ext uri="{FF2B5EF4-FFF2-40B4-BE49-F238E27FC236}">
                <a16:creationId xmlns:a16="http://schemas.microsoft.com/office/drawing/2014/main" id="{55F1278E-5830-4863-892F-929646A33FE4}"/>
              </a:ext>
            </a:extLst>
          </p:cNvPr>
          <p:cNvCxnSpPr>
            <a:cxnSpLocks/>
          </p:cNvCxnSpPr>
          <p:nvPr/>
        </p:nvCxnSpPr>
        <p:spPr>
          <a:xfrm flipV="1">
            <a:off x="4223156" y="1953870"/>
            <a:ext cx="0" cy="864254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정육면체 212">
            <a:extLst>
              <a:ext uri="{FF2B5EF4-FFF2-40B4-BE49-F238E27FC236}">
                <a16:creationId xmlns:a16="http://schemas.microsoft.com/office/drawing/2014/main" id="{E0567758-BCCF-462D-B8E1-64C878112F39}"/>
              </a:ext>
            </a:extLst>
          </p:cNvPr>
          <p:cNvSpPr/>
          <p:nvPr/>
        </p:nvSpPr>
        <p:spPr>
          <a:xfrm>
            <a:off x="4108472" y="2765640"/>
            <a:ext cx="285747" cy="1022450"/>
          </a:xfrm>
          <a:prstGeom prst="cube">
            <a:avLst>
              <a:gd name="adj" fmla="val 89661"/>
            </a:avLst>
          </a:prstGeom>
          <a:solidFill>
            <a:schemeClr val="accent2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5F44C4EC-9280-4D35-86A0-0FC8345A86EA}"/>
              </a:ext>
            </a:extLst>
          </p:cNvPr>
          <p:cNvCxnSpPr>
            <a:cxnSpLocks/>
          </p:cNvCxnSpPr>
          <p:nvPr/>
        </p:nvCxnSpPr>
        <p:spPr>
          <a:xfrm>
            <a:off x="4145778" y="1953868"/>
            <a:ext cx="196519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연결선 215">
            <a:extLst>
              <a:ext uri="{FF2B5EF4-FFF2-40B4-BE49-F238E27FC236}">
                <a16:creationId xmlns:a16="http://schemas.microsoft.com/office/drawing/2014/main" id="{DD23517E-BB1E-4ED0-8C98-13A0BEC8AEA8}"/>
              </a:ext>
            </a:extLst>
          </p:cNvPr>
          <p:cNvCxnSpPr>
            <a:cxnSpLocks/>
          </p:cNvCxnSpPr>
          <p:nvPr/>
        </p:nvCxnSpPr>
        <p:spPr>
          <a:xfrm flipV="1">
            <a:off x="4991571" y="1953870"/>
            <a:ext cx="0" cy="864254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정육면체 216">
            <a:extLst>
              <a:ext uri="{FF2B5EF4-FFF2-40B4-BE49-F238E27FC236}">
                <a16:creationId xmlns:a16="http://schemas.microsoft.com/office/drawing/2014/main" id="{8276ADED-B141-443B-B945-67FC4E468CE1}"/>
              </a:ext>
            </a:extLst>
          </p:cNvPr>
          <p:cNvSpPr/>
          <p:nvPr/>
        </p:nvSpPr>
        <p:spPr>
          <a:xfrm>
            <a:off x="4876888" y="2765640"/>
            <a:ext cx="285747" cy="1022450"/>
          </a:xfrm>
          <a:prstGeom prst="cube">
            <a:avLst>
              <a:gd name="adj" fmla="val 89661"/>
            </a:avLst>
          </a:prstGeom>
          <a:solidFill>
            <a:schemeClr val="accent2">
              <a:alpha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F1768D18-E11A-4B25-ADB9-305B94AA4268}"/>
              </a:ext>
            </a:extLst>
          </p:cNvPr>
          <p:cNvCxnSpPr>
            <a:cxnSpLocks/>
          </p:cNvCxnSpPr>
          <p:nvPr/>
        </p:nvCxnSpPr>
        <p:spPr>
          <a:xfrm>
            <a:off x="4914193" y="1953868"/>
            <a:ext cx="196519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C3A29DC5-A00F-4FCE-B56C-3CC2C0091B99}"/>
              </a:ext>
            </a:extLst>
          </p:cNvPr>
          <p:cNvSpPr txBox="1"/>
          <p:nvPr/>
        </p:nvSpPr>
        <p:spPr>
          <a:xfrm>
            <a:off x="4996287" y="2572630"/>
            <a:ext cx="1120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Output branch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49ADBD2C-5952-4BC0-93F6-103D5F710FDD}"/>
              </a:ext>
            </a:extLst>
          </p:cNvPr>
          <p:cNvSpPr txBox="1"/>
          <p:nvPr/>
        </p:nvSpPr>
        <p:spPr>
          <a:xfrm>
            <a:off x="7737594" y="3358079"/>
            <a:ext cx="9172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altLang="ko-KR" sz="1100" b="1" dirty="0" err="1">
                <a:solidFill>
                  <a:schemeClr val="accent2">
                    <a:lumMod val="75000"/>
                  </a:schemeClr>
                </a:solidFill>
              </a:rPr>
              <a:t>rH</a:t>
            </a:r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</a:rPr>
              <a:t> x </a:t>
            </a:r>
            <a:r>
              <a:rPr lang="en-US" altLang="ko-KR" sz="1100" b="1" dirty="0" err="1">
                <a:solidFill>
                  <a:schemeClr val="accent2">
                    <a:lumMod val="75000"/>
                  </a:schemeClr>
                </a:solidFill>
              </a:rPr>
              <a:t>rW</a:t>
            </a:r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</a:rPr>
              <a:t> x 3)</a:t>
            </a:r>
            <a:endParaRPr lang="ko-KR" altLang="en-US" sz="11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C61DE388-BCB0-4D4B-97BD-959AA02B7CA4}"/>
                  </a:ext>
                </a:extLst>
              </p:cNvPr>
              <p:cNvSpPr txBox="1"/>
              <p:nvPr/>
            </p:nvSpPr>
            <p:spPr>
              <a:xfrm>
                <a:off x="4174411" y="4080295"/>
                <a:ext cx="754309" cy="433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b="1" dirty="0"/>
                  <a:t>x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sz="1100" b="0" i="0" dirty="0" smtClean="0"/>
                          <m:t>1</m:t>
                        </m:r>
                      </m:num>
                      <m:den>
                        <m:f>
                          <m:fPr>
                            <m:ctrlPr>
                              <a:rPr lang="en-US" altLang="ko-KR" sz="11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altLang="ko-KR" sz="1100" dirty="0"/>
                              <m:t>1−</m:t>
                            </m:r>
                            <m:r>
                              <m:rPr>
                                <m:nor/>
                              </m:rPr>
                              <a:rPr lang="en-US" altLang="ko-KR" sz="1100" dirty="0"/>
                              <m:t>cn</m:t>
                            </m:r>
                            <m:r>
                              <m:rPr>
                                <m:nor/>
                              </m:rPr>
                              <a:rPr lang="en-US" altLang="ko-KR" sz="1100" baseline="30000" dirty="0"/>
                              <m:t>−1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altLang="ko-KR" sz="1100" dirty="0"/>
                              <m:t>1−</m:t>
                            </m:r>
                            <m:r>
                              <m:rPr>
                                <m:nor/>
                              </m:rPr>
                              <a:rPr lang="en-US" altLang="ko-KR" sz="1100" dirty="0"/>
                              <m:t>c</m:t>
                            </m:r>
                          </m:den>
                        </m:f>
                      </m:den>
                    </m:f>
                  </m:oMath>
                </a14:m>
                <a:endParaRPr lang="ko-KR" altLang="en-US" sz="1100" b="1" baseline="-25000" dirty="0"/>
              </a:p>
            </p:txBody>
          </p:sp>
        </mc:Choice>
        <mc:Fallback xmlns="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C61DE388-BCB0-4D4B-97BD-959AA02B7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411" y="4080295"/>
                <a:ext cx="754309" cy="433580"/>
              </a:xfrm>
              <a:prstGeom prst="rect">
                <a:avLst/>
              </a:prstGeom>
              <a:blipFill>
                <a:blip r:embed="rId3"/>
                <a:stretch>
                  <a:fillRect l="-41129" t="-136620" r="-59677" b="-1985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833C3C7B-23A8-4EC9-9933-71DFEB55B6E3}"/>
                  </a:ext>
                </a:extLst>
              </p:cNvPr>
              <p:cNvSpPr txBox="1"/>
              <p:nvPr/>
            </p:nvSpPr>
            <p:spPr>
              <a:xfrm>
                <a:off x="4846484" y="4080295"/>
                <a:ext cx="773545" cy="4123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b="1" dirty="0"/>
                  <a:t>x </a:t>
                </a:r>
                <a:r>
                  <a:rPr lang="en-US" altLang="ko-KR" sz="1100" dirty="0"/>
                  <a:t>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sz="1100" dirty="0"/>
                          <m:t>c</m:t>
                        </m:r>
                      </m:num>
                      <m:den>
                        <m:f>
                          <m:fPr>
                            <m:ctrlPr>
                              <a:rPr lang="en-US" altLang="ko-KR" sz="11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altLang="ko-KR" sz="1100" dirty="0"/>
                              <m:t>1−</m:t>
                            </m:r>
                            <m:r>
                              <m:rPr>
                                <m:nor/>
                              </m:rPr>
                              <a:rPr lang="en-US" altLang="ko-KR" sz="1100" dirty="0"/>
                              <m:t>cn</m:t>
                            </m:r>
                            <m:r>
                              <m:rPr>
                                <m:nor/>
                              </m:rPr>
                              <a:rPr lang="en-US" altLang="ko-KR" sz="1100" baseline="30000" dirty="0"/>
                              <m:t>−1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altLang="ko-KR" sz="1100" dirty="0"/>
                              <m:t>1−</m:t>
                            </m:r>
                            <m:r>
                              <m:rPr>
                                <m:nor/>
                              </m:rPr>
                              <a:rPr lang="en-US" altLang="ko-KR" sz="1100" dirty="0"/>
                              <m:t>c</m:t>
                            </m:r>
                          </m:den>
                        </m:f>
                      </m:den>
                    </m:f>
                  </m:oMath>
                </a14:m>
                <a:endParaRPr lang="ko-KR" altLang="en-US" sz="1100" b="1" baseline="-25000" dirty="0"/>
              </a:p>
            </p:txBody>
          </p:sp>
        </mc:Choice>
        <mc:Fallback xmlns=""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833C3C7B-23A8-4EC9-9933-71DFEB55B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6484" y="4080295"/>
                <a:ext cx="773545" cy="412357"/>
              </a:xfrm>
              <a:prstGeom prst="rect">
                <a:avLst/>
              </a:prstGeom>
              <a:blipFill>
                <a:blip r:embed="rId4"/>
                <a:stretch>
                  <a:fillRect l="-37008" t="-144118" r="-59055" b="-2102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A3E7E72F-ACB9-47BB-8CF2-19628AE7F648}"/>
                  </a:ext>
                </a:extLst>
              </p:cNvPr>
              <p:cNvSpPr txBox="1"/>
              <p:nvPr/>
            </p:nvSpPr>
            <p:spPr>
              <a:xfrm>
                <a:off x="7489228" y="4080295"/>
                <a:ext cx="877741" cy="4123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b="1" dirty="0"/>
                  <a:t>x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sz="1100" dirty="0"/>
                          <m:t>c</m:t>
                        </m:r>
                        <m:r>
                          <m:rPr>
                            <m:nor/>
                          </m:rPr>
                          <a:rPr lang="en-US" altLang="ko-KR" sz="1100" baseline="30000" dirty="0"/>
                          <m:t>n</m:t>
                        </m:r>
                        <m:r>
                          <m:rPr>
                            <m:nor/>
                          </m:rPr>
                          <a:rPr lang="en-US" altLang="ko-KR" sz="1100" baseline="30000" dirty="0"/>
                          <m:t>−</m:t>
                        </m:r>
                        <m:r>
                          <a:rPr lang="en-US" altLang="ko-KR" sz="1100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f>
                          <m:fPr>
                            <m:ctrlPr>
                              <a:rPr lang="en-US" altLang="ko-KR" sz="11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altLang="ko-KR" sz="1100" dirty="0"/>
                              <m:t>1−</m:t>
                            </m:r>
                            <m:r>
                              <m:rPr>
                                <m:nor/>
                              </m:rPr>
                              <a:rPr lang="en-US" altLang="ko-KR" sz="1100" dirty="0"/>
                              <m:t>cn</m:t>
                            </m:r>
                            <m:r>
                              <m:rPr>
                                <m:nor/>
                              </m:rPr>
                              <a:rPr lang="en-US" altLang="ko-KR" sz="1100" baseline="30000" dirty="0"/>
                              <m:t>−1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altLang="ko-KR" sz="1100" dirty="0"/>
                              <m:t>1−</m:t>
                            </m:r>
                            <m:r>
                              <m:rPr>
                                <m:nor/>
                              </m:rPr>
                              <a:rPr lang="en-US" altLang="ko-KR" sz="1100" dirty="0"/>
                              <m:t>c</m:t>
                            </m:r>
                          </m:den>
                        </m:f>
                      </m:den>
                    </m:f>
                  </m:oMath>
                </a14:m>
                <a:endParaRPr lang="ko-KR" altLang="en-US" sz="1100" b="1" baseline="-25000" dirty="0"/>
              </a:p>
            </p:txBody>
          </p:sp>
        </mc:Choice>
        <mc:Fallback xmlns="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A3E7E72F-ACB9-47BB-8CF2-19628AE7F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9228" y="4080295"/>
                <a:ext cx="877741" cy="412357"/>
              </a:xfrm>
              <a:prstGeom prst="rect">
                <a:avLst/>
              </a:prstGeom>
              <a:blipFill>
                <a:blip r:embed="rId5"/>
                <a:stretch>
                  <a:fillRect l="-21528" t="-144118" r="-51389" b="-2102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B600C1B2-3133-4C86-88E6-4457FB93EA5F}"/>
                  </a:ext>
                </a:extLst>
              </p:cNvPr>
              <p:cNvSpPr txBox="1"/>
              <p:nvPr/>
            </p:nvSpPr>
            <p:spPr>
              <a:xfrm>
                <a:off x="8883064" y="4080295"/>
                <a:ext cx="885755" cy="4123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b="1" dirty="0"/>
                  <a:t>x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sz="1100" dirty="0"/>
                          <m:t>c</m:t>
                        </m:r>
                        <m:r>
                          <m:rPr>
                            <m:nor/>
                          </m:rPr>
                          <a:rPr lang="en-US" altLang="ko-KR" sz="1100" baseline="30000" dirty="0"/>
                          <m:t>n</m:t>
                        </m:r>
                        <m:r>
                          <m:rPr>
                            <m:nor/>
                          </m:rPr>
                          <a:rPr lang="en-US" altLang="ko-KR" sz="1100" baseline="30000" dirty="0"/>
                          <m:t>−1</m:t>
                        </m:r>
                      </m:num>
                      <m:den>
                        <m:f>
                          <m:fPr>
                            <m:ctrlPr>
                              <a:rPr lang="en-US" altLang="ko-KR" sz="11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altLang="ko-KR" sz="1100" dirty="0"/>
                              <m:t>1−</m:t>
                            </m:r>
                            <m:r>
                              <m:rPr>
                                <m:nor/>
                              </m:rPr>
                              <a:rPr lang="en-US" altLang="ko-KR" sz="1100" dirty="0"/>
                              <m:t>cn</m:t>
                            </m:r>
                            <m:r>
                              <m:rPr>
                                <m:nor/>
                              </m:rPr>
                              <a:rPr lang="en-US" altLang="ko-KR" sz="1100" baseline="30000" dirty="0"/>
                              <m:t>−1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altLang="ko-KR" sz="1100" dirty="0"/>
                              <m:t>1−</m:t>
                            </m:r>
                            <m:r>
                              <m:rPr>
                                <m:nor/>
                              </m:rPr>
                              <a:rPr lang="en-US" altLang="ko-KR" sz="1100" dirty="0"/>
                              <m:t>c</m:t>
                            </m:r>
                          </m:den>
                        </m:f>
                      </m:den>
                    </m:f>
                  </m:oMath>
                </a14:m>
                <a:endParaRPr lang="ko-KR" altLang="en-US" sz="1100" b="1" baseline="-25000" dirty="0"/>
              </a:p>
            </p:txBody>
          </p:sp>
        </mc:Choice>
        <mc:Fallback xmlns="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B600C1B2-3133-4C86-88E6-4457FB93E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3064" y="4080295"/>
                <a:ext cx="885755" cy="412357"/>
              </a:xfrm>
              <a:prstGeom prst="rect">
                <a:avLst/>
              </a:prstGeom>
              <a:blipFill>
                <a:blip r:embed="rId6"/>
                <a:stretch>
                  <a:fillRect l="-20000" t="-144118" r="-51724" b="-2102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3E7D934F-DFAB-4991-90E2-C0B1E1D2D11B}"/>
              </a:ext>
            </a:extLst>
          </p:cNvPr>
          <p:cNvSpPr txBox="1"/>
          <p:nvPr/>
        </p:nvSpPr>
        <p:spPr>
          <a:xfrm>
            <a:off x="2866058" y="1215017"/>
            <a:ext cx="6774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Frozen</a:t>
            </a:r>
            <a:endParaRPr lang="ko-KR" altLang="en-US" sz="14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2EA5180-9978-45BB-A882-1F4642602465}"/>
              </a:ext>
            </a:extLst>
          </p:cNvPr>
          <p:cNvSpPr txBox="1"/>
          <p:nvPr/>
        </p:nvSpPr>
        <p:spPr>
          <a:xfrm>
            <a:off x="260378" y="1215017"/>
            <a:ext cx="1066959" cy="3077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Extra Step 1</a:t>
            </a:r>
            <a:endParaRPr lang="ko-KR" altLang="en-US" sz="14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421F966-8835-43D5-BAEC-D8556CC8E73B}"/>
              </a:ext>
            </a:extLst>
          </p:cNvPr>
          <p:cNvSpPr txBox="1"/>
          <p:nvPr/>
        </p:nvSpPr>
        <p:spPr>
          <a:xfrm>
            <a:off x="455141" y="5394084"/>
            <a:ext cx="11401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2"/>
                </a:solidFill>
              </a:rPr>
              <a:t>stacking with multiplying progressively smaller weight to loss against depth of layers</a:t>
            </a:r>
            <a:endParaRPr lang="ko-KR" altLang="en-US" sz="2000" dirty="0">
              <a:solidFill>
                <a:schemeClr val="tx2"/>
              </a:solidFill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7A73EEB8-01EA-4FBC-8F68-A3B433964930}"/>
              </a:ext>
            </a:extLst>
          </p:cNvPr>
          <p:cNvSpPr/>
          <p:nvPr/>
        </p:nvSpPr>
        <p:spPr>
          <a:xfrm>
            <a:off x="456420" y="5815417"/>
            <a:ext cx="103297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2"/>
                </a:solidFill>
              </a:rPr>
              <a:t>The closer c is to 1, the closer it is to the averaged loss, so that the more it considers parameter sharing with deep layers, vise versa.</a:t>
            </a:r>
            <a:endParaRPr lang="ko-KR" altLang="en-US" sz="20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1C9A639-07EC-4E1D-A9A8-E2CAD0B563A5}"/>
                  </a:ext>
                </a:extLst>
              </p:cNvPr>
              <p:cNvSpPr txBox="1"/>
              <p:nvPr/>
            </p:nvSpPr>
            <p:spPr>
              <a:xfrm>
                <a:off x="4678979" y="4536613"/>
                <a:ext cx="4045043" cy="653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Backpropagation with inversed auxiliary loss (multiply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sz="1000" dirty="0"/>
                          <m:t>c</m:t>
                        </m:r>
                        <m:r>
                          <m:rPr>
                            <m:nor/>
                          </m:rPr>
                          <a:rPr lang="en-US" altLang="ko-KR" sz="1000" baseline="30000" dirty="0"/>
                          <m:t>n</m:t>
                        </m:r>
                        <m:r>
                          <m:rPr>
                            <m:nor/>
                          </m:rPr>
                          <a:rPr lang="en-US" altLang="ko-KR" sz="1000" baseline="30000" dirty="0"/>
                          <m:t>−1</m:t>
                        </m:r>
                      </m:num>
                      <m:den>
                        <m:f>
                          <m:fPr>
                            <m:ctrlPr>
                              <a:rPr lang="en-US" altLang="ko-KR" sz="1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altLang="ko-KR" sz="1000" dirty="0"/>
                              <m:t>1−</m:t>
                            </m:r>
                            <m:r>
                              <m:rPr>
                                <m:nor/>
                              </m:rPr>
                              <a:rPr lang="en-US" altLang="ko-KR" sz="1000" dirty="0"/>
                              <m:t>cn</m:t>
                            </m:r>
                            <m:r>
                              <m:rPr>
                                <m:nor/>
                              </m:rPr>
                              <a:rPr lang="en-US" altLang="ko-KR" sz="1000" baseline="30000" dirty="0"/>
                              <m:t>−1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altLang="ko-KR" sz="1000" dirty="0"/>
                              <m:t>1−</m:t>
                            </m:r>
                            <m:r>
                              <m:rPr>
                                <m:nor/>
                              </m:rPr>
                              <a:rPr lang="en-US" altLang="ko-KR" sz="1000" dirty="0"/>
                              <m:t>c</m:t>
                            </m:r>
                          </m:den>
                        </m:f>
                      </m:den>
                    </m:f>
                    <m:r>
                      <a:rPr lang="en-US" altLang="ko-KR" sz="1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/>
                  <a:t>to every loss) [c=0.5]</a:t>
                </a:r>
              </a:p>
            </p:txBody>
          </p:sp>
        </mc:Choice>
        <mc:Fallback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1C9A639-07EC-4E1D-A9A8-E2CAD0B56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979" y="4536613"/>
                <a:ext cx="4045043" cy="653769"/>
              </a:xfrm>
              <a:prstGeom prst="rect">
                <a:avLst/>
              </a:prstGeom>
              <a:blipFill>
                <a:blip r:embed="rId7"/>
                <a:stretch>
                  <a:fillRect t="-40187" b="-1224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07166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146E50-D070-41FE-88B5-91F68311B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Rectangle 99">
            <a:extLst>
              <a:ext uri="{FF2B5EF4-FFF2-40B4-BE49-F238E27FC236}">
                <a16:creationId xmlns:a16="http://schemas.microsoft.com/office/drawing/2014/main" id="{94155601-FD97-47D7-8D9F-A64CDBF355D8}"/>
              </a:ext>
            </a:extLst>
          </p:cNvPr>
          <p:cNvSpPr/>
          <p:nvPr/>
        </p:nvSpPr>
        <p:spPr>
          <a:xfrm>
            <a:off x="-1" y="688640"/>
            <a:ext cx="9472475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Compromise plan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: Stacked transfer learning with inversed auxiliary loss</a:t>
            </a:r>
            <a:endParaRPr lang="ko-KR" altLang="en-US" sz="2000" b="1" dirty="0"/>
          </a:p>
        </p:txBody>
      </p:sp>
      <p:sp>
        <p:nvSpPr>
          <p:cNvPr id="82" name="제목 5">
            <a:extLst>
              <a:ext uri="{FF2B5EF4-FFF2-40B4-BE49-F238E27FC236}">
                <a16:creationId xmlns:a16="http://schemas.microsoft.com/office/drawing/2014/main" id="{BE339C80-A0EE-418F-B326-9E566563D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666"/>
            <a:ext cx="10673900" cy="519141"/>
          </a:xfrm>
        </p:spPr>
        <p:txBody>
          <a:bodyPr/>
          <a:lstStyle/>
          <a:p>
            <a:r>
              <a:rPr lang="en-US" altLang="ko-KR" dirty="0"/>
              <a:t>Proposed method : Depth Controllable SR Network (</a:t>
            </a:r>
            <a:r>
              <a:rPr lang="en-US" altLang="ko-KR" dirty="0" err="1"/>
              <a:t>DCSRNet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16DBD207-FFEA-410F-B1EB-EEEFAD3B49C9}"/>
              </a:ext>
            </a:extLst>
          </p:cNvPr>
          <p:cNvSpPr txBox="1"/>
          <p:nvPr/>
        </p:nvSpPr>
        <p:spPr>
          <a:xfrm>
            <a:off x="455141" y="5307836"/>
            <a:ext cx="11401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2"/>
                </a:solidFill>
              </a:rPr>
              <a:t>stacking with multiplying progressively smaller weight to loss against depth of layers</a:t>
            </a:r>
            <a:endParaRPr lang="ko-KR" altLang="en-US" sz="2000" dirty="0">
              <a:solidFill>
                <a:schemeClr val="tx2"/>
              </a:solidFill>
            </a:endParaRPr>
          </a:p>
        </p:txBody>
      </p:sp>
      <p:sp>
        <p:nvSpPr>
          <p:cNvPr id="150" name="정육면체 149">
            <a:extLst>
              <a:ext uri="{FF2B5EF4-FFF2-40B4-BE49-F238E27FC236}">
                <a16:creationId xmlns:a16="http://schemas.microsoft.com/office/drawing/2014/main" id="{35DC2F83-DEA9-44DC-A580-B3F81E454FF8}"/>
              </a:ext>
            </a:extLst>
          </p:cNvPr>
          <p:cNvSpPr/>
          <p:nvPr/>
        </p:nvSpPr>
        <p:spPr>
          <a:xfrm>
            <a:off x="1620348" y="1810306"/>
            <a:ext cx="276758" cy="781076"/>
          </a:xfrm>
          <a:prstGeom prst="cube">
            <a:avLst>
              <a:gd name="adj" fmla="val 83480"/>
            </a:avLst>
          </a:prstGeom>
          <a:solidFill>
            <a:srgbClr val="00B050">
              <a:alpha val="44000"/>
            </a:srgb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51" name="정육면체 150">
            <a:extLst>
              <a:ext uri="{FF2B5EF4-FFF2-40B4-BE49-F238E27FC236}">
                <a16:creationId xmlns:a16="http://schemas.microsoft.com/office/drawing/2014/main" id="{51FA6575-9E50-4CE7-B075-320C93C97FA5}"/>
              </a:ext>
            </a:extLst>
          </p:cNvPr>
          <p:cNvSpPr/>
          <p:nvPr/>
        </p:nvSpPr>
        <p:spPr>
          <a:xfrm>
            <a:off x="2189195" y="1271436"/>
            <a:ext cx="406863" cy="1322997"/>
          </a:xfrm>
          <a:prstGeom prst="cube">
            <a:avLst>
              <a:gd name="adj" fmla="val 89661"/>
            </a:avLst>
          </a:prstGeom>
          <a:solidFill>
            <a:srgbClr val="C00000">
              <a:alpha val="44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52" name="정육면체 151">
            <a:extLst>
              <a:ext uri="{FF2B5EF4-FFF2-40B4-BE49-F238E27FC236}">
                <a16:creationId xmlns:a16="http://schemas.microsoft.com/office/drawing/2014/main" id="{76060025-54A5-4323-A3CA-7B93CF4E8FE7}"/>
              </a:ext>
            </a:extLst>
          </p:cNvPr>
          <p:cNvSpPr/>
          <p:nvPr/>
        </p:nvSpPr>
        <p:spPr>
          <a:xfrm>
            <a:off x="3671187" y="1271436"/>
            <a:ext cx="468776" cy="1322997"/>
          </a:xfrm>
          <a:prstGeom prst="cube">
            <a:avLst>
              <a:gd name="adj" fmla="val 78783"/>
            </a:avLst>
          </a:prstGeom>
          <a:solidFill>
            <a:schemeClr val="bg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72E5FCF-5E33-434D-9269-929E4D3C2A45}"/>
              </a:ext>
            </a:extLst>
          </p:cNvPr>
          <p:cNvSpPr txBox="1"/>
          <p:nvPr/>
        </p:nvSpPr>
        <p:spPr>
          <a:xfrm>
            <a:off x="1269002" y="2565271"/>
            <a:ext cx="8178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</a:rPr>
              <a:t>(H x W x 3)</a:t>
            </a:r>
            <a:endParaRPr lang="ko-KR" altLang="en-US" sz="11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F303F61-4222-4D3A-B822-8BC5E4DC6E79}"/>
              </a:ext>
            </a:extLst>
          </p:cNvPr>
          <p:cNvSpPr txBox="1"/>
          <p:nvPr/>
        </p:nvSpPr>
        <p:spPr>
          <a:xfrm>
            <a:off x="1904727" y="2584278"/>
            <a:ext cx="9172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C00000"/>
                </a:solidFill>
              </a:rPr>
              <a:t>(</a:t>
            </a:r>
            <a:r>
              <a:rPr lang="en-US" altLang="ko-KR" sz="1100" b="1" dirty="0" err="1">
                <a:solidFill>
                  <a:srgbClr val="C00000"/>
                </a:solidFill>
              </a:rPr>
              <a:t>rH</a:t>
            </a:r>
            <a:r>
              <a:rPr lang="en-US" altLang="ko-KR" sz="1100" b="1" dirty="0">
                <a:solidFill>
                  <a:srgbClr val="C00000"/>
                </a:solidFill>
              </a:rPr>
              <a:t> x </a:t>
            </a:r>
            <a:r>
              <a:rPr lang="en-US" altLang="ko-KR" sz="1100" b="1" dirty="0" err="1">
                <a:solidFill>
                  <a:srgbClr val="C00000"/>
                </a:solidFill>
              </a:rPr>
              <a:t>rW</a:t>
            </a:r>
            <a:r>
              <a:rPr lang="en-US" altLang="ko-KR" sz="1100" b="1" dirty="0">
                <a:solidFill>
                  <a:srgbClr val="C00000"/>
                </a:solidFill>
              </a:rPr>
              <a:t> x 3)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2FA6579A-D831-4406-96A7-17D24D177D85}"/>
              </a:ext>
            </a:extLst>
          </p:cNvPr>
          <p:cNvCxnSpPr>
            <a:cxnSpLocks/>
          </p:cNvCxnSpPr>
          <p:nvPr/>
        </p:nvCxnSpPr>
        <p:spPr>
          <a:xfrm>
            <a:off x="1966923" y="1945700"/>
            <a:ext cx="196519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정육면체 157">
            <a:extLst>
              <a:ext uri="{FF2B5EF4-FFF2-40B4-BE49-F238E27FC236}">
                <a16:creationId xmlns:a16="http://schemas.microsoft.com/office/drawing/2014/main" id="{44448417-59C9-4D05-8DC5-0060315A279B}"/>
              </a:ext>
            </a:extLst>
          </p:cNvPr>
          <p:cNvSpPr/>
          <p:nvPr/>
        </p:nvSpPr>
        <p:spPr>
          <a:xfrm>
            <a:off x="8956200" y="1300826"/>
            <a:ext cx="369742" cy="1322997"/>
          </a:xfrm>
          <a:prstGeom prst="cube">
            <a:avLst>
              <a:gd name="adj" fmla="val 89661"/>
            </a:avLst>
          </a:prstGeom>
          <a:solidFill>
            <a:schemeClr val="accent2">
              <a:alpha val="75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0387C2A1-E92B-4200-A27D-28719F1A5B5F}"/>
              </a:ext>
            </a:extLst>
          </p:cNvPr>
          <p:cNvCxnSpPr>
            <a:cxnSpLocks/>
          </p:cNvCxnSpPr>
          <p:nvPr/>
        </p:nvCxnSpPr>
        <p:spPr>
          <a:xfrm>
            <a:off x="2489325" y="1945700"/>
            <a:ext cx="313362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정육면체 159">
            <a:extLst>
              <a:ext uri="{FF2B5EF4-FFF2-40B4-BE49-F238E27FC236}">
                <a16:creationId xmlns:a16="http://schemas.microsoft.com/office/drawing/2014/main" id="{AC8D2D8C-ABF4-45DC-B036-B839DFD9A26B}"/>
              </a:ext>
            </a:extLst>
          </p:cNvPr>
          <p:cNvSpPr/>
          <p:nvPr/>
        </p:nvSpPr>
        <p:spPr>
          <a:xfrm>
            <a:off x="3817042" y="1271436"/>
            <a:ext cx="468776" cy="1322997"/>
          </a:xfrm>
          <a:prstGeom prst="cube">
            <a:avLst>
              <a:gd name="adj" fmla="val 78783"/>
            </a:avLst>
          </a:prstGeom>
          <a:solidFill>
            <a:schemeClr val="bg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1" name="정육면체 160">
            <a:extLst>
              <a:ext uri="{FF2B5EF4-FFF2-40B4-BE49-F238E27FC236}">
                <a16:creationId xmlns:a16="http://schemas.microsoft.com/office/drawing/2014/main" id="{5E460CC0-9A5B-4E9B-A5D9-497C07D12AA2}"/>
              </a:ext>
            </a:extLst>
          </p:cNvPr>
          <p:cNvSpPr/>
          <p:nvPr/>
        </p:nvSpPr>
        <p:spPr>
          <a:xfrm>
            <a:off x="4341504" y="1271436"/>
            <a:ext cx="468776" cy="1322997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2" name="정육면체 161">
            <a:extLst>
              <a:ext uri="{FF2B5EF4-FFF2-40B4-BE49-F238E27FC236}">
                <a16:creationId xmlns:a16="http://schemas.microsoft.com/office/drawing/2014/main" id="{873EF12D-425D-400C-84B3-6DBCE8D7FF51}"/>
              </a:ext>
            </a:extLst>
          </p:cNvPr>
          <p:cNvSpPr/>
          <p:nvPr/>
        </p:nvSpPr>
        <p:spPr>
          <a:xfrm>
            <a:off x="4493142" y="1271436"/>
            <a:ext cx="468776" cy="1322997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3" name="정육면체 162">
            <a:extLst>
              <a:ext uri="{FF2B5EF4-FFF2-40B4-BE49-F238E27FC236}">
                <a16:creationId xmlns:a16="http://schemas.microsoft.com/office/drawing/2014/main" id="{6F13C322-D508-445E-B5B4-5CF2F66B6DB0}"/>
              </a:ext>
            </a:extLst>
          </p:cNvPr>
          <p:cNvSpPr/>
          <p:nvPr/>
        </p:nvSpPr>
        <p:spPr>
          <a:xfrm>
            <a:off x="6932172" y="1271436"/>
            <a:ext cx="468776" cy="1322997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4" name="정육면체 163">
            <a:extLst>
              <a:ext uri="{FF2B5EF4-FFF2-40B4-BE49-F238E27FC236}">
                <a16:creationId xmlns:a16="http://schemas.microsoft.com/office/drawing/2014/main" id="{8A46D799-6FE2-497F-8974-3B930382522B}"/>
              </a:ext>
            </a:extLst>
          </p:cNvPr>
          <p:cNvSpPr/>
          <p:nvPr/>
        </p:nvSpPr>
        <p:spPr>
          <a:xfrm>
            <a:off x="7081702" y="1271436"/>
            <a:ext cx="468776" cy="1322997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5" name="정육면체 164">
            <a:extLst>
              <a:ext uri="{FF2B5EF4-FFF2-40B4-BE49-F238E27FC236}">
                <a16:creationId xmlns:a16="http://schemas.microsoft.com/office/drawing/2014/main" id="{2A7B3750-52CD-402E-8E8F-5649EA5A8FF0}"/>
              </a:ext>
            </a:extLst>
          </p:cNvPr>
          <p:cNvSpPr/>
          <p:nvPr/>
        </p:nvSpPr>
        <p:spPr>
          <a:xfrm>
            <a:off x="7236477" y="1271436"/>
            <a:ext cx="468776" cy="1322997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6" name="정육면체 165">
            <a:extLst>
              <a:ext uri="{FF2B5EF4-FFF2-40B4-BE49-F238E27FC236}">
                <a16:creationId xmlns:a16="http://schemas.microsoft.com/office/drawing/2014/main" id="{E35B95BE-DBC2-4E6A-BD74-130A4D5C3586}"/>
              </a:ext>
            </a:extLst>
          </p:cNvPr>
          <p:cNvSpPr/>
          <p:nvPr/>
        </p:nvSpPr>
        <p:spPr>
          <a:xfrm>
            <a:off x="7846280" y="1271436"/>
            <a:ext cx="468776" cy="1322997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7" name="정육면체 166">
            <a:extLst>
              <a:ext uri="{FF2B5EF4-FFF2-40B4-BE49-F238E27FC236}">
                <a16:creationId xmlns:a16="http://schemas.microsoft.com/office/drawing/2014/main" id="{6F82E9CF-BABA-4D62-9EA8-684B75B32968}"/>
              </a:ext>
            </a:extLst>
          </p:cNvPr>
          <p:cNvSpPr/>
          <p:nvPr/>
        </p:nvSpPr>
        <p:spPr>
          <a:xfrm>
            <a:off x="7995811" y="1271436"/>
            <a:ext cx="468776" cy="1322997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8" name="정육면체 167">
            <a:extLst>
              <a:ext uri="{FF2B5EF4-FFF2-40B4-BE49-F238E27FC236}">
                <a16:creationId xmlns:a16="http://schemas.microsoft.com/office/drawing/2014/main" id="{AEF9851E-16F5-4202-AA9B-1B36363B1C9D}"/>
              </a:ext>
            </a:extLst>
          </p:cNvPr>
          <p:cNvSpPr/>
          <p:nvPr/>
        </p:nvSpPr>
        <p:spPr>
          <a:xfrm>
            <a:off x="8150585" y="1271436"/>
            <a:ext cx="468776" cy="1322997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D535317A-7003-426A-950E-C8A2E6B6C7A4}"/>
              </a:ext>
            </a:extLst>
          </p:cNvPr>
          <p:cNvCxnSpPr>
            <a:cxnSpLocks/>
          </p:cNvCxnSpPr>
          <p:nvPr/>
        </p:nvCxnSpPr>
        <p:spPr>
          <a:xfrm>
            <a:off x="8556316" y="1949418"/>
            <a:ext cx="116185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495E0885-24E4-4C67-AE2C-56F0FB432516}"/>
              </a:ext>
            </a:extLst>
          </p:cNvPr>
          <p:cNvCxnSpPr>
            <a:cxnSpLocks/>
          </p:cNvCxnSpPr>
          <p:nvPr/>
        </p:nvCxnSpPr>
        <p:spPr>
          <a:xfrm>
            <a:off x="7614418" y="1945700"/>
            <a:ext cx="196519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타원 170">
            <a:extLst>
              <a:ext uri="{FF2B5EF4-FFF2-40B4-BE49-F238E27FC236}">
                <a16:creationId xmlns:a16="http://schemas.microsoft.com/office/drawing/2014/main" id="{A9689B20-8C38-494A-A015-82701CE48614}"/>
              </a:ext>
            </a:extLst>
          </p:cNvPr>
          <p:cNvSpPr/>
          <p:nvPr/>
        </p:nvSpPr>
        <p:spPr>
          <a:xfrm>
            <a:off x="8682924" y="1879048"/>
            <a:ext cx="135982" cy="13598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72" name="더하기 기호 171">
            <a:extLst>
              <a:ext uri="{FF2B5EF4-FFF2-40B4-BE49-F238E27FC236}">
                <a16:creationId xmlns:a16="http://schemas.microsoft.com/office/drawing/2014/main" id="{B222D5B6-ED97-4308-8587-2179FC6FA0FD}"/>
              </a:ext>
            </a:extLst>
          </p:cNvPr>
          <p:cNvSpPr/>
          <p:nvPr/>
        </p:nvSpPr>
        <p:spPr>
          <a:xfrm>
            <a:off x="8678160" y="1876105"/>
            <a:ext cx="139188" cy="139188"/>
          </a:xfrm>
          <a:prstGeom prst="mathPlus">
            <a:avLst>
              <a:gd name="adj1" fmla="val 457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9CA66C92-E1D5-482F-9808-9D1BF4A7DAFA}"/>
              </a:ext>
            </a:extLst>
          </p:cNvPr>
          <p:cNvCxnSpPr>
            <a:cxnSpLocks/>
          </p:cNvCxnSpPr>
          <p:nvPr/>
        </p:nvCxnSpPr>
        <p:spPr>
          <a:xfrm>
            <a:off x="6706255" y="1945700"/>
            <a:ext cx="196519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3D869A49-0044-42B9-A7A3-28E38A966CC5}"/>
              </a:ext>
            </a:extLst>
          </p:cNvPr>
          <p:cNvCxnSpPr>
            <a:cxnSpLocks/>
          </p:cNvCxnSpPr>
          <p:nvPr/>
        </p:nvCxnSpPr>
        <p:spPr>
          <a:xfrm>
            <a:off x="6156050" y="1944182"/>
            <a:ext cx="550204" cy="0"/>
          </a:xfrm>
          <a:prstGeom prst="line">
            <a:avLst/>
          </a:prstGeom>
          <a:ln w="117475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정육면체 174">
            <a:extLst>
              <a:ext uri="{FF2B5EF4-FFF2-40B4-BE49-F238E27FC236}">
                <a16:creationId xmlns:a16="http://schemas.microsoft.com/office/drawing/2014/main" id="{32E3AD78-6C14-4D91-B5B6-D7640907D98B}"/>
              </a:ext>
            </a:extLst>
          </p:cNvPr>
          <p:cNvSpPr/>
          <p:nvPr/>
        </p:nvSpPr>
        <p:spPr>
          <a:xfrm>
            <a:off x="2833728" y="1271436"/>
            <a:ext cx="468776" cy="1322997"/>
          </a:xfrm>
          <a:prstGeom prst="cube">
            <a:avLst>
              <a:gd name="adj" fmla="val 78783"/>
            </a:avLst>
          </a:prstGeom>
          <a:solidFill>
            <a:schemeClr val="bg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5CF55A3F-7552-486A-98E8-B46528CB670F}"/>
              </a:ext>
            </a:extLst>
          </p:cNvPr>
          <p:cNvCxnSpPr>
            <a:cxnSpLocks/>
          </p:cNvCxnSpPr>
          <p:nvPr/>
        </p:nvCxnSpPr>
        <p:spPr>
          <a:xfrm>
            <a:off x="8842900" y="1949418"/>
            <a:ext cx="97327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FFF29A4C-D77E-4FF4-9670-AB2A58782670}"/>
              </a:ext>
            </a:extLst>
          </p:cNvPr>
          <p:cNvCxnSpPr>
            <a:cxnSpLocks/>
          </p:cNvCxnSpPr>
          <p:nvPr/>
        </p:nvCxnSpPr>
        <p:spPr>
          <a:xfrm flipV="1">
            <a:off x="7705253" y="1945700"/>
            <a:ext cx="0" cy="857847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정육면체 177">
            <a:extLst>
              <a:ext uri="{FF2B5EF4-FFF2-40B4-BE49-F238E27FC236}">
                <a16:creationId xmlns:a16="http://schemas.microsoft.com/office/drawing/2014/main" id="{5881BD5E-4FF1-4C4A-AC51-D45B122201DB}"/>
              </a:ext>
            </a:extLst>
          </p:cNvPr>
          <p:cNvSpPr/>
          <p:nvPr/>
        </p:nvSpPr>
        <p:spPr>
          <a:xfrm>
            <a:off x="2991740" y="1274860"/>
            <a:ext cx="468776" cy="1322997"/>
          </a:xfrm>
          <a:prstGeom prst="cube">
            <a:avLst>
              <a:gd name="adj" fmla="val 78783"/>
            </a:avLst>
          </a:prstGeom>
          <a:solidFill>
            <a:schemeClr val="bg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79" name="정육면체 178">
            <a:extLst>
              <a:ext uri="{FF2B5EF4-FFF2-40B4-BE49-F238E27FC236}">
                <a16:creationId xmlns:a16="http://schemas.microsoft.com/office/drawing/2014/main" id="{DF930C19-115D-4B41-AC38-C32687C87D6F}"/>
              </a:ext>
            </a:extLst>
          </p:cNvPr>
          <p:cNvSpPr/>
          <p:nvPr/>
        </p:nvSpPr>
        <p:spPr>
          <a:xfrm>
            <a:off x="3144167" y="1271436"/>
            <a:ext cx="468776" cy="1322997"/>
          </a:xfrm>
          <a:prstGeom prst="cube">
            <a:avLst>
              <a:gd name="adj" fmla="val 78783"/>
            </a:avLst>
          </a:prstGeom>
          <a:solidFill>
            <a:schemeClr val="bg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80" name="정육면체 179">
            <a:extLst>
              <a:ext uri="{FF2B5EF4-FFF2-40B4-BE49-F238E27FC236}">
                <a16:creationId xmlns:a16="http://schemas.microsoft.com/office/drawing/2014/main" id="{6714C464-F356-4DB6-B38A-1139178DC165}"/>
              </a:ext>
            </a:extLst>
          </p:cNvPr>
          <p:cNvSpPr/>
          <p:nvPr/>
        </p:nvSpPr>
        <p:spPr>
          <a:xfrm>
            <a:off x="5116693" y="1271436"/>
            <a:ext cx="468776" cy="1322997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81" name="정육면체 180">
            <a:extLst>
              <a:ext uri="{FF2B5EF4-FFF2-40B4-BE49-F238E27FC236}">
                <a16:creationId xmlns:a16="http://schemas.microsoft.com/office/drawing/2014/main" id="{CAFF0370-B20A-4242-A835-52F0023E2490}"/>
              </a:ext>
            </a:extLst>
          </p:cNvPr>
          <p:cNvSpPr/>
          <p:nvPr/>
        </p:nvSpPr>
        <p:spPr>
          <a:xfrm>
            <a:off x="5266222" y="1271436"/>
            <a:ext cx="468776" cy="1322997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82" name="정육면체 181">
            <a:extLst>
              <a:ext uri="{FF2B5EF4-FFF2-40B4-BE49-F238E27FC236}">
                <a16:creationId xmlns:a16="http://schemas.microsoft.com/office/drawing/2014/main" id="{7E699EA6-DEC6-4159-B525-F2EF75DB5701}"/>
              </a:ext>
            </a:extLst>
          </p:cNvPr>
          <p:cNvSpPr/>
          <p:nvPr/>
        </p:nvSpPr>
        <p:spPr>
          <a:xfrm>
            <a:off x="5420998" y="1271436"/>
            <a:ext cx="468776" cy="1322997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C115D716-71E1-41E3-B1E9-3162A2903E7B}"/>
              </a:ext>
            </a:extLst>
          </p:cNvPr>
          <p:cNvCxnSpPr>
            <a:cxnSpLocks/>
          </p:cNvCxnSpPr>
          <p:nvPr/>
        </p:nvCxnSpPr>
        <p:spPr>
          <a:xfrm>
            <a:off x="5764596" y="1945700"/>
            <a:ext cx="196519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정육면체 183">
            <a:extLst>
              <a:ext uri="{FF2B5EF4-FFF2-40B4-BE49-F238E27FC236}">
                <a16:creationId xmlns:a16="http://schemas.microsoft.com/office/drawing/2014/main" id="{0C56E382-7438-4D56-B94B-01D07B3DFA0C}"/>
              </a:ext>
            </a:extLst>
          </p:cNvPr>
          <p:cNvSpPr/>
          <p:nvPr/>
        </p:nvSpPr>
        <p:spPr>
          <a:xfrm>
            <a:off x="7550793" y="2770379"/>
            <a:ext cx="285747" cy="1022450"/>
          </a:xfrm>
          <a:prstGeom prst="cube">
            <a:avLst>
              <a:gd name="adj" fmla="val 89661"/>
            </a:avLst>
          </a:prstGeom>
          <a:solidFill>
            <a:schemeClr val="accent2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185" name="직선 연결선 184">
            <a:extLst>
              <a:ext uri="{FF2B5EF4-FFF2-40B4-BE49-F238E27FC236}">
                <a16:creationId xmlns:a16="http://schemas.microsoft.com/office/drawing/2014/main" id="{FC6019F9-A100-4FD0-9F39-E290A088DCDB}"/>
              </a:ext>
            </a:extLst>
          </p:cNvPr>
          <p:cNvCxnSpPr>
            <a:cxnSpLocks/>
          </p:cNvCxnSpPr>
          <p:nvPr/>
        </p:nvCxnSpPr>
        <p:spPr>
          <a:xfrm>
            <a:off x="5042475" y="3788090"/>
            <a:ext cx="0" cy="26731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3CEC35DC-8E01-479E-BE47-18AEE7D8DCF1}"/>
              </a:ext>
            </a:extLst>
          </p:cNvPr>
          <p:cNvCxnSpPr>
            <a:cxnSpLocks/>
          </p:cNvCxnSpPr>
          <p:nvPr/>
        </p:nvCxnSpPr>
        <p:spPr>
          <a:xfrm>
            <a:off x="5744918" y="3786150"/>
            <a:ext cx="0" cy="267316"/>
          </a:xfrm>
          <a:prstGeom prst="line">
            <a:avLst/>
          </a:prstGeom>
          <a:ln w="19050">
            <a:solidFill>
              <a:srgbClr val="C32F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연결선 187">
            <a:extLst>
              <a:ext uri="{FF2B5EF4-FFF2-40B4-BE49-F238E27FC236}">
                <a16:creationId xmlns:a16="http://schemas.microsoft.com/office/drawing/2014/main" id="{55529A5A-F92D-491A-80DE-AA31D030F3AE}"/>
              </a:ext>
            </a:extLst>
          </p:cNvPr>
          <p:cNvCxnSpPr>
            <a:cxnSpLocks/>
          </p:cNvCxnSpPr>
          <p:nvPr/>
        </p:nvCxnSpPr>
        <p:spPr>
          <a:xfrm flipV="1">
            <a:off x="5034523" y="4053720"/>
            <a:ext cx="4147765" cy="1"/>
          </a:xfrm>
          <a:prstGeom prst="line">
            <a:avLst/>
          </a:prstGeom>
          <a:ln w="19050">
            <a:gradFill flip="none" rotWithShape="1">
              <a:gsLst>
                <a:gs pos="0">
                  <a:srgbClr val="C0000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41CC5BF5-25A5-4A95-B7E2-EA03132BB9E5}"/>
              </a:ext>
            </a:extLst>
          </p:cNvPr>
          <p:cNvCxnSpPr>
            <a:cxnSpLocks/>
          </p:cNvCxnSpPr>
          <p:nvPr/>
        </p:nvCxnSpPr>
        <p:spPr>
          <a:xfrm>
            <a:off x="7756443" y="3786150"/>
            <a:ext cx="0" cy="267316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8006BEF5-F4CF-464E-9892-B86375FAB50C}"/>
              </a:ext>
            </a:extLst>
          </p:cNvPr>
          <p:cNvCxnSpPr>
            <a:cxnSpLocks/>
          </p:cNvCxnSpPr>
          <p:nvPr/>
        </p:nvCxnSpPr>
        <p:spPr>
          <a:xfrm>
            <a:off x="9175145" y="2978110"/>
            <a:ext cx="0" cy="1075355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>
            <a:extLst>
              <a:ext uri="{FF2B5EF4-FFF2-40B4-BE49-F238E27FC236}">
                <a16:creationId xmlns:a16="http://schemas.microsoft.com/office/drawing/2014/main" id="{8BD84AAD-1481-41E0-883A-054E71570FCE}"/>
              </a:ext>
            </a:extLst>
          </p:cNvPr>
          <p:cNvCxnSpPr>
            <a:cxnSpLocks/>
          </p:cNvCxnSpPr>
          <p:nvPr/>
        </p:nvCxnSpPr>
        <p:spPr>
          <a:xfrm>
            <a:off x="7081702" y="4053466"/>
            <a:ext cx="0" cy="197318"/>
          </a:xfrm>
          <a:prstGeom prst="line">
            <a:avLst/>
          </a:prstGeom>
          <a:ln w="19050">
            <a:solidFill>
              <a:srgbClr val="C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9762AFA4-BF9B-4B4F-9E54-A1EE3FD86ABA}"/>
              </a:ext>
            </a:extLst>
          </p:cNvPr>
          <p:cNvSpPr txBox="1"/>
          <p:nvPr/>
        </p:nvSpPr>
        <p:spPr>
          <a:xfrm>
            <a:off x="5004777" y="3827789"/>
            <a:ext cx="4796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/>
              <a:t>Loss</a:t>
            </a:r>
            <a:r>
              <a:rPr lang="en-US" altLang="ko-KR" sz="1100" b="1" baseline="-25000" dirty="0"/>
              <a:t>1</a:t>
            </a:r>
            <a:endParaRPr lang="ko-KR" altLang="en-US" sz="1100" b="1" baseline="-25000" dirty="0"/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08A031EB-4B93-48AC-A005-C7164818FD04}"/>
              </a:ext>
            </a:extLst>
          </p:cNvPr>
          <p:cNvSpPr txBox="1"/>
          <p:nvPr/>
        </p:nvSpPr>
        <p:spPr>
          <a:xfrm>
            <a:off x="5691604" y="3827789"/>
            <a:ext cx="4796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/>
              <a:t>Loss</a:t>
            </a:r>
            <a:r>
              <a:rPr lang="en-US" altLang="ko-KR" sz="1100" b="1" baseline="-25000" dirty="0"/>
              <a:t>2</a:t>
            </a:r>
            <a:endParaRPr lang="ko-KR" altLang="en-US" sz="1100" b="1" baseline="-25000" dirty="0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3A43F8F4-CAE5-439E-AD55-C570DEF629E8}"/>
              </a:ext>
            </a:extLst>
          </p:cNvPr>
          <p:cNvSpPr txBox="1"/>
          <p:nvPr/>
        </p:nvSpPr>
        <p:spPr>
          <a:xfrm>
            <a:off x="7693498" y="3827789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/>
              <a:t>Loss</a:t>
            </a:r>
            <a:r>
              <a:rPr lang="en-US" altLang="ko-KR" sz="1100" b="1" baseline="-25000" dirty="0"/>
              <a:t>n-1</a:t>
            </a:r>
            <a:endParaRPr lang="ko-KR" altLang="en-US" sz="1100" b="1" baseline="-25000" dirty="0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CDBEBED5-77DC-443B-B34C-614557CF1517}"/>
              </a:ext>
            </a:extLst>
          </p:cNvPr>
          <p:cNvSpPr txBox="1"/>
          <p:nvPr/>
        </p:nvSpPr>
        <p:spPr>
          <a:xfrm>
            <a:off x="9142418" y="3827789"/>
            <a:ext cx="4812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err="1"/>
              <a:t>Loss</a:t>
            </a:r>
            <a:r>
              <a:rPr lang="en-US" altLang="ko-KR" sz="1100" b="1" baseline="-25000" dirty="0" err="1"/>
              <a:t>n</a:t>
            </a:r>
            <a:endParaRPr lang="ko-KR" altLang="en-US" sz="1100" b="1" baseline="-25000" dirty="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382E0FA7-B831-4BC9-B3FF-6972584F3607}"/>
              </a:ext>
            </a:extLst>
          </p:cNvPr>
          <p:cNvSpPr txBox="1"/>
          <p:nvPr/>
        </p:nvSpPr>
        <p:spPr>
          <a:xfrm>
            <a:off x="8730335" y="2639033"/>
            <a:ext cx="9172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altLang="ko-KR" sz="1100" b="1" dirty="0" err="1">
                <a:solidFill>
                  <a:schemeClr val="accent2">
                    <a:lumMod val="75000"/>
                  </a:schemeClr>
                </a:solidFill>
              </a:rPr>
              <a:t>rH</a:t>
            </a:r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</a:rPr>
              <a:t> x </a:t>
            </a:r>
            <a:r>
              <a:rPr lang="en-US" altLang="ko-KR" sz="1100" b="1" dirty="0" err="1">
                <a:solidFill>
                  <a:schemeClr val="accent2">
                    <a:lumMod val="75000"/>
                  </a:schemeClr>
                </a:solidFill>
              </a:rPr>
              <a:t>rW</a:t>
            </a:r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</a:rPr>
              <a:t> x 3)</a:t>
            </a:r>
            <a:endParaRPr lang="ko-KR" altLang="en-US" sz="11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B6651AE4-1905-48CB-8954-D6C236FB4829}"/>
              </a:ext>
            </a:extLst>
          </p:cNvPr>
          <p:cNvCxnSpPr>
            <a:cxnSpLocks/>
          </p:cNvCxnSpPr>
          <p:nvPr/>
        </p:nvCxnSpPr>
        <p:spPr>
          <a:xfrm>
            <a:off x="3468058" y="1958077"/>
            <a:ext cx="205671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>
            <a:extLst>
              <a:ext uri="{FF2B5EF4-FFF2-40B4-BE49-F238E27FC236}">
                <a16:creationId xmlns:a16="http://schemas.microsoft.com/office/drawing/2014/main" id="{A729473F-A03B-4A08-8092-68BFD5227730}"/>
              </a:ext>
            </a:extLst>
          </p:cNvPr>
          <p:cNvCxnSpPr>
            <a:cxnSpLocks/>
          </p:cNvCxnSpPr>
          <p:nvPr/>
        </p:nvCxnSpPr>
        <p:spPr>
          <a:xfrm flipV="1">
            <a:off x="3555009" y="1953870"/>
            <a:ext cx="0" cy="864253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정육면체 209">
            <a:extLst>
              <a:ext uri="{FF2B5EF4-FFF2-40B4-BE49-F238E27FC236}">
                <a16:creationId xmlns:a16="http://schemas.microsoft.com/office/drawing/2014/main" id="{EF3A2B38-CE26-4404-B51D-16F34DFA1384}"/>
              </a:ext>
            </a:extLst>
          </p:cNvPr>
          <p:cNvSpPr/>
          <p:nvPr/>
        </p:nvSpPr>
        <p:spPr>
          <a:xfrm>
            <a:off x="3424095" y="2765640"/>
            <a:ext cx="285747" cy="1022450"/>
          </a:xfrm>
          <a:prstGeom prst="cube">
            <a:avLst>
              <a:gd name="adj" fmla="val 89661"/>
            </a:avLst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212" name="직선 연결선 211">
            <a:extLst>
              <a:ext uri="{FF2B5EF4-FFF2-40B4-BE49-F238E27FC236}">
                <a16:creationId xmlns:a16="http://schemas.microsoft.com/office/drawing/2014/main" id="{55F1278E-5830-4863-892F-929646A33FE4}"/>
              </a:ext>
            </a:extLst>
          </p:cNvPr>
          <p:cNvCxnSpPr>
            <a:cxnSpLocks/>
          </p:cNvCxnSpPr>
          <p:nvPr/>
        </p:nvCxnSpPr>
        <p:spPr>
          <a:xfrm flipV="1">
            <a:off x="4223156" y="1953870"/>
            <a:ext cx="0" cy="864254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정육면체 212">
            <a:extLst>
              <a:ext uri="{FF2B5EF4-FFF2-40B4-BE49-F238E27FC236}">
                <a16:creationId xmlns:a16="http://schemas.microsoft.com/office/drawing/2014/main" id="{E0567758-BCCF-462D-B8E1-64C878112F39}"/>
              </a:ext>
            </a:extLst>
          </p:cNvPr>
          <p:cNvSpPr/>
          <p:nvPr/>
        </p:nvSpPr>
        <p:spPr>
          <a:xfrm>
            <a:off x="4108472" y="2765640"/>
            <a:ext cx="285747" cy="1022450"/>
          </a:xfrm>
          <a:prstGeom prst="cube">
            <a:avLst>
              <a:gd name="adj" fmla="val 89661"/>
            </a:avLst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5F44C4EC-9280-4D35-86A0-0FC8345A86EA}"/>
              </a:ext>
            </a:extLst>
          </p:cNvPr>
          <p:cNvCxnSpPr>
            <a:cxnSpLocks/>
          </p:cNvCxnSpPr>
          <p:nvPr/>
        </p:nvCxnSpPr>
        <p:spPr>
          <a:xfrm>
            <a:off x="4145778" y="1953868"/>
            <a:ext cx="196519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연결선 215">
            <a:extLst>
              <a:ext uri="{FF2B5EF4-FFF2-40B4-BE49-F238E27FC236}">
                <a16:creationId xmlns:a16="http://schemas.microsoft.com/office/drawing/2014/main" id="{DD23517E-BB1E-4ED0-8C98-13A0BEC8AEA8}"/>
              </a:ext>
            </a:extLst>
          </p:cNvPr>
          <p:cNvCxnSpPr>
            <a:cxnSpLocks/>
          </p:cNvCxnSpPr>
          <p:nvPr/>
        </p:nvCxnSpPr>
        <p:spPr>
          <a:xfrm flipV="1">
            <a:off x="4991571" y="1953870"/>
            <a:ext cx="0" cy="864254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정육면체 216">
            <a:extLst>
              <a:ext uri="{FF2B5EF4-FFF2-40B4-BE49-F238E27FC236}">
                <a16:creationId xmlns:a16="http://schemas.microsoft.com/office/drawing/2014/main" id="{8276ADED-B141-443B-B945-67FC4E468CE1}"/>
              </a:ext>
            </a:extLst>
          </p:cNvPr>
          <p:cNvSpPr/>
          <p:nvPr/>
        </p:nvSpPr>
        <p:spPr>
          <a:xfrm>
            <a:off x="4876888" y="2765640"/>
            <a:ext cx="285747" cy="1022450"/>
          </a:xfrm>
          <a:prstGeom prst="cube">
            <a:avLst>
              <a:gd name="adj" fmla="val 89661"/>
            </a:avLst>
          </a:prstGeom>
          <a:solidFill>
            <a:schemeClr val="accent2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F1768D18-E11A-4B25-ADB9-305B94AA4268}"/>
              </a:ext>
            </a:extLst>
          </p:cNvPr>
          <p:cNvCxnSpPr>
            <a:cxnSpLocks/>
          </p:cNvCxnSpPr>
          <p:nvPr/>
        </p:nvCxnSpPr>
        <p:spPr>
          <a:xfrm>
            <a:off x="4914193" y="1953868"/>
            <a:ext cx="196519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C3A29DC5-A00F-4FCE-B56C-3CC2C0091B99}"/>
              </a:ext>
            </a:extLst>
          </p:cNvPr>
          <p:cNvSpPr txBox="1"/>
          <p:nvPr/>
        </p:nvSpPr>
        <p:spPr>
          <a:xfrm>
            <a:off x="4996287" y="2572630"/>
            <a:ext cx="1120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Output branch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49ADBD2C-5952-4BC0-93F6-103D5F710FDD}"/>
              </a:ext>
            </a:extLst>
          </p:cNvPr>
          <p:cNvSpPr txBox="1"/>
          <p:nvPr/>
        </p:nvSpPr>
        <p:spPr>
          <a:xfrm>
            <a:off x="7737594" y="3358079"/>
            <a:ext cx="9172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altLang="ko-KR" sz="1100" b="1" dirty="0" err="1">
                <a:solidFill>
                  <a:schemeClr val="accent2">
                    <a:lumMod val="75000"/>
                  </a:schemeClr>
                </a:solidFill>
              </a:rPr>
              <a:t>rH</a:t>
            </a:r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</a:rPr>
              <a:t> x </a:t>
            </a:r>
            <a:r>
              <a:rPr lang="en-US" altLang="ko-KR" sz="1100" b="1" dirty="0" err="1">
                <a:solidFill>
                  <a:schemeClr val="accent2">
                    <a:lumMod val="75000"/>
                  </a:schemeClr>
                </a:solidFill>
              </a:rPr>
              <a:t>rW</a:t>
            </a:r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</a:rPr>
              <a:t> x 3)</a:t>
            </a:r>
            <a:endParaRPr lang="ko-KR" altLang="en-US" sz="11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C61DE388-BCB0-4D4B-97BD-959AA02B7CA4}"/>
                  </a:ext>
                </a:extLst>
              </p:cNvPr>
              <p:cNvSpPr txBox="1"/>
              <p:nvPr/>
            </p:nvSpPr>
            <p:spPr>
              <a:xfrm>
                <a:off x="4867430" y="4080295"/>
                <a:ext cx="754309" cy="433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b="1" dirty="0"/>
                  <a:t>x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sz="1100" b="0" i="0" dirty="0" smtClean="0"/>
                          <m:t>1</m:t>
                        </m:r>
                      </m:num>
                      <m:den>
                        <m:f>
                          <m:fPr>
                            <m:ctrlPr>
                              <a:rPr lang="en-US" altLang="ko-KR" sz="11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altLang="ko-KR" sz="1100" dirty="0"/>
                              <m:t>1−</m:t>
                            </m:r>
                            <m:r>
                              <m:rPr>
                                <m:nor/>
                              </m:rPr>
                              <a:rPr lang="en-US" altLang="ko-KR" sz="1100" dirty="0"/>
                              <m:t>cn</m:t>
                            </m:r>
                            <m:r>
                              <m:rPr>
                                <m:nor/>
                              </m:rPr>
                              <a:rPr lang="en-US" altLang="ko-KR" sz="1100" baseline="30000" dirty="0"/>
                              <m:t>−1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altLang="ko-KR" sz="1100" dirty="0"/>
                              <m:t>1−</m:t>
                            </m:r>
                            <m:r>
                              <m:rPr>
                                <m:nor/>
                              </m:rPr>
                              <a:rPr lang="en-US" altLang="ko-KR" sz="1100" dirty="0"/>
                              <m:t>c</m:t>
                            </m:r>
                          </m:den>
                        </m:f>
                      </m:den>
                    </m:f>
                  </m:oMath>
                </a14:m>
                <a:endParaRPr lang="ko-KR" altLang="en-US" sz="1100" b="1" baseline="-25000" dirty="0"/>
              </a:p>
            </p:txBody>
          </p:sp>
        </mc:Choice>
        <mc:Fallback xmlns="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C61DE388-BCB0-4D4B-97BD-959AA02B7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430" y="4080295"/>
                <a:ext cx="754309" cy="433580"/>
              </a:xfrm>
              <a:prstGeom prst="rect">
                <a:avLst/>
              </a:prstGeom>
              <a:blipFill>
                <a:blip r:embed="rId3"/>
                <a:stretch>
                  <a:fillRect l="-40323" t="-136620" r="-60484" b="-1985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833C3C7B-23A8-4EC9-9933-71DFEB55B6E3}"/>
                  </a:ext>
                </a:extLst>
              </p:cNvPr>
              <p:cNvSpPr txBox="1"/>
              <p:nvPr/>
            </p:nvSpPr>
            <p:spPr>
              <a:xfrm>
                <a:off x="5539503" y="4080295"/>
                <a:ext cx="773545" cy="4123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b="1" dirty="0"/>
                  <a:t>x </a:t>
                </a:r>
                <a:r>
                  <a:rPr lang="en-US" altLang="ko-KR" sz="1100" dirty="0"/>
                  <a:t>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sz="1100" dirty="0"/>
                          <m:t>c</m:t>
                        </m:r>
                      </m:num>
                      <m:den>
                        <m:f>
                          <m:fPr>
                            <m:ctrlPr>
                              <a:rPr lang="en-US" altLang="ko-KR" sz="11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altLang="ko-KR" sz="1100" dirty="0"/>
                              <m:t>1−</m:t>
                            </m:r>
                            <m:r>
                              <m:rPr>
                                <m:nor/>
                              </m:rPr>
                              <a:rPr lang="en-US" altLang="ko-KR" sz="1100" dirty="0"/>
                              <m:t>cn</m:t>
                            </m:r>
                            <m:r>
                              <m:rPr>
                                <m:nor/>
                              </m:rPr>
                              <a:rPr lang="en-US" altLang="ko-KR" sz="1100" baseline="30000" dirty="0"/>
                              <m:t>−1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altLang="ko-KR" sz="1100" dirty="0"/>
                              <m:t>1−</m:t>
                            </m:r>
                            <m:r>
                              <m:rPr>
                                <m:nor/>
                              </m:rPr>
                              <a:rPr lang="en-US" altLang="ko-KR" sz="1100" dirty="0"/>
                              <m:t>c</m:t>
                            </m:r>
                          </m:den>
                        </m:f>
                      </m:den>
                    </m:f>
                  </m:oMath>
                </a14:m>
                <a:endParaRPr lang="ko-KR" altLang="en-US" sz="1100" b="1" baseline="-25000" dirty="0"/>
              </a:p>
            </p:txBody>
          </p:sp>
        </mc:Choice>
        <mc:Fallback xmlns=""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833C3C7B-23A8-4EC9-9933-71DFEB55B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503" y="4080295"/>
                <a:ext cx="773545" cy="412357"/>
              </a:xfrm>
              <a:prstGeom prst="rect">
                <a:avLst/>
              </a:prstGeom>
              <a:blipFill>
                <a:blip r:embed="rId4"/>
                <a:stretch>
                  <a:fillRect l="-37795" t="-144118" r="-58268" b="-2102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A3E7E72F-ACB9-47BB-8CF2-19628AE7F648}"/>
                  </a:ext>
                </a:extLst>
              </p:cNvPr>
              <p:cNvSpPr txBox="1"/>
              <p:nvPr/>
            </p:nvSpPr>
            <p:spPr>
              <a:xfrm>
                <a:off x="7495824" y="4080295"/>
                <a:ext cx="877741" cy="4123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b="1" dirty="0"/>
                  <a:t>x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sz="1100" dirty="0"/>
                          <m:t>c</m:t>
                        </m:r>
                        <m:r>
                          <m:rPr>
                            <m:nor/>
                          </m:rPr>
                          <a:rPr lang="en-US" altLang="ko-KR" sz="1100" baseline="30000" dirty="0"/>
                          <m:t>n</m:t>
                        </m:r>
                        <m:r>
                          <m:rPr>
                            <m:nor/>
                          </m:rPr>
                          <a:rPr lang="en-US" altLang="ko-KR" sz="1100" baseline="30000" dirty="0"/>
                          <m:t>−</m:t>
                        </m:r>
                        <m:r>
                          <a:rPr lang="en-US" altLang="ko-KR" sz="1100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f>
                          <m:fPr>
                            <m:ctrlPr>
                              <a:rPr lang="en-US" altLang="ko-KR" sz="11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altLang="ko-KR" sz="1100" dirty="0"/>
                              <m:t>1−</m:t>
                            </m:r>
                            <m:r>
                              <m:rPr>
                                <m:nor/>
                              </m:rPr>
                              <a:rPr lang="en-US" altLang="ko-KR" sz="1100" dirty="0"/>
                              <m:t>cn</m:t>
                            </m:r>
                            <m:r>
                              <m:rPr>
                                <m:nor/>
                              </m:rPr>
                              <a:rPr lang="en-US" altLang="ko-KR" sz="1100" baseline="30000" dirty="0"/>
                              <m:t>−1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altLang="ko-KR" sz="1100" dirty="0"/>
                              <m:t>1−</m:t>
                            </m:r>
                            <m:r>
                              <m:rPr>
                                <m:nor/>
                              </m:rPr>
                              <a:rPr lang="en-US" altLang="ko-KR" sz="1100" dirty="0"/>
                              <m:t>c</m:t>
                            </m:r>
                          </m:den>
                        </m:f>
                      </m:den>
                    </m:f>
                  </m:oMath>
                </a14:m>
                <a:endParaRPr lang="ko-KR" altLang="en-US" sz="1100" b="1" baseline="-25000" dirty="0"/>
              </a:p>
            </p:txBody>
          </p:sp>
        </mc:Choice>
        <mc:Fallback xmlns="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A3E7E72F-ACB9-47BB-8CF2-19628AE7F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824" y="4080295"/>
                <a:ext cx="877741" cy="412357"/>
              </a:xfrm>
              <a:prstGeom prst="rect">
                <a:avLst/>
              </a:prstGeom>
              <a:blipFill>
                <a:blip r:embed="rId5"/>
                <a:stretch>
                  <a:fillRect l="-21528" t="-144118" r="-51389" b="-2102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B600C1B2-3133-4C86-88E6-4457FB93EA5F}"/>
                  </a:ext>
                </a:extLst>
              </p:cNvPr>
              <p:cNvSpPr txBox="1"/>
              <p:nvPr/>
            </p:nvSpPr>
            <p:spPr>
              <a:xfrm>
                <a:off x="8889660" y="4080295"/>
                <a:ext cx="885755" cy="4123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b="1" dirty="0"/>
                  <a:t>x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ko-KR" sz="1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sz="1100" dirty="0"/>
                          <m:t>c</m:t>
                        </m:r>
                        <m:r>
                          <m:rPr>
                            <m:nor/>
                          </m:rPr>
                          <a:rPr lang="en-US" altLang="ko-KR" sz="1100" baseline="30000" dirty="0"/>
                          <m:t>n</m:t>
                        </m:r>
                        <m:r>
                          <m:rPr>
                            <m:nor/>
                          </m:rPr>
                          <a:rPr lang="en-US" altLang="ko-KR" sz="1100" baseline="30000" dirty="0"/>
                          <m:t>−1</m:t>
                        </m:r>
                      </m:num>
                      <m:den>
                        <m:f>
                          <m:fPr>
                            <m:ctrlPr>
                              <a:rPr lang="en-US" altLang="ko-KR" sz="11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altLang="ko-KR" sz="1100" dirty="0"/>
                              <m:t>1−</m:t>
                            </m:r>
                            <m:r>
                              <m:rPr>
                                <m:nor/>
                              </m:rPr>
                              <a:rPr lang="en-US" altLang="ko-KR" sz="1100" dirty="0"/>
                              <m:t>cn</m:t>
                            </m:r>
                            <m:r>
                              <m:rPr>
                                <m:nor/>
                              </m:rPr>
                              <a:rPr lang="en-US" altLang="ko-KR" sz="1100" baseline="30000" dirty="0"/>
                              <m:t>−1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altLang="ko-KR" sz="1100" dirty="0"/>
                              <m:t>1−</m:t>
                            </m:r>
                            <m:r>
                              <m:rPr>
                                <m:nor/>
                              </m:rPr>
                              <a:rPr lang="en-US" altLang="ko-KR" sz="1100" dirty="0"/>
                              <m:t>c</m:t>
                            </m:r>
                          </m:den>
                        </m:f>
                      </m:den>
                    </m:f>
                  </m:oMath>
                </a14:m>
                <a:endParaRPr lang="ko-KR" altLang="en-US" sz="1100" b="1" baseline="-25000" dirty="0"/>
              </a:p>
            </p:txBody>
          </p:sp>
        </mc:Choice>
        <mc:Fallback xmlns=""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B600C1B2-3133-4C86-88E6-4457FB93E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9660" y="4080295"/>
                <a:ext cx="885755" cy="412357"/>
              </a:xfrm>
              <a:prstGeom prst="rect">
                <a:avLst/>
              </a:prstGeom>
              <a:blipFill>
                <a:blip r:embed="rId6"/>
                <a:stretch>
                  <a:fillRect l="-19863" t="-144118" r="-50685" b="-2102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36DD1638-D340-4251-8657-233484D94599}"/>
              </a:ext>
            </a:extLst>
          </p:cNvPr>
          <p:cNvSpPr/>
          <p:nvPr/>
        </p:nvSpPr>
        <p:spPr>
          <a:xfrm>
            <a:off x="456420" y="5729169"/>
            <a:ext cx="103297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2"/>
                </a:solidFill>
              </a:rPr>
              <a:t>The closer c is to 1, the closer it is to the averaged loss, so that the more it considers parameter sharing with deep layers, vise versa.</a:t>
            </a:r>
            <a:endParaRPr lang="ko-KR" altLang="en-US" sz="2000" dirty="0">
              <a:solidFill>
                <a:schemeClr val="tx2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E7D934F-DFAB-4991-90E2-C0B1E1D2D11B}"/>
              </a:ext>
            </a:extLst>
          </p:cNvPr>
          <p:cNvSpPr txBox="1"/>
          <p:nvPr/>
        </p:nvSpPr>
        <p:spPr>
          <a:xfrm>
            <a:off x="2866058" y="1215017"/>
            <a:ext cx="6774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Frozen</a:t>
            </a:r>
            <a:endParaRPr lang="ko-KR" altLang="en-US" sz="14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D19A9A0-8B10-4947-ACA4-477AC2F54EF8}"/>
              </a:ext>
            </a:extLst>
          </p:cNvPr>
          <p:cNvSpPr txBox="1"/>
          <p:nvPr/>
        </p:nvSpPr>
        <p:spPr>
          <a:xfrm>
            <a:off x="3741700" y="1215017"/>
            <a:ext cx="6774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Frozen</a:t>
            </a:r>
            <a:endParaRPr lang="ko-KR" altLang="en-US" sz="1400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720A70D-0CFD-4D50-B801-C99C9260196F}"/>
              </a:ext>
            </a:extLst>
          </p:cNvPr>
          <p:cNvSpPr txBox="1"/>
          <p:nvPr/>
        </p:nvSpPr>
        <p:spPr>
          <a:xfrm>
            <a:off x="259768" y="1215017"/>
            <a:ext cx="1068178" cy="3077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Extra Step 2</a:t>
            </a:r>
            <a:endParaRPr lang="ko-KR" altLang="en-US" sz="1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73F1E3D-840D-4BEB-9CB9-12984A8FFEAB}"/>
                  </a:ext>
                </a:extLst>
              </p:cNvPr>
              <p:cNvSpPr txBox="1"/>
              <p:nvPr/>
            </p:nvSpPr>
            <p:spPr>
              <a:xfrm>
                <a:off x="5213955" y="4536613"/>
                <a:ext cx="4045043" cy="653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/>
                  <a:t>Backpropagation with inversed auxiliary loss (multiply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sz="1000" dirty="0"/>
                          <m:t>c</m:t>
                        </m:r>
                        <m:r>
                          <m:rPr>
                            <m:nor/>
                          </m:rPr>
                          <a:rPr lang="en-US" altLang="ko-KR" sz="1000" baseline="30000" dirty="0"/>
                          <m:t>n</m:t>
                        </m:r>
                        <m:r>
                          <m:rPr>
                            <m:nor/>
                          </m:rPr>
                          <a:rPr lang="en-US" altLang="ko-KR" sz="1000" baseline="30000" dirty="0"/>
                          <m:t>−1</m:t>
                        </m:r>
                      </m:num>
                      <m:den>
                        <m:f>
                          <m:fPr>
                            <m:ctrlPr>
                              <a:rPr lang="en-US" altLang="ko-KR" sz="1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altLang="ko-KR" sz="1000" dirty="0"/>
                              <m:t>1−</m:t>
                            </m:r>
                            <m:r>
                              <m:rPr>
                                <m:nor/>
                              </m:rPr>
                              <a:rPr lang="en-US" altLang="ko-KR" sz="1000" dirty="0"/>
                              <m:t>cn</m:t>
                            </m:r>
                            <m:r>
                              <m:rPr>
                                <m:nor/>
                              </m:rPr>
                              <a:rPr lang="en-US" altLang="ko-KR" sz="1000" baseline="30000" dirty="0"/>
                              <m:t>−1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altLang="ko-KR" sz="1000" dirty="0"/>
                              <m:t>1−</m:t>
                            </m:r>
                            <m:r>
                              <m:rPr>
                                <m:nor/>
                              </m:rPr>
                              <a:rPr lang="en-US" altLang="ko-KR" sz="1000" dirty="0"/>
                              <m:t>c</m:t>
                            </m:r>
                          </m:den>
                        </m:f>
                      </m:den>
                    </m:f>
                    <m:r>
                      <a:rPr lang="en-US" altLang="ko-KR" sz="1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/>
                  <a:t>to every loss) [c=0.5]</a:t>
                </a:r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73F1E3D-840D-4BEB-9CB9-12984A8FF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955" y="4536613"/>
                <a:ext cx="4045043" cy="653769"/>
              </a:xfrm>
              <a:prstGeom prst="rect">
                <a:avLst/>
              </a:prstGeom>
              <a:blipFill>
                <a:blip r:embed="rId7"/>
                <a:stretch>
                  <a:fillRect t="-40187" b="-1224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64771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146E50-D070-41FE-88B5-91F68311B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27</a:t>
            </a:fld>
            <a:endParaRPr lang="en-US" dirty="0"/>
          </a:p>
        </p:txBody>
      </p:sp>
      <p:sp>
        <p:nvSpPr>
          <p:cNvPr id="7" name="Rectangle 99">
            <a:extLst>
              <a:ext uri="{FF2B5EF4-FFF2-40B4-BE49-F238E27FC236}">
                <a16:creationId xmlns:a16="http://schemas.microsoft.com/office/drawing/2014/main" id="{94155601-FD97-47D7-8D9F-A64CDBF355D8}"/>
              </a:ext>
            </a:extLst>
          </p:cNvPr>
          <p:cNvSpPr/>
          <p:nvPr/>
        </p:nvSpPr>
        <p:spPr>
          <a:xfrm>
            <a:off x="-1" y="688640"/>
            <a:ext cx="9472475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Compromise plan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: Stacked transfer learning with inversed auxiliary loss</a:t>
            </a:r>
            <a:endParaRPr lang="ko-KR" altLang="en-US" sz="2000" b="1" dirty="0"/>
          </a:p>
        </p:txBody>
      </p:sp>
      <p:sp>
        <p:nvSpPr>
          <p:cNvPr id="82" name="제목 5">
            <a:extLst>
              <a:ext uri="{FF2B5EF4-FFF2-40B4-BE49-F238E27FC236}">
                <a16:creationId xmlns:a16="http://schemas.microsoft.com/office/drawing/2014/main" id="{BE339C80-A0EE-418F-B326-9E566563D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666"/>
            <a:ext cx="10673900" cy="519141"/>
          </a:xfrm>
        </p:spPr>
        <p:txBody>
          <a:bodyPr/>
          <a:lstStyle/>
          <a:p>
            <a:r>
              <a:rPr lang="en-US" altLang="ko-KR" dirty="0"/>
              <a:t>Proposed method : Depth Controllable SR Network (</a:t>
            </a:r>
            <a:r>
              <a:rPr lang="en-US" altLang="ko-KR" dirty="0" err="1"/>
              <a:t>DCSRNet</a:t>
            </a:r>
            <a:r>
              <a:rPr lang="en-US" altLang="ko-KR" dirty="0"/>
              <a:t>)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16DBD207-FFEA-410F-B1EB-EEEFAD3B49C9}"/>
                  </a:ext>
                </a:extLst>
              </p:cNvPr>
              <p:cNvSpPr txBox="1"/>
              <p:nvPr/>
            </p:nvSpPr>
            <p:spPr>
              <a:xfrm>
                <a:off x="455141" y="4529565"/>
                <a:ext cx="11401817" cy="1289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chemeClr val="tx2"/>
                    </a:solidFill>
                  </a:rPr>
                  <a:t>Backpropagation with weighted loss (multiply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ko-KR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sz="2000" dirty="0">
                            <a:solidFill>
                              <a:schemeClr val="tx2"/>
                            </a:solidFill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US" altLang="ko-KR" sz="2000" baseline="30000" dirty="0">
                            <a:solidFill>
                              <a:schemeClr val="tx2"/>
                            </a:solidFill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altLang="ko-KR" sz="2000" baseline="30000" dirty="0">
                            <a:solidFill>
                              <a:schemeClr val="tx2"/>
                            </a:solidFill>
                          </a:rPr>
                          <m:t>−1</m:t>
                        </m:r>
                      </m:num>
                      <m:den>
                        <m:f>
                          <m:fPr>
                            <m:ctrlPr>
                              <a:rPr lang="en-US" altLang="ko-KR" sz="20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altLang="ko-KR" sz="2000" dirty="0">
                                <a:solidFill>
                                  <a:schemeClr val="tx2"/>
                                </a:solidFill>
                              </a:rPr>
                              <m:t>1−</m:t>
                            </m:r>
                            <m:r>
                              <m:rPr>
                                <m:nor/>
                              </m:rPr>
                              <a:rPr lang="en-US" altLang="ko-KR" sz="2000" dirty="0">
                                <a:solidFill>
                                  <a:schemeClr val="tx2"/>
                                </a:solidFill>
                              </a:rPr>
                              <m:t>cn</m:t>
                            </m:r>
                            <m:r>
                              <m:rPr>
                                <m:nor/>
                              </m:rPr>
                              <a:rPr lang="en-US" altLang="ko-KR" sz="2000" baseline="30000" dirty="0">
                                <a:solidFill>
                                  <a:schemeClr val="tx2"/>
                                </a:solidFill>
                              </a:rPr>
                              <m:t>−1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altLang="ko-KR" sz="2000" dirty="0">
                                <a:solidFill>
                                  <a:schemeClr val="tx2"/>
                                </a:solidFill>
                              </a:rPr>
                              <m:t>1−</m:t>
                            </m:r>
                            <m:r>
                              <m:rPr>
                                <m:nor/>
                              </m:rPr>
                              <a:rPr lang="en-US" altLang="ko-KR" sz="2000" dirty="0">
                                <a:solidFill>
                                  <a:schemeClr val="tx2"/>
                                </a:solidFill>
                              </a:rPr>
                              <m:t>c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altLang="ko-KR" sz="2000" dirty="0">
                    <a:solidFill>
                      <a:schemeClr val="tx2"/>
                    </a:solidFill>
                  </a:rPr>
                  <a:t>  to every loss) [c = 0.5]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solidFill>
                      <a:schemeClr val="tx2"/>
                    </a:solidFill>
                  </a:rPr>
                  <a:t>stacking with multiplying progressively smaller weight to loss against depth of layers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ko-KR" altLang="en-US" sz="20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16DBD207-FFEA-410F-B1EB-EEEFAD3B4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41" y="4529565"/>
                <a:ext cx="11401817" cy="1289840"/>
              </a:xfrm>
              <a:prstGeom prst="rect">
                <a:avLst/>
              </a:prstGeom>
              <a:blipFill>
                <a:blip r:embed="rId3"/>
                <a:stretch>
                  <a:fillRect l="-481" t="-87264" b="-773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정육면체 149">
            <a:extLst>
              <a:ext uri="{FF2B5EF4-FFF2-40B4-BE49-F238E27FC236}">
                <a16:creationId xmlns:a16="http://schemas.microsoft.com/office/drawing/2014/main" id="{35DC2F83-DEA9-44DC-A580-B3F81E454FF8}"/>
              </a:ext>
            </a:extLst>
          </p:cNvPr>
          <p:cNvSpPr/>
          <p:nvPr/>
        </p:nvSpPr>
        <p:spPr>
          <a:xfrm>
            <a:off x="1620348" y="1810306"/>
            <a:ext cx="276758" cy="781076"/>
          </a:xfrm>
          <a:prstGeom prst="cube">
            <a:avLst>
              <a:gd name="adj" fmla="val 83480"/>
            </a:avLst>
          </a:prstGeom>
          <a:solidFill>
            <a:srgbClr val="00B050">
              <a:alpha val="44000"/>
            </a:srgb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51" name="정육면체 150">
            <a:extLst>
              <a:ext uri="{FF2B5EF4-FFF2-40B4-BE49-F238E27FC236}">
                <a16:creationId xmlns:a16="http://schemas.microsoft.com/office/drawing/2014/main" id="{51FA6575-9E50-4CE7-B075-320C93C97FA5}"/>
              </a:ext>
            </a:extLst>
          </p:cNvPr>
          <p:cNvSpPr/>
          <p:nvPr/>
        </p:nvSpPr>
        <p:spPr>
          <a:xfrm>
            <a:off x="2189195" y="1271436"/>
            <a:ext cx="406863" cy="1322997"/>
          </a:xfrm>
          <a:prstGeom prst="cube">
            <a:avLst>
              <a:gd name="adj" fmla="val 89661"/>
            </a:avLst>
          </a:prstGeom>
          <a:solidFill>
            <a:srgbClr val="C00000">
              <a:alpha val="44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52" name="정육면체 151">
            <a:extLst>
              <a:ext uri="{FF2B5EF4-FFF2-40B4-BE49-F238E27FC236}">
                <a16:creationId xmlns:a16="http://schemas.microsoft.com/office/drawing/2014/main" id="{76060025-54A5-4323-A3CA-7B93CF4E8FE7}"/>
              </a:ext>
            </a:extLst>
          </p:cNvPr>
          <p:cNvSpPr/>
          <p:nvPr/>
        </p:nvSpPr>
        <p:spPr>
          <a:xfrm>
            <a:off x="3671187" y="1271436"/>
            <a:ext cx="468776" cy="1322997"/>
          </a:xfrm>
          <a:prstGeom prst="cube">
            <a:avLst>
              <a:gd name="adj" fmla="val 78783"/>
            </a:avLst>
          </a:prstGeom>
          <a:solidFill>
            <a:schemeClr val="bg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72E5FCF-5E33-434D-9269-929E4D3C2A45}"/>
              </a:ext>
            </a:extLst>
          </p:cNvPr>
          <p:cNvSpPr txBox="1"/>
          <p:nvPr/>
        </p:nvSpPr>
        <p:spPr>
          <a:xfrm>
            <a:off x="1269002" y="2565271"/>
            <a:ext cx="8178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</a:rPr>
              <a:t>(H x W x 3)</a:t>
            </a:r>
            <a:endParaRPr lang="ko-KR" altLang="en-US" sz="11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F303F61-4222-4D3A-B822-8BC5E4DC6E79}"/>
              </a:ext>
            </a:extLst>
          </p:cNvPr>
          <p:cNvSpPr txBox="1"/>
          <p:nvPr/>
        </p:nvSpPr>
        <p:spPr>
          <a:xfrm>
            <a:off x="1904727" y="2584278"/>
            <a:ext cx="9172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C00000"/>
                </a:solidFill>
              </a:rPr>
              <a:t>(</a:t>
            </a:r>
            <a:r>
              <a:rPr lang="en-US" altLang="ko-KR" sz="1100" b="1" dirty="0" err="1">
                <a:solidFill>
                  <a:srgbClr val="C00000"/>
                </a:solidFill>
              </a:rPr>
              <a:t>rH</a:t>
            </a:r>
            <a:r>
              <a:rPr lang="en-US" altLang="ko-KR" sz="1100" b="1" dirty="0">
                <a:solidFill>
                  <a:srgbClr val="C00000"/>
                </a:solidFill>
              </a:rPr>
              <a:t> x </a:t>
            </a:r>
            <a:r>
              <a:rPr lang="en-US" altLang="ko-KR" sz="1100" b="1" dirty="0" err="1">
                <a:solidFill>
                  <a:srgbClr val="C00000"/>
                </a:solidFill>
              </a:rPr>
              <a:t>rW</a:t>
            </a:r>
            <a:r>
              <a:rPr lang="en-US" altLang="ko-KR" sz="1100" b="1" dirty="0">
                <a:solidFill>
                  <a:srgbClr val="C00000"/>
                </a:solidFill>
              </a:rPr>
              <a:t> x 3)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2FA6579A-D831-4406-96A7-17D24D177D85}"/>
              </a:ext>
            </a:extLst>
          </p:cNvPr>
          <p:cNvCxnSpPr>
            <a:cxnSpLocks/>
          </p:cNvCxnSpPr>
          <p:nvPr/>
        </p:nvCxnSpPr>
        <p:spPr>
          <a:xfrm>
            <a:off x="1966923" y="1945700"/>
            <a:ext cx="196519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정육면체 157">
            <a:extLst>
              <a:ext uri="{FF2B5EF4-FFF2-40B4-BE49-F238E27FC236}">
                <a16:creationId xmlns:a16="http://schemas.microsoft.com/office/drawing/2014/main" id="{44448417-59C9-4D05-8DC5-0060315A279B}"/>
              </a:ext>
            </a:extLst>
          </p:cNvPr>
          <p:cNvSpPr/>
          <p:nvPr/>
        </p:nvSpPr>
        <p:spPr>
          <a:xfrm>
            <a:off x="8956200" y="1300826"/>
            <a:ext cx="369742" cy="1322997"/>
          </a:xfrm>
          <a:prstGeom prst="cube">
            <a:avLst>
              <a:gd name="adj" fmla="val 89661"/>
            </a:avLst>
          </a:prstGeom>
          <a:solidFill>
            <a:schemeClr val="accent2">
              <a:alpha val="75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0387C2A1-E92B-4200-A27D-28719F1A5B5F}"/>
              </a:ext>
            </a:extLst>
          </p:cNvPr>
          <p:cNvCxnSpPr>
            <a:cxnSpLocks/>
          </p:cNvCxnSpPr>
          <p:nvPr/>
        </p:nvCxnSpPr>
        <p:spPr>
          <a:xfrm>
            <a:off x="2489325" y="1945700"/>
            <a:ext cx="313362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정육면체 159">
            <a:extLst>
              <a:ext uri="{FF2B5EF4-FFF2-40B4-BE49-F238E27FC236}">
                <a16:creationId xmlns:a16="http://schemas.microsoft.com/office/drawing/2014/main" id="{AC8D2D8C-ABF4-45DC-B036-B839DFD9A26B}"/>
              </a:ext>
            </a:extLst>
          </p:cNvPr>
          <p:cNvSpPr/>
          <p:nvPr/>
        </p:nvSpPr>
        <p:spPr>
          <a:xfrm>
            <a:off x="3817042" y="1271436"/>
            <a:ext cx="468776" cy="1322997"/>
          </a:xfrm>
          <a:prstGeom prst="cube">
            <a:avLst>
              <a:gd name="adj" fmla="val 78783"/>
            </a:avLst>
          </a:prstGeom>
          <a:solidFill>
            <a:schemeClr val="bg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1" name="정육면체 160">
            <a:extLst>
              <a:ext uri="{FF2B5EF4-FFF2-40B4-BE49-F238E27FC236}">
                <a16:creationId xmlns:a16="http://schemas.microsoft.com/office/drawing/2014/main" id="{5E460CC0-9A5B-4E9B-A5D9-497C07D12AA2}"/>
              </a:ext>
            </a:extLst>
          </p:cNvPr>
          <p:cNvSpPr/>
          <p:nvPr/>
        </p:nvSpPr>
        <p:spPr>
          <a:xfrm>
            <a:off x="4341504" y="1271436"/>
            <a:ext cx="468776" cy="1322997"/>
          </a:xfrm>
          <a:prstGeom prst="cube">
            <a:avLst>
              <a:gd name="adj" fmla="val 78783"/>
            </a:avLst>
          </a:prstGeom>
          <a:solidFill>
            <a:schemeClr val="bg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2" name="정육면체 161">
            <a:extLst>
              <a:ext uri="{FF2B5EF4-FFF2-40B4-BE49-F238E27FC236}">
                <a16:creationId xmlns:a16="http://schemas.microsoft.com/office/drawing/2014/main" id="{873EF12D-425D-400C-84B3-6DBCE8D7FF51}"/>
              </a:ext>
            </a:extLst>
          </p:cNvPr>
          <p:cNvSpPr/>
          <p:nvPr/>
        </p:nvSpPr>
        <p:spPr>
          <a:xfrm>
            <a:off x="4493142" y="1271436"/>
            <a:ext cx="468776" cy="1322997"/>
          </a:xfrm>
          <a:prstGeom prst="cube">
            <a:avLst>
              <a:gd name="adj" fmla="val 78783"/>
            </a:avLst>
          </a:prstGeom>
          <a:solidFill>
            <a:schemeClr val="bg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3" name="정육면체 162">
            <a:extLst>
              <a:ext uri="{FF2B5EF4-FFF2-40B4-BE49-F238E27FC236}">
                <a16:creationId xmlns:a16="http://schemas.microsoft.com/office/drawing/2014/main" id="{6F13C322-D508-445E-B5B4-5CF2F66B6DB0}"/>
              </a:ext>
            </a:extLst>
          </p:cNvPr>
          <p:cNvSpPr/>
          <p:nvPr/>
        </p:nvSpPr>
        <p:spPr>
          <a:xfrm>
            <a:off x="6932172" y="1271436"/>
            <a:ext cx="468776" cy="1322997"/>
          </a:xfrm>
          <a:prstGeom prst="cube">
            <a:avLst>
              <a:gd name="adj" fmla="val 78783"/>
            </a:avLst>
          </a:prstGeom>
          <a:solidFill>
            <a:schemeClr val="bg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4" name="정육면체 163">
            <a:extLst>
              <a:ext uri="{FF2B5EF4-FFF2-40B4-BE49-F238E27FC236}">
                <a16:creationId xmlns:a16="http://schemas.microsoft.com/office/drawing/2014/main" id="{8A46D799-6FE2-497F-8974-3B930382522B}"/>
              </a:ext>
            </a:extLst>
          </p:cNvPr>
          <p:cNvSpPr/>
          <p:nvPr/>
        </p:nvSpPr>
        <p:spPr>
          <a:xfrm>
            <a:off x="7081702" y="1271436"/>
            <a:ext cx="468776" cy="1322997"/>
          </a:xfrm>
          <a:prstGeom prst="cube">
            <a:avLst>
              <a:gd name="adj" fmla="val 78783"/>
            </a:avLst>
          </a:prstGeom>
          <a:solidFill>
            <a:schemeClr val="bg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5" name="정육면체 164">
            <a:extLst>
              <a:ext uri="{FF2B5EF4-FFF2-40B4-BE49-F238E27FC236}">
                <a16:creationId xmlns:a16="http://schemas.microsoft.com/office/drawing/2014/main" id="{2A7B3750-52CD-402E-8E8F-5649EA5A8FF0}"/>
              </a:ext>
            </a:extLst>
          </p:cNvPr>
          <p:cNvSpPr/>
          <p:nvPr/>
        </p:nvSpPr>
        <p:spPr>
          <a:xfrm>
            <a:off x="7236477" y="1271436"/>
            <a:ext cx="468776" cy="1322997"/>
          </a:xfrm>
          <a:prstGeom prst="cube">
            <a:avLst>
              <a:gd name="adj" fmla="val 78783"/>
            </a:avLst>
          </a:prstGeom>
          <a:solidFill>
            <a:schemeClr val="bg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6" name="정육면체 165">
            <a:extLst>
              <a:ext uri="{FF2B5EF4-FFF2-40B4-BE49-F238E27FC236}">
                <a16:creationId xmlns:a16="http://schemas.microsoft.com/office/drawing/2014/main" id="{E35B95BE-DBC2-4E6A-BD74-130A4D5C3586}"/>
              </a:ext>
            </a:extLst>
          </p:cNvPr>
          <p:cNvSpPr/>
          <p:nvPr/>
        </p:nvSpPr>
        <p:spPr>
          <a:xfrm>
            <a:off x="7846280" y="1271436"/>
            <a:ext cx="468776" cy="1322997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7" name="정육면체 166">
            <a:extLst>
              <a:ext uri="{FF2B5EF4-FFF2-40B4-BE49-F238E27FC236}">
                <a16:creationId xmlns:a16="http://schemas.microsoft.com/office/drawing/2014/main" id="{6F82E9CF-BABA-4D62-9EA8-684B75B32968}"/>
              </a:ext>
            </a:extLst>
          </p:cNvPr>
          <p:cNvSpPr/>
          <p:nvPr/>
        </p:nvSpPr>
        <p:spPr>
          <a:xfrm>
            <a:off x="7995811" y="1271436"/>
            <a:ext cx="468776" cy="1322997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8" name="정육면체 167">
            <a:extLst>
              <a:ext uri="{FF2B5EF4-FFF2-40B4-BE49-F238E27FC236}">
                <a16:creationId xmlns:a16="http://schemas.microsoft.com/office/drawing/2014/main" id="{AEF9851E-16F5-4202-AA9B-1B36363B1C9D}"/>
              </a:ext>
            </a:extLst>
          </p:cNvPr>
          <p:cNvSpPr/>
          <p:nvPr/>
        </p:nvSpPr>
        <p:spPr>
          <a:xfrm>
            <a:off x="8150585" y="1271436"/>
            <a:ext cx="468776" cy="1322997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D535317A-7003-426A-950E-C8A2E6B6C7A4}"/>
              </a:ext>
            </a:extLst>
          </p:cNvPr>
          <p:cNvCxnSpPr>
            <a:cxnSpLocks/>
          </p:cNvCxnSpPr>
          <p:nvPr/>
        </p:nvCxnSpPr>
        <p:spPr>
          <a:xfrm>
            <a:off x="8556316" y="1949418"/>
            <a:ext cx="116185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495E0885-24E4-4C67-AE2C-56F0FB432516}"/>
              </a:ext>
            </a:extLst>
          </p:cNvPr>
          <p:cNvCxnSpPr>
            <a:cxnSpLocks/>
          </p:cNvCxnSpPr>
          <p:nvPr/>
        </p:nvCxnSpPr>
        <p:spPr>
          <a:xfrm>
            <a:off x="7614418" y="1945700"/>
            <a:ext cx="196519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타원 170">
            <a:extLst>
              <a:ext uri="{FF2B5EF4-FFF2-40B4-BE49-F238E27FC236}">
                <a16:creationId xmlns:a16="http://schemas.microsoft.com/office/drawing/2014/main" id="{A9689B20-8C38-494A-A015-82701CE48614}"/>
              </a:ext>
            </a:extLst>
          </p:cNvPr>
          <p:cNvSpPr/>
          <p:nvPr/>
        </p:nvSpPr>
        <p:spPr>
          <a:xfrm>
            <a:off x="8682924" y="1879048"/>
            <a:ext cx="135982" cy="13598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72" name="더하기 기호 171">
            <a:extLst>
              <a:ext uri="{FF2B5EF4-FFF2-40B4-BE49-F238E27FC236}">
                <a16:creationId xmlns:a16="http://schemas.microsoft.com/office/drawing/2014/main" id="{B222D5B6-ED97-4308-8587-2179FC6FA0FD}"/>
              </a:ext>
            </a:extLst>
          </p:cNvPr>
          <p:cNvSpPr/>
          <p:nvPr/>
        </p:nvSpPr>
        <p:spPr>
          <a:xfrm>
            <a:off x="8678160" y="1876105"/>
            <a:ext cx="139188" cy="139188"/>
          </a:xfrm>
          <a:prstGeom prst="mathPlus">
            <a:avLst>
              <a:gd name="adj1" fmla="val 457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9CA66C92-E1D5-482F-9808-9D1BF4A7DAFA}"/>
              </a:ext>
            </a:extLst>
          </p:cNvPr>
          <p:cNvCxnSpPr>
            <a:cxnSpLocks/>
          </p:cNvCxnSpPr>
          <p:nvPr/>
        </p:nvCxnSpPr>
        <p:spPr>
          <a:xfrm>
            <a:off x="6706255" y="1945700"/>
            <a:ext cx="196519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3D869A49-0044-42B9-A7A3-28E38A966CC5}"/>
              </a:ext>
            </a:extLst>
          </p:cNvPr>
          <p:cNvCxnSpPr>
            <a:cxnSpLocks/>
          </p:cNvCxnSpPr>
          <p:nvPr/>
        </p:nvCxnSpPr>
        <p:spPr>
          <a:xfrm>
            <a:off x="6156050" y="1944182"/>
            <a:ext cx="550204" cy="0"/>
          </a:xfrm>
          <a:prstGeom prst="line">
            <a:avLst/>
          </a:prstGeom>
          <a:ln w="117475" cap="rnd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정육면체 174">
            <a:extLst>
              <a:ext uri="{FF2B5EF4-FFF2-40B4-BE49-F238E27FC236}">
                <a16:creationId xmlns:a16="http://schemas.microsoft.com/office/drawing/2014/main" id="{32E3AD78-6C14-4D91-B5B6-D7640907D98B}"/>
              </a:ext>
            </a:extLst>
          </p:cNvPr>
          <p:cNvSpPr/>
          <p:nvPr/>
        </p:nvSpPr>
        <p:spPr>
          <a:xfrm>
            <a:off x="2833728" y="1271436"/>
            <a:ext cx="468776" cy="1322997"/>
          </a:xfrm>
          <a:prstGeom prst="cube">
            <a:avLst>
              <a:gd name="adj" fmla="val 78783"/>
            </a:avLst>
          </a:prstGeom>
          <a:solidFill>
            <a:schemeClr val="bg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5CF55A3F-7552-486A-98E8-B46528CB670F}"/>
              </a:ext>
            </a:extLst>
          </p:cNvPr>
          <p:cNvCxnSpPr>
            <a:cxnSpLocks/>
          </p:cNvCxnSpPr>
          <p:nvPr/>
        </p:nvCxnSpPr>
        <p:spPr>
          <a:xfrm>
            <a:off x="8842900" y="1949418"/>
            <a:ext cx="97327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FFF29A4C-D77E-4FF4-9670-AB2A58782670}"/>
              </a:ext>
            </a:extLst>
          </p:cNvPr>
          <p:cNvCxnSpPr>
            <a:cxnSpLocks/>
          </p:cNvCxnSpPr>
          <p:nvPr/>
        </p:nvCxnSpPr>
        <p:spPr>
          <a:xfrm flipV="1">
            <a:off x="7705253" y="1945700"/>
            <a:ext cx="0" cy="857847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정육면체 177">
            <a:extLst>
              <a:ext uri="{FF2B5EF4-FFF2-40B4-BE49-F238E27FC236}">
                <a16:creationId xmlns:a16="http://schemas.microsoft.com/office/drawing/2014/main" id="{5881BD5E-4FF1-4C4A-AC51-D45B122201DB}"/>
              </a:ext>
            </a:extLst>
          </p:cNvPr>
          <p:cNvSpPr/>
          <p:nvPr/>
        </p:nvSpPr>
        <p:spPr>
          <a:xfrm>
            <a:off x="2991740" y="1274860"/>
            <a:ext cx="468776" cy="1322997"/>
          </a:xfrm>
          <a:prstGeom prst="cube">
            <a:avLst>
              <a:gd name="adj" fmla="val 78783"/>
            </a:avLst>
          </a:prstGeom>
          <a:solidFill>
            <a:schemeClr val="bg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79" name="정육면체 178">
            <a:extLst>
              <a:ext uri="{FF2B5EF4-FFF2-40B4-BE49-F238E27FC236}">
                <a16:creationId xmlns:a16="http://schemas.microsoft.com/office/drawing/2014/main" id="{DF930C19-115D-4B41-AC38-C32687C87D6F}"/>
              </a:ext>
            </a:extLst>
          </p:cNvPr>
          <p:cNvSpPr/>
          <p:nvPr/>
        </p:nvSpPr>
        <p:spPr>
          <a:xfrm>
            <a:off x="3144167" y="1271436"/>
            <a:ext cx="468776" cy="1322997"/>
          </a:xfrm>
          <a:prstGeom prst="cube">
            <a:avLst>
              <a:gd name="adj" fmla="val 78783"/>
            </a:avLst>
          </a:prstGeom>
          <a:solidFill>
            <a:schemeClr val="bg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80" name="정육면체 179">
            <a:extLst>
              <a:ext uri="{FF2B5EF4-FFF2-40B4-BE49-F238E27FC236}">
                <a16:creationId xmlns:a16="http://schemas.microsoft.com/office/drawing/2014/main" id="{6714C464-F356-4DB6-B38A-1139178DC165}"/>
              </a:ext>
            </a:extLst>
          </p:cNvPr>
          <p:cNvSpPr/>
          <p:nvPr/>
        </p:nvSpPr>
        <p:spPr>
          <a:xfrm>
            <a:off x="5116693" y="1271436"/>
            <a:ext cx="468776" cy="1322997"/>
          </a:xfrm>
          <a:prstGeom prst="cube">
            <a:avLst>
              <a:gd name="adj" fmla="val 78783"/>
            </a:avLst>
          </a:prstGeom>
          <a:solidFill>
            <a:schemeClr val="bg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81" name="정육면체 180">
            <a:extLst>
              <a:ext uri="{FF2B5EF4-FFF2-40B4-BE49-F238E27FC236}">
                <a16:creationId xmlns:a16="http://schemas.microsoft.com/office/drawing/2014/main" id="{CAFF0370-B20A-4242-A835-52F0023E2490}"/>
              </a:ext>
            </a:extLst>
          </p:cNvPr>
          <p:cNvSpPr/>
          <p:nvPr/>
        </p:nvSpPr>
        <p:spPr>
          <a:xfrm>
            <a:off x="5266222" y="1271436"/>
            <a:ext cx="468776" cy="1322997"/>
          </a:xfrm>
          <a:prstGeom prst="cube">
            <a:avLst>
              <a:gd name="adj" fmla="val 78783"/>
            </a:avLst>
          </a:prstGeom>
          <a:solidFill>
            <a:schemeClr val="bg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82" name="정육면체 181">
            <a:extLst>
              <a:ext uri="{FF2B5EF4-FFF2-40B4-BE49-F238E27FC236}">
                <a16:creationId xmlns:a16="http://schemas.microsoft.com/office/drawing/2014/main" id="{7E699EA6-DEC6-4159-B525-F2EF75DB5701}"/>
              </a:ext>
            </a:extLst>
          </p:cNvPr>
          <p:cNvSpPr/>
          <p:nvPr/>
        </p:nvSpPr>
        <p:spPr>
          <a:xfrm>
            <a:off x="5420998" y="1271436"/>
            <a:ext cx="468776" cy="1322997"/>
          </a:xfrm>
          <a:prstGeom prst="cube">
            <a:avLst>
              <a:gd name="adj" fmla="val 78783"/>
            </a:avLst>
          </a:prstGeom>
          <a:solidFill>
            <a:schemeClr val="bg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C115D716-71E1-41E3-B1E9-3162A2903E7B}"/>
              </a:ext>
            </a:extLst>
          </p:cNvPr>
          <p:cNvCxnSpPr>
            <a:cxnSpLocks/>
          </p:cNvCxnSpPr>
          <p:nvPr/>
        </p:nvCxnSpPr>
        <p:spPr>
          <a:xfrm>
            <a:off x="5764596" y="1945700"/>
            <a:ext cx="196519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정육면체 183">
            <a:extLst>
              <a:ext uri="{FF2B5EF4-FFF2-40B4-BE49-F238E27FC236}">
                <a16:creationId xmlns:a16="http://schemas.microsoft.com/office/drawing/2014/main" id="{0C56E382-7438-4D56-B94B-01D07B3DFA0C}"/>
              </a:ext>
            </a:extLst>
          </p:cNvPr>
          <p:cNvSpPr/>
          <p:nvPr/>
        </p:nvSpPr>
        <p:spPr>
          <a:xfrm>
            <a:off x="7550793" y="2770379"/>
            <a:ext cx="285747" cy="1022450"/>
          </a:xfrm>
          <a:prstGeom prst="cube">
            <a:avLst>
              <a:gd name="adj" fmla="val 89661"/>
            </a:avLst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185" name="직선 연결선 184">
            <a:extLst>
              <a:ext uri="{FF2B5EF4-FFF2-40B4-BE49-F238E27FC236}">
                <a16:creationId xmlns:a16="http://schemas.microsoft.com/office/drawing/2014/main" id="{FC6019F9-A100-4FD0-9F39-E290A088DCDB}"/>
              </a:ext>
            </a:extLst>
          </p:cNvPr>
          <p:cNvCxnSpPr>
            <a:cxnSpLocks/>
          </p:cNvCxnSpPr>
          <p:nvPr/>
        </p:nvCxnSpPr>
        <p:spPr>
          <a:xfrm>
            <a:off x="9163705" y="3009900"/>
            <a:ext cx="0" cy="1045506"/>
          </a:xfrm>
          <a:prstGeom prst="line">
            <a:avLst/>
          </a:prstGeom>
          <a:ln w="19050">
            <a:solidFill>
              <a:srgbClr val="C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9762AFA4-BF9B-4B4F-9E54-A1EE3FD86ABA}"/>
              </a:ext>
            </a:extLst>
          </p:cNvPr>
          <p:cNvSpPr txBox="1"/>
          <p:nvPr/>
        </p:nvSpPr>
        <p:spPr>
          <a:xfrm>
            <a:off x="9168240" y="3827789"/>
            <a:ext cx="4796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/>
              <a:t>Loss</a:t>
            </a:r>
            <a:r>
              <a:rPr lang="en-US" altLang="ko-KR" sz="1100" b="1" baseline="-25000" dirty="0"/>
              <a:t>1</a:t>
            </a:r>
            <a:endParaRPr lang="ko-KR" altLang="en-US" sz="1100" b="1" baseline="-25000" dirty="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382E0FA7-B831-4BC9-B3FF-6972584F3607}"/>
              </a:ext>
            </a:extLst>
          </p:cNvPr>
          <p:cNvSpPr txBox="1"/>
          <p:nvPr/>
        </p:nvSpPr>
        <p:spPr>
          <a:xfrm>
            <a:off x="8730335" y="2639033"/>
            <a:ext cx="9172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altLang="ko-KR" sz="1100" b="1" dirty="0" err="1">
                <a:solidFill>
                  <a:schemeClr val="accent2">
                    <a:lumMod val="75000"/>
                  </a:schemeClr>
                </a:solidFill>
              </a:rPr>
              <a:t>rH</a:t>
            </a:r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</a:rPr>
              <a:t> x </a:t>
            </a:r>
            <a:r>
              <a:rPr lang="en-US" altLang="ko-KR" sz="1100" b="1" dirty="0" err="1">
                <a:solidFill>
                  <a:schemeClr val="accent2">
                    <a:lumMod val="75000"/>
                  </a:schemeClr>
                </a:solidFill>
              </a:rPr>
              <a:t>rW</a:t>
            </a:r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</a:rPr>
              <a:t> x 3)</a:t>
            </a:r>
            <a:endParaRPr lang="ko-KR" altLang="en-US" sz="11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B6651AE4-1905-48CB-8954-D6C236FB4829}"/>
              </a:ext>
            </a:extLst>
          </p:cNvPr>
          <p:cNvCxnSpPr>
            <a:cxnSpLocks/>
          </p:cNvCxnSpPr>
          <p:nvPr/>
        </p:nvCxnSpPr>
        <p:spPr>
          <a:xfrm>
            <a:off x="3468058" y="1958077"/>
            <a:ext cx="205671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>
            <a:extLst>
              <a:ext uri="{FF2B5EF4-FFF2-40B4-BE49-F238E27FC236}">
                <a16:creationId xmlns:a16="http://schemas.microsoft.com/office/drawing/2014/main" id="{A729473F-A03B-4A08-8092-68BFD5227730}"/>
              </a:ext>
            </a:extLst>
          </p:cNvPr>
          <p:cNvCxnSpPr>
            <a:cxnSpLocks/>
          </p:cNvCxnSpPr>
          <p:nvPr/>
        </p:nvCxnSpPr>
        <p:spPr>
          <a:xfrm flipV="1">
            <a:off x="3555009" y="1953870"/>
            <a:ext cx="0" cy="864253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정육면체 209">
            <a:extLst>
              <a:ext uri="{FF2B5EF4-FFF2-40B4-BE49-F238E27FC236}">
                <a16:creationId xmlns:a16="http://schemas.microsoft.com/office/drawing/2014/main" id="{EF3A2B38-CE26-4404-B51D-16F34DFA1384}"/>
              </a:ext>
            </a:extLst>
          </p:cNvPr>
          <p:cNvSpPr/>
          <p:nvPr/>
        </p:nvSpPr>
        <p:spPr>
          <a:xfrm>
            <a:off x="3424095" y="2765640"/>
            <a:ext cx="285747" cy="1022450"/>
          </a:xfrm>
          <a:prstGeom prst="cube">
            <a:avLst>
              <a:gd name="adj" fmla="val 89661"/>
            </a:avLst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212" name="직선 연결선 211">
            <a:extLst>
              <a:ext uri="{FF2B5EF4-FFF2-40B4-BE49-F238E27FC236}">
                <a16:creationId xmlns:a16="http://schemas.microsoft.com/office/drawing/2014/main" id="{55F1278E-5830-4863-892F-929646A33FE4}"/>
              </a:ext>
            </a:extLst>
          </p:cNvPr>
          <p:cNvCxnSpPr>
            <a:cxnSpLocks/>
          </p:cNvCxnSpPr>
          <p:nvPr/>
        </p:nvCxnSpPr>
        <p:spPr>
          <a:xfrm flipV="1">
            <a:off x="4223156" y="1953870"/>
            <a:ext cx="0" cy="864254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정육면체 212">
            <a:extLst>
              <a:ext uri="{FF2B5EF4-FFF2-40B4-BE49-F238E27FC236}">
                <a16:creationId xmlns:a16="http://schemas.microsoft.com/office/drawing/2014/main" id="{E0567758-BCCF-462D-B8E1-64C878112F39}"/>
              </a:ext>
            </a:extLst>
          </p:cNvPr>
          <p:cNvSpPr/>
          <p:nvPr/>
        </p:nvSpPr>
        <p:spPr>
          <a:xfrm>
            <a:off x="4108472" y="2765640"/>
            <a:ext cx="285747" cy="1022450"/>
          </a:xfrm>
          <a:prstGeom prst="cube">
            <a:avLst>
              <a:gd name="adj" fmla="val 89661"/>
            </a:avLst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5F44C4EC-9280-4D35-86A0-0FC8345A86EA}"/>
              </a:ext>
            </a:extLst>
          </p:cNvPr>
          <p:cNvCxnSpPr>
            <a:cxnSpLocks/>
          </p:cNvCxnSpPr>
          <p:nvPr/>
        </p:nvCxnSpPr>
        <p:spPr>
          <a:xfrm>
            <a:off x="4145778" y="1953868"/>
            <a:ext cx="196519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연결선 215">
            <a:extLst>
              <a:ext uri="{FF2B5EF4-FFF2-40B4-BE49-F238E27FC236}">
                <a16:creationId xmlns:a16="http://schemas.microsoft.com/office/drawing/2014/main" id="{DD23517E-BB1E-4ED0-8C98-13A0BEC8AEA8}"/>
              </a:ext>
            </a:extLst>
          </p:cNvPr>
          <p:cNvCxnSpPr>
            <a:cxnSpLocks/>
          </p:cNvCxnSpPr>
          <p:nvPr/>
        </p:nvCxnSpPr>
        <p:spPr>
          <a:xfrm flipV="1">
            <a:off x="4991571" y="1953870"/>
            <a:ext cx="0" cy="864254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정육면체 216">
            <a:extLst>
              <a:ext uri="{FF2B5EF4-FFF2-40B4-BE49-F238E27FC236}">
                <a16:creationId xmlns:a16="http://schemas.microsoft.com/office/drawing/2014/main" id="{8276ADED-B141-443B-B945-67FC4E468CE1}"/>
              </a:ext>
            </a:extLst>
          </p:cNvPr>
          <p:cNvSpPr/>
          <p:nvPr/>
        </p:nvSpPr>
        <p:spPr>
          <a:xfrm>
            <a:off x="4876888" y="2765640"/>
            <a:ext cx="285747" cy="1022450"/>
          </a:xfrm>
          <a:prstGeom prst="cube">
            <a:avLst>
              <a:gd name="adj" fmla="val 89661"/>
            </a:avLst>
          </a:prstGeom>
          <a:solidFill>
            <a:schemeClr val="bg1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F1768D18-E11A-4B25-ADB9-305B94AA4268}"/>
              </a:ext>
            </a:extLst>
          </p:cNvPr>
          <p:cNvCxnSpPr>
            <a:cxnSpLocks/>
          </p:cNvCxnSpPr>
          <p:nvPr/>
        </p:nvCxnSpPr>
        <p:spPr>
          <a:xfrm>
            <a:off x="4914193" y="1953868"/>
            <a:ext cx="196519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C3A29DC5-A00F-4FCE-B56C-3CC2C0091B99}"/>
              </a:ext>
            </a:extLst>
          </p:cNvPr>
          <p:cNvSpPr txBox="1"/>
          <p:nvPr/>
        </p:nvSpPr>
        <p:spPr>
          <a:xfrm>
            <a:off x="4996287" y="2572630"/>
            <a:ext cx="1120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/>
              <a:t>Output branch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C61DE388-BCB0-4D4B-97BD-959AA02B7CA4}"/>
                  </a:ext>
                </a:extLst>
              </p:cNvPr>
              <p:cNvSpPr txBox="1"/>
              <p:nvPr/>
            </p:nvSpPr>
            <p:spPr>
              <a:xfrm>
                <a:off x="9228351" y="4080295"/>
                <a:ext cx="35939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b="1" dirty="0"/>
                  <a:t>x </a:t>
                </a:r>
                <a14:m>
                  <m:oMath xmlns:m="http://schemas.openxmlformats.org/officeDocument/2006/math">
                    <m:r>
                      <a:rPr lang="en-US" altLang="ko-KR" sz="110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ko-KR" altLang="en-US" sz="1100" b="1" baseline="-25000" dirty="0"/>
              </a:p>
            </p:txBody>
          </p:sp>
        </mc:Choice>
        <mc:Fallback xmlns="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C61DE388-BCB0-4D4B-97BD-959AA02B7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8351" y="4080295"/>
                <a:ext cx="359393" cy="261610"/>
              </a:xfrm>
              <a:prstGeom prst="rect">
                <a:avLst/>
              </a:prstGeom>
              <a:blipFill>
                <a:blip r:embed="rId4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36DD1638-D340-4251-8657-233484D94599}"/>
              </a:ext>
            </a:extLst>
          </p:cNvPr>
          <p:cNvSpPr/>
          <p:nvPr/>
        </p:nvSpPr>
        <p:spPr>
          <a:xfrm>
            <a:off x="456420" y="5653122"/>
            <a:ext cx="103297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2"/>
                </a:solidFill>
              </a:rPr>
              <a:t>The closer c is to 1, the closer it is to the averaged loss, so that the more it considers parameter sharing with deep layers, vise versa.</a:t>
            </a:r>
            <a:endParaRPr lang="ko-KR" altLang="en-US" sz="2000" dirty="0">
              <a:solidFill>
                <a:schemeClr val="tx2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E7D934F-DFAB-4991-90E2-C0B1E1D2D11B}"/>
              </a:ext>
            </a:extLst>
          </p:cNvPr>
          <p:cNvSpPr txBox="1"/>
          <p:nvPr/>
        </p:nvSpPr>
        <p:spPr>
          <a:xfrm>
            <a:off x="2866058" y="1215017"/>
            <a:ext cx="6774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Frozen</a:t>
            </a:r>
            <a:endParaRPr lang="ko-KR" altLang="en-US" sz="14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D19A9A0-8B10-4947-ACA4-477AC2F54EF8}"/>
              </a:ext>
            </a:extLst>
          </p:cNvPr>
          <p:cNvSpPr txBox="1"/>
          <p:nvPr/>
        </p:nvSpPr>
        <p:spPr>
          <a:xfrm>
            <a:off x="3741700" y="1215017"/>
            <a:ext cx="6774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Frozen</a:t>
            </a:r>
            <a:endParaRPr lang="ko-KR" altLang="en-US" sz="1400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720A70D-0CFD-4D50-B801-C99C9260196F}"/>
              </a:ext>
            </a:extLst>
          </p:cNvPr>
          <p:cNvSpPr txBox="1"/>
          <p:nvPr/>
        </p:nvSpPr>
        <p:spPr>
          <a:xfrm>
            <a:off x="257363" y="1215017"/>
            <a:ext cx="1072987" cy="3077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Extra Step n</a:t>
            </a:r>
            <a:endParaRPr lang="ko-KR" altLang="en-US" sz="1400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78DE458-D6A7-44CB-A628-1394ACD6BB82}"/>
              </a:ext>
            </a:extLst>
          </p:cNvPr>
          <p:cNvSpPr txBox="1"/>
          <p:nvPr/>
        </p:nvSpPr>
        <p:spPr>
          <a:xfrm>
            <a:off x="4458798" y="1215017"/>
            <a:ext cx="6774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Frozen</a:t>
            </a:r>
            <a:endParaRPr lang="ko-KR" altLang="en-US" sz="14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B94A3A5-FC92-4BE1-A93B-30A4250842DE}"/>
              </a:ext>
            </a:extLst>
          </p:cNvPr>
          <p:cNvSpPr txBox="1"/>
          <p:nvPr/>
        </p:nvSpPr>
        <p:spPr>
          <a:xfrm>
            <a:off x="5206667" y="1215017"/>
            <a:ext cx="6774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Frozen</a:t>
            </a:r>
            <a:endParaRPr lang="ko-KR" altLang="en-US" sz="14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C26D8D7-1C90-4765-9D61-C9E22401A50B}"/>
              </a:ext>
            </a:extLst>
          </p:cNvPr>
          <p:cNvSpPr txBox="1"/>
          <p:nvPr/>
        </p:nvSpPr>
        <p:spPr>
          <a:xfrm>
            <a:off x="7035247" y="1215017"/>
            <a:ext cx="6774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Frozen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040719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" name="직선 연결선 204">
            <a:extLst>
              <a:ext uri="{FF2B5EF4-FFF2-40B4-BE49-F238E27FC236}">
                <a16:creationId xmlns:a16="http://schemas.microsoft.com/office/drawing/2014/main" id="{2CB8BD6A-DC59-44A4-8D44-A0707BFD0A86}"/>
              </a:ext>
            </a:extLst>
          </p:cNvPr>
          <p:cNvCxnSpPr>
            <a:cxnSpLocks/>
          </p:cNvCxnSpPr>
          <p:nvPr/>
        </p:nvCxnSpPr>
        <p:spPr>
          <a:xfrm>
            <a:off x="5679613" y="2567453"/>
            <a:ext cx="0" cy="70974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Box 222">
            <a:extLst>
              <a:ext uri="{FF2B5EF4-FFF2-40B4-BE49-F238E27FC236}">
                <a16:creationId xmlns:a16="http://schemas.microsoft.com/office/drawing/2014/main" id="{C51A1843-5020-4907-A008-3A356DEC1C47}"/>
              </a:ext>
            </a:extLst>
          </p:cNvPr>
          <p:cNvSpPr txBox="1"/>
          <p:nvPr/>
        </p:nvSpPr>
        <p:spPr>
          <a:xfrm>
            <a:off x="5613165" y="3036499"/>
            <a:ext cx="4716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b="1" dirty="0" err="1"/>
              <a:t>Loss</a:t>
            </a:r>
            <a:r>
              <a:rPr lang="en-US" altLang="ko-KR" sz="1050" b="1" baseline="-25000" dirty="0" err="1"/>
              <a:t>n</a:t>
            </a:r>
            <a:endParaRPr lang="ko-KR" altLang="en-US" sz="1050" b="1" baseline="-25000" dirty="0"/>
          </a:p>
        </p:txBody>
      </p:sp>
      <p:sp>
        <p:nvSpPr>
          <p:cNvPr id="137" name="정육면체 136">
            <a:extLst>
              <a:ext uri="{FF2B5EF4-FFF2-40B4-BE49-F238E27FC236}">
                <a16:creationId xmlns:a16="http://schemas.microsoft.com/office/drawing/2014/main" id="{F1C9C61B-A2E1-4BA2-A68E-0AAED768D2D0}"/>
              </a:ext>
            </a:extLst>
          </p:cNvPr>
          <p:cNvSpPr/>
          <p:nvPr/>
        </p:nvSpPr>
        <p:spPr>
          <a:xfrm>
            <a:off x="5559038" y="1804302"/>
            <a:ext cx="244034" cy="873194"/>
          </a:xfrm>
          <a:prstGeom prst="cube">
            <a:avLst>
              <a:gd name="adj" fmla="val 89661"/>
            </a:avLst>
          </a:prstGeom>
          <a:solidFill>
            <a:schemeClr val="accent2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3320187-8CBA-430E-B33C-73FCE485C8AD}"/>
              </a:ext>
            </a:extLst>
          </p:cNvPr>
          <p:cNvCxnSpPr>
            <a:cxnSpLocks/>
          </p:cNvCxnSpPr>
          <p:nvPr/>
        </p:nvCxnSpPr>
        <p:spPr>
          <a:xfrm>
            <a:off x="5286573" y="2232381"/>
            <a:ext cx="76683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타원 155">
            <a:extLst>
              <a:ext uri="{FF2B5EF4-FFF2-40B4-BE49-F238E27FC236}">
                <a16:creationId xmlns:a16="http://schemas.microsoft.com/office/drawing/2014/main" id="{575E70DE-8317-4B00-8FA1-A29D9FE9A8CD}"/>
              </a:ext>
            </a:extLst>
          </p:cNvPr>
          <p:cNvSpPr/>
          <p:nvPr/>
        </p:nvSpPr>
        <p:spPr>
          <a:xfrm>
            <a:off x="5378672" y="2185936"/>
            <a:ext cx="89750" cy="8975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57" name="더하기 기호 156">
            <a:extLst>
              <a:ext uri="{FF2B5EF4-FFF2-40B4-BE49-F238E27FC236}">
                <a16:creationId xmlns:a16="http://schemas.microsoft.com/office/drawing/2014/main" id="{46CB6491-F840-4C8D-BD37-DCF20A3AA763}"/>
              </a:ext>
            </a:extLst>
          </p:cNvPr>
          <p:cNvSpPr/>
          <p:nvPr/>
        </p:nvSpPr>
        <p:spPr>
          <a:xfrm>
            <a:off x="5375528" y="2183994"/>
            <a:ext cx="91866" cy="91866"/>
          </a:xfrm>
          <a:prstGeom prst="mathPlus">
            <a:avLst>
              <a:gd name="adj1" fmla="val 457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C16844A4-1A82-435D-936D-2DE5298002CE}"/>
              </a:ext>
            </a:extLst>
          </p:cNvPr>
          <p:cNvCxnSpPr>
            <a:cxnSpLocks/>
          </p:cNvCxnSpPr>
          <p:nvPr/>
        </p:nvCxnSpPr>
        <p:spPr>
          <a:xfrm>
            <a:off x="5484258" y="2232381"/>
            <a:ext cx="64237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2" name="그룹 321">
            <a:extLst>
              <a:ext uri="{FF2B5EF4-FFF2-40B4-BE49-F238E27FC236}">
                <a16:creationId xmlns:a16="http://schemas.microsoft.com/office/drawing/2014/main" id="{0DF26668-D7D7-40AE-AEB5-082FC6C91B90}"/>
              </a:ext>
            </a:extLst>
          </p:cNvPr>
          <p:cNvGrpSpPr/>
          <p:nvPr/>
        </p:nvGrpSpPr>
        <p:grpSpPr>
          <a:xfrm rot="18617749" flipH="1">
            <a:off x="4582432" y="2887181"/>
            <a:ext cx="1215725" cy="2272436"/>
            <a:chOff x="1886138" y="2120477"/>
            <a:chExt cx="801038" cy="1681704"/>
          </a:xfrm>
        </p:grpSpPr>
        <p:sp>
          <p:nvSpPr>
            <p:cNvPr id="323" name="화살표: 왼쪽으로 구부러짐 322">
              <a:extLst>
                <a:ext uri="{FF2B5EF4-FFF2-40B4-BE49-F238E27FC236}">
                  <a16:creationId xmlns:a16="http://schemas.microsoft.com/office/drawing/2014/main" id="{51FFA691-DA94-425A-818A-7D3BD11A15B7}"/>
                </a:ext>
              </a:extLst>
            </p:cNvPr>
            <p:cNvSpPr/>
            <p:nvPr/>
          </p:nvSpPr>
          <p:spPr>
            <a:xfrm rot="20674522">
              <a:off x="2115301" y="2438227"/>
              <a:ext cx="441413" cy="1363954"/>
            </a:xfrm>
            <a:prstGeom prst="curvedLeftArrow">
              <a:avLst>
                <a:gd name="adj1" fmla="val 19723"/>
                <a:gd name="adj2" fmla="val 50000"/>
                <a:gd name="adj3" fmla="val 25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FFB93AE1-AD72-432C-8388-814C00D54252}"/>
                </a:ext>
              </a:extLst>
            </p:cNvPr>
            <p:cNvSpPr/>
            <p:nvPr/>
          </p:nvSpPr>
          <p:spPr>
            <a:xfrm>
              <a:off x="1886138" y="2120477"/>
              <a:ext cx="801038" cy="8542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146E50-D070-41FE-88B5-91F68311B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Rectangle 99">
            <a:extLst>
              <a:ext uri="{FF2B5EF4-FFF2-40B4-BE49-F238E27FC236}">
                <a16:creationId xmlns:a16="http://schemas.microsoft.com/office/drawing/2014/main" id="{94155601-FD97-47D7-8D9F-A64CDBF355D8}"/>
              </a:ext>
            </a:extLst>
          </p:cNvPr>
          <p:cNvSpPr/>
          <p:nvPr/>
        </p:nvSpPr>
        <p:spPr>
          <a:xfrm>
            <a:off x="-1" y="688640"/>
            <a:ext cx="9472475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Compromise plan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: Stacked transfer learning with inversed auxiliary loss</a:t>
            </a:r>
            <a:endParaRPr lang="ko-KR" altLang="en-US" sz="2000" b="1" dirty="0"/>
          </a:p>
        </p:txBody>
      </p:sp>
      <p:sp>
        <p:nvSpPr>
          <p:cNvPr id="82" name="제목 5">
            <a:extLst>
              <a:ext uri="{FF2B5EF4-FFF2-40B4-BE49-F238E27FC236}">
                <a16:creationId xmlns:a16="http://schemas.microsoft.com/office/drawing/2014/main" id="{BE339C80-A0EE-418F-B326-9E566563D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666"/>
            <a:ext cx="10673900" cy="519141"/>
          </a:xfrm>
        </p:spPr>
        <p:txBody>
          <a:bodyPr/>
          <a:lstStyle/>
          <a:p>
            <a:r>
              <a:rPr lang="en-US" altLang="ko-KR" dirty="0"/>
              <a:t>Proposed method : Depth Controllable SR Network (</a:t>
            </a:r>
            <a:r>
              <a:rPr lang="en-US" altLang="ko-KR" dirty="0" err="1"/>
              <a:t>DCSRNet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720A70D-0CFD-4D50-B801-C99C9260196F}"/>
              </a:ext>
            </a:extLst>
          </p:cNvPr>
          <p:cNvSpPr txBox="1"/>
          <p:nvPr/>
        </p:nvSpPr>
        <p:spPr>
          <a:xfrm>
            <a:off x="189787" y="1215017"/>
            <a:ext cx="2804294" cy="3077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Pretrained model with average loss</a:t>
            </a:r>
            <a:endParaRPr lang="ko-KR" altLang="en-US" sz="1400" b="1" dirty="0"/>
          </a:p>
        </p:txBody>
      </p:sp>
      <p:sp>
        <p:nvSpPr>
          <p:cNvPr id="131" name="정육면체 130">
            <a:extLst>
              <a:ext uri="{FF2B5EF4-FFF2-40B4-BE49-F238E27FC236}">
                <a16:creationId xmlns:a16="http://schemas.microsoft.com/office/drawing/2014/main" id="{F81FAAC3-1F3F-47A9-B098-BC39B0FBE988}"/>
              </a:ext>
            </a:extLst>
          </p:cNvPr>
          <p:cNvSpPr/>
          <p:nvPr/>
        </p:nvSpPr>
        <p:spPr>
          <a:xfrm>
            <a:off x="717286" y="2140565"/>
            <a:ext cx="182663" cy="515520"/>
          </a:xfrm>
          <a:prstGeom prst="cube">
            <a:avLst>
              <a:gd name="adj" fmla="val 83480"/>
            </a:avLst>
          </a:prstGeom>
          <a:solidFill>
            <a:srgbClr val="00B050">
              <a:alpha val="44000"/>
            </a:srgb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32" name="정육면체 131">
            <a:extLst>
              <a:ext uri="{FF2B5EF4-FFF2-40B4-BE49-F238E27FC236}">
                <a16:creationId xmlns:a16="http://schemas.microsoft.com/office/drawing/2014/main" id="{3CBA6114-855F-4DD5-BEDD-21C6A9C035C9}"/>
              </a:ext>
            </a:extLst>
          </p:cNvPr>
          <p:cNvSpPr/>
          <p:nvPr/>
        </p:nvSpPr>
        <p:spPr>
          <a:xfrm>
            <a:off x="1092732" y="1784905"/>
            <a:ext cx="268534" cy="873194"/>
          </a:xfrm>
          <a:prstGeom prst="cube">
            <a:avLst>
              <a:gd name="adj" fmla="val 89661"/>
            </a:avLst>
          </a:prstGeom>
          <a:solidFill>
            <a:srgbClr val="C00000">
              <a:alpha val="44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33" name="정육면체 132">
            <a:extLst>
              <a:ext uri="{FF2B5EF4-FFF2-40B4-BE49-F238E27FC236}">
                <a16:creationId xmlns:a16="http://schemas.microsoft.com/office/drawing/2014/main" id="{D55181C8-083C-4585-9CB3-2F16701E3C60}"/>
              </a:ext>
            </a:extLst>
          </p:cNvPr>
          <p:cNvSpPr/>
          <p:nvPr/>
        </p:nvSpPr>
        <p:spPr>
          <a:xfrm>
            <a:off x="2070865" y="1784905"/>
            <a:ext cx="309398" cy="873194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803C53B0-55F5-4AEA-8C9C-438BBAAF7EAF}"/>
              </a:ext>
            </a:extLst>
          </p:cNvPr>
          <p:cNvCxnSpPr>
            <a:cxnSpLocks/>
          </p:cNvCxnSpPr>
          <p:nvPr/>
        </p:nvCxnSpPr>
        <p:spPr>
          <a:xfrm>
            <a:off x="946030" y="2229927"/>
            <a:ext cx="129705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1DD5A9C1-8892-4574-99AE-3FC9D8044390}"/>
              </a:ext>
            </a:extLst>
          </p:cNvPr>
          <p:cNvCxnSpPr>
            <a:cxnSpLocks/>
          </p:cNvCxnSpPr>
          <p:nvPr/>
        </p:nvCxnSpPr>
        <p:spPr>
          <a:xfrm>
            <a:off x="1290822" y="2229927"/>
            <a:ext cx="206823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정육면체 138">
            <a:extLst>
              <a:ext uri="{FF2B5EF4-FFF2-40B4-BE49-F238E27FC236}">
                <a16:creationId xmlns:a16="http://schemas.microsoft.com/office/drawing/2014/main" id="{A50C4CE8-2F4A-4087-AA7A-7DD72F1F44F4}"/>
              </a:ext>
            </a:extLst>
          </p:cNvPr>
          <p:cNvSpPr/>
          <p:nvPr/>
        </p:nvSpPr>
        <p:spPr>
          <a:xfrm>
            <a:off x="2167131" y="1784905"/>
            <a:ext cx="309398" cy="873194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40" name="정육면체 139">
            <a:extLst>
              <a:ext uri="{FF2B5EF4-FFF2-40B4-BE49-F238E27FC236}">
                <a16:creationId xmlns:a16="http://schemas.microsoft.com/office/drawing/2014/main" id="{E96D9CAA-7090-49C2-9211-1CDB66B245CB}"/>
              </a:ext>
            </a:extLst>
          </p:cNvPr>
          <p:cNvSpPr/>
          <p:nvPr/>
        </p:nvSpPr>
        <p:spPr>
          <a:xfrm>
            <a:off x="2513282" y="1784905"/>
            <a:ext cx="309398" cy="873194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41" name="정육면체 140">
            <a:extLst>
              <a:ext uri="{FF2B5EF4-FFF2-40B4-BE49-F238E27FC236}">
                <a16:creationId xmlns:a16="http://schemas.microsoft.com/office/drawing/2014/main" id="{60A7DF4A-FEEA-4C86-A9E3-4B17964CCE5B}"/>
              </a:ext>
            </a:extLst>
          </p:cNvPr>
          <p:cNvSpPr/>
          <p:nvPr/>
        </p:nvSpPr>
        <p:spPr>
          <a:xfrm>
            <a:off x="2613365" y="1784905"/>
            <a:ext cx="309398" cy="873194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42" name="정육면체 141">
            <a:extLst>
              <a:ext uri="{FF2B5EF4-FFF2-40B4-BE49-F238E27FC236}">
                <a16:creationId xmlns:a16="http://schemas.microsoft.com/office/drawing/2014/main" id="{035B77EA-7D69-4306-BA78-70EF3B222DE0}"/>
              </a:ext>
            </a:extLst>
          </p:cNvPr>
          <p:cNvSpPr/>
          <p:nvPr/>
        </p:nvSpPr>
        <p:spPr>
          <a:xfrm>
            <a:off x="4223155" y="1784905"/>
            <a:ext cx="309398" cy="873194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43" name="정육면체 142">
            <a:extLst>
              <a:ext uri="{FF2B5EF4-FFF2-40B4-BE49-F238E27FC236}">
                <a16:creationId xmlns:a16="http://schemas.microsoft.com/office/drawing/2014/main" id="{7578D365-BD6D-4554-8679-5F9A56A6284A}"/>
              </a:ext>
            </a:extLst>
          </p:cNvPr>
          <p:cNvSpPr/>
          <p:nvPr/>
        </p:nvSpPr>
        <p:spPr>
          <a:xfrm>
            <a:off x="4321846" y="1784905"/>
            <a:ext cx="309398" cy="873194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44" name="정육면체 143">
            <a:extLst>
              <a:ext uri="{FF2B5EF4-FFF2-40B4-BE49-F238E27FC236}">
                <a16:creationId xmlns:a16="http://schemas.microsoft.com/office/drawing/2014/main" id="{ADDEF635-A7F7-457C-9383-4CBF234A710B}"/>
              </a:ext>
            </a:extLst>
          </p:cNvPr>
          <p:cNvSpPr/>
          <p:nvPr/>
        </p:nvSpPr>
        <p:spPr>
          <a:xfrm>
            <a:off x="4424000" y="1784905"/>
            <a:ext cx="309398" cy="873194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45" name="정육면체 144">
            <a:extLst>
              <a:ext uri="{FF2B5EF4-FFF2-40B4-BE49-F238E27FC236}">
                <a16:creationId xmlns:a16="http://schemas.microsoft.com/office/drawing/2014/main" id="{263FEF8A-3171-433D-A33F-22A67B5FA13C}"/>
              </a:ext>
            </a:extLst>
          </p:cNvPr>
          <p:cNvSpPr/>
          <p:nvPr/>
        </p:nvSpPr>
        <p:spPr>
          <a:xfrm>
            <a:off x="4826477" y="1784905"/>
            <a:ext cx="309398" cy="873194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46" name="정육면체 145">
            <a:extLst>
              <a:ext uri="{FF2B5EF4-FFF2-40B4-BE49-F238E27FC236}">
                <a16:creationId xmlns:a16="http://schemas.microsoft.com/office/drawing/2014/main" id="{B1943E36-CD38-4020-82DA-CB0B0010EC4C}"/>
              </a:ext>
            </a:extLst>
          </p:cNvPr>
          <p:cNvSpPr/>
          <p:nvPr/>
        </p:nvSpPr>
        <p:spPr>
          <a:xfrm>
            <a:off x="4930395" y="1784905"/>
            <a:ext cx="309398" cy="873194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47" name="정육면체 146">
            <a:extLst>
              <a:ext uri="{FF2B5EF4-FFF2-40B4-BE49-F238E27FC236}">
                <a16:creationId xmlns:a16="http://schemas.microsoft.com/office/drawing/2014/main" id="{1265815F-AB7D-4F42-8AF9-95ECF4AB6533}"/>
              </a:ext>
            </a:extLst>
          </p:cNvPr>
          <p:cNvSpPr/>
          <p:nvPr/>
        </p:nvSpPr>
        <p:spPr>
          <a:xfrm>
            <a:off x="5033627" y="1784905"/>
            <a:ext cx="309398" cy="873194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3704BBD2-299B-426F-AAD7-272921C93BE0}"/>
              </a:ext>
            </a:extLst>
          </p:cNvPr>
          <p:cNvCxnSpPr>
            <a:cxnSpLocks/>
          </p:cNvCxnSpPr>
          <p:nvPr/>
        </p:nvCxnSpPr>
        <p:spPr>
          <a:xfrm>
            <a:off x="4673446" y="2229927"/>
            <a:ext cx="129705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BEF9EA42-33F9-4BBE-975D-2F055E608198}"/>
              </a:ext>
            </a:extLst>
          </p:cNvPr>
          <p:cNvCxnSpPr>
            <a:cxnSpLocks/>
          </p:cNvCxnSpPr>
          <p:nvPr/>
        </p:nvCxnSpPr>
        <p:spPr>
          <a:xfrm>
            <a:off x="4074047" y="2229927"/>
            <a:ext cx="129705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연결선 186">
            <a:extLst>
              <a:ext uri="{FF2B5EF4-FFF2-40B4-BE49-F238E27FC236}">
                <a16:creationId xmlns:a16="http://schemas.microsoft.com/office/drawing/2014/main" id="{669A3A9B-1EA3-47AB-9CFF-D13D454FF614}"/>
              </a:ext>
            </a:extLst>
          </p:cNvPr>
          <p:cNvCxnSpPr>
            <a:cxnSpLocks/>
          </p:cNvCxnSpPr>
          <p:nvPr/>
        </p:nvCxnSpPr>
        <p:spPr>
          <a:xfrm>
            <a:off x="3710905" y="2228925"/>
            <a:ext cx="363142" cy="0"/>
          </a:xfrm>
          <a:prstGeom prst="line">
            <a:avLst/>
          </a:prstGeom>
          <a:ln w="117475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정육면체 187">
            <a:extLst>
              <a:ext uri="{FF2B5EF4-FFF2-40B4-BE49-F238E27FC236}">
                <a16:creationId xmlns:a16="http://schemas.microsoft.com/office/drawing/2014/main" id="{99BC559F-12B8-4017-A00F-18A862511CC8}"/>
              </a:ext>
            </a:extLst>
          </p:cNvPr>
          <p:cNvSpPr/>
          <p:nvPr/>
        </p:nvSpPr>
        <p:spPr>
          <a:xfrm>
            <a:off x="1518132" y="1784905"/>
            <a:ext cx="309398" cy="873194"/>
          </a:xfrm>
          <a:prstGeom prst="cube">
            <a:avLst>
              <a:gd name="adj" fmla="val 78783"/>
            </a:avLst>
          </a:prstGeom>
          <a:solidFill>
            <a:srgbClr val="16CCB6">
              <a:alpha val="44000"/>
            </a:srgb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65EFD326-C91C-4DA3-9259-C88CEBFA28F4}"/>
              </a:ext>
            </a:extLst>
          </p:cNvPr>
          <p:cNvCxnSpPr>
            <a:cxnSpLocks/>
          </p:cNvCxnSpPr>
          <p:nvPr/>
        </p:nvCxnSpPr>
        <p:spPr>
          <a:xfrm flipV="1">
            <a:off x="4733398" y="2229927"/>
            <a:ext cx="0" cy="566189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정육면체 190">
            <a:extLst>
              <a:ext uri="{FF2B5EF4-FFF2-40B4-BE49-F238E27FC236}">
                <a16:creationId xmlns:a16="http://schemas.microsoft.com/office/drawing/2014/main" id="{A01F260E-B292-4602-8C63-563F61EAB6B8}"/>
              </a:ext>
            </a:extLst>
          </p:cNvPr>
          <p:cNvSpPr/>
          <p:nvPr/>
        </p:nvSpPr>
        <p:spPr>
          <a:xfrm>
            <a:off x="1622421" y="1787164"/>
            <a:ext cx="309398" cy="873194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93" name="정육면체 192">
            <a:extLst>
              <a:ext uri="{FF2B5EF4-FFF2-40B4-BE49-F238E27FC236}">
                <a16:creationId xmlns:a16="http://schemas.microsoft.com/office/drawing/2014/main" id="{1CF4DA52-58D5-4FA9-88C7-89DF5E53FAE1}"/>
              </a:ext>
            </a:extLst>
          </p:cNvPr>
          <p:cNvSpPr/>
          <p:nvPr/>
        </p:nvSpPr>
        <p:spPr>
          <a:xfrm>
            <a:off x="1723025" y="1784905"/>
            <a:ext cx="309398" cy="873194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94" name="정육면체 193">
            <a:extLst>
              <a:ext uri="{FF2B5EF4-FFF2-40B4-BE49-F238E27FC236}">
                <a16:creationId xmlns:a16="http://schemas.microsoft.com/office/drawing/2014/main" id="{F94A3FFE-EED4-4ABD-B77D-46DECDFEEAC3}"/>
              </a:ext>
            </a:extLst>
          </p:cNvPr>
          <p:cNvSpPr/>
          <p:nvPr/>
        </p:nvSpPr>
        <p:spPr>
          <a:xfrm>
            <a:off x="3024916" y="1784905"/>
            <a:ext cx="309398" cy="873194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95" name="정육면체 194">
            <a:extLst>
              <a:ext uri="{FF2B5EF4-FFF2-40B4-BE49-F238E27FC236}">
                <a16:creationId xmlns:a16="http://schemas.microsoft.com/office/drawing/2014/main" id="{24DBA11E-0CCF-4BEB-A399-DE0EE9206139}"/>
              </a:ext>
            </a:extLst>
          </p:cNvPr>
          <p:cNvSpPr/>
          <p:nvPr/>
        </p:nvSpPr>
        <p:spPr>
          <a:xfrm>
            <a:off x="3123607" y="1784905"/>
            <a:ext cx="309398" cy="873194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96" name="정육면체 195">
            <a:extLst>
              <a:ext uri="{FF2B5EF4-FFF2-40B4-BE49-F238E27FC236}">
                <a16:creationId xmlns:a16="http://schemas.microsoft.com/office/drawing/2014/main" id="{5EFF375F-F97D-499E-A22F-C298370BE394}"/>
              </a:ext>
            </a:extLst>
          </p:cNvPr>
          <p:cNvSpPr/>
          <p:nvPr/>
        </p:nvSpPr>
        <p:spPr>
          <a:xfrm>
            <a:off x="3225761" y="1784905"/>
            <a:ext cx="309398" cy="873194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03C680E2-1AAB-4D0C-BBC3-8CD4D6CAF70B}"/>
              </a:ext>
            </a:extLst>
          </p:cNvPr>
          <p:cNvCxnSpPr>
            <a:cxnSpLocks/>
          </p:cNvCxnSpPr>
          <p:nvPr/>
        </p:nvCxnSpPr>
        <p:spPr>
          <a:xfrm>
            <a:off x="3452540" y="2229927"/>
            <a:ext cx="129705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정육면체 197">
            <a:extLst>
              <a:ext uri="{FF2B5EF4-FFF2-40B4-BE49-F238E27FC236}">
                <a16:creationId xmlns:a16="http://schemas.microsoft.com/office/drawing/2014/main" id="{03F218B9-DDE0-49D5-B71E-54A6D4C045AD}"/>
              </a:ext>
            </a:extLst>
          </p:cNvPr>
          <p:cNvSpPr/>
          <p:nvPr/>
        </p:nvSpPr>
        <p:spPr>
          <a:xfrm>
            <a:off x="4631452" y="2774225"/>
            <a:ext cx="188597" cy="674829"/>
          </a:xfrm>
          <a:prstGeom prst="cube">
            <a:avLst>
              <a:gd name="adj" fmla="val 89661"/>
            </a:avLst>
          </a:prstGeom>
          <a:solidFill>
            <a:schemeClr val="accent2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1C76B586-8864-4509-8923-DE7D81FD4157}"/>
              </a:ext>
            </a:extLst>
          </p:cNvPr>
          <p:cNvCxnSpPr>
            <a:cxnSpLocks/>
          </p:cNvCxnSpPr>
          <p:nvPr/>
        </p:nvCxnSpPr>
        <p:spPr>
          <a:xfrm>
            <a:off x="2024687" y="3445926"/>
            <a:ext cx="0" cy="17643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B2B7E8B8-1865-4098-A574-E417B3A7198C}"/>
              </a:ext>
            </a:extLst>
          </p:cNvPr>
          <p:cNvCxnSpPr>
            <a:cxnSpLocks/>
          </p:cNvCxnSpPr>
          <p:nvPr/>
        </p:nvCxnSpPr>
        <p:spPr>
          <a:xfrm>
            <a:off x="2488308" y="3444646"/>
            <a:ext cx="0" cy="17643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461FE818-0A84-4336-BE2B-EE861EF5735E}"/>
              </a:ext>
            </a:extLst>
          </p:cNvPr>
          <p:cNvCxnSpPr>
            <a:cxnSpLocks/>
          </p:cNvCxnSpPr>
          <p:nvPr/>
        </p:nvCxnSpPr>
        <p:spPr>
          <a:xfrm>
            <a:off x="2983372" y="3444646"/>
            <a:ext cx="0" cy="17643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94DC85AE-A52B-4079-A736-E3032A009C5A}"/>
              </a:ext>
            </a:extLst>
          </p:cNvPr>
          <p:cNvCxnSpPr>
            <a:cxnSpLocks/>
          </p:cNvCxnSpPr>
          <p:nvPr/>
        </p:nvCxnSpPr>
        <p:spPr>
          <a:xfrm flipV="1">
            <a:off x="2019439" y="3621244"/>
            <a:ext cx="3665296" cy="1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>
            <a:extLst>
              <a:ext uri="{FF2B5EF4-FFF2-40B4-BE49-F238E27FC236}">
                <a16:creationId xmlns:a16="http://schemas.microsoft.com/office/drawing/2014/main" id="{C7813D4B-F932-4690-9F71-7480EA2572EA}"/>
              </a:ext>
            </a:extLst>
          </p:cNvPr>
          <p:cNvCxnSpPr>
            <a:cxnSpLocks/>
          </p:cNvCxnSpPr>
          <p:nvPr/>
        </p:nvCxnSpPr>
        <p:spPr>
          <a:xfrm>
            <a:off x="4748872" y="3444646"/>
            <a:ext cx="0" cy="17643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>
            <a:extLst>
              <a:ext uri="{FF2B5EF4-FFF2-40B4-BE49-F238E27FC236}">
                <a16:creationId xmlns:a16="http://schemas.microsoft.com/office/drawing/2014/main" id="{C172C9D5-4D97-4473-A5C4-D551CA7B2E28}"/>
              </a:ext>
            </a:extLst>
          </p:cNvPr>
          <p:cNvCxnSpPr>
            <a:cxnSpLocks/>
          </p:cNvCxnSpPr>
          <p:nvPr/>
        </p:nvCxnSpPr>
        <p:spPr>
          <a:xfrm>
            <a:off x="4008143" y="3621078"/>
            <a:ext cx="0" cy="130232"/>
          </a:xfrm>
          <a:prstGeom prst="line">
            <a:avLst/>
          </a:prstGeom>
          <a:ln w="19050">
            <a:solidFill>
              <a:srgbClr val="C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Box 206">
            <a:extLst>
              <a:ext uri="{FF2B5EF4-FFF2-40B4-BE49-F238E27FC236}">
                <a16:creationId xmlns:a16="http://schemas.microsoft.com/office/drawing/2014/main" id="{D9D1FB8A-00C4-4640-BF7B-B3DAE1A92228}"/>
              </a:ext>
            </a:extLst>
          </p:cNvPr>
          <p:cNvSpPr txBox="1"/>
          <p:nvPr/>
        </p:nvSpPr>
        <p:spPr>
          <a:xfrm>
            <a:off x="1971389" y="3380377"/>
            <a:ext cx="4683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b="1" dirty="0"/>
              <a:t>Loss</a:t>
            </a:r>
            <a:r>
              <a:rPr lang="en-US" altLang="ko-KR" sz="1050" b="1" baseline="-25000" dirty="0"/>
              <a:t>1</a:t>
            </a:r>
            <a:endParaRPr lang="ko-KR" altLang="en-US" sz="1050" b="1" baseline="-25000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788348AD-C9A2-44C0-B5EE-5A3C1957D8DA}"/>
              </a:ext>
            </a:extLst>
          </p:cNvPr>
          <p:cNvSpPr txBox="1"/>
          <p:nvPr/>
        </p:nvSpPr>
        <p:spPr>
          <a:xfrm>
            <a:off x="1124152" y="3389684"/>
            <a:ext cx="7441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/>
              <a:t>Original</a:t>
            </a:r>
          </a:p>
          <a:p>
            <a:pPr algn="ctr"/>
            <a:r>
              <a:rPr lang="en-US" altLang="ko-KR" sz="1100" b="1" dirty="0"/>
              <a:t>HR image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EDB42FA3-0C69-4069-B162-3A63AA8D3CD6}"/>
              </a:ext>
            </a:extLst>
          </p:cNvPr>
          <p:cNvSpPr txBox="1"/>
          <p:nvPr/>
        </p:nvSpPr>
        <p:spPr>
          <a:xfrm>
            <a:off x="2181864" y="2858230"/>
            <a:ext cx="3273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2*</a:t>
            </a:r>
            <a:endParaRPr lang="ko-KR" altLang="en-US" sz="1100" b="1" dirty="0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14C4BB6D-07BE-49E9-9940-A5E1EE521792}"/>
              </a:ext>
            </a:extLst>
          </p:cNvPr>
          <p:cNvSpPr txBox="1"/>
          <p:nvPr/>
        </p:nvSpPr>
        <p:spPr>
          <a:xfrm>
            <a:off x="2424703" y="3380376"/>
            <a:ext cx="4683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b="1" dirty="0"/>
              <a:t>Loss</a:t>
            </a:r>
            <a:r>
              <a:rPr lang="en-US" altLang="ko-KR" sz="1050" b="1" baseline="-25000" dirty="0"/>
              <a:t>2</a:t>
            </a:r>
            <a:endParaRPr lang="ko-KR" altLang="en-US" sz="1050" b="1" baseline="-25000" dirty="0"/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88431449-93FF-465F-996F-545D5359CE57}"/>
              </a:ext>
            </a:extLst>
          </p:cNvPr>
          <p:cNvSpPr txBox="1"/>
          <p:nvPr/>
        </p:nvSpPr>
        <p:spPr>
          <a:xfrm>
            <a:off x="2922763" y="3380376"/>
            <a:ext cx="4683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b="1" dirty="0"/>
              <a:t>Loss</a:t>
            </a:r>
            <a:r>
              <a:rPr lang="en-US" altLang="ko-KR" sz="1050" b="1" baseline="-25000" dirty="0"/>
              <a:t>3</a:t>
            </a:r>
            <a:endParaRPr lang="ko-KR" altLang="en-US" sz="1050" b="1" baseline="-25000" dirty="0"/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2298B6D5-8718-4610-8F4D-240423B5CD76}"/>
              </a:ext>
            </a:extLst>
          </p:cNvPr>
          <p:cNvSpPr txBox="1"/>
          <p:nvPr/>
        </p:nvSpPr>
        <p:spPr>
          <a:xfrm>
            <a:off x="4687953" y="3380376"/>
            <a:ext cx="5437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b="1" dirty="0"/>
              <a:t>Loss</a:t>
            </a:r>
            <a:r>
              <a:rPr lang="en-US" altLang="ko-KR" sz="1050" b="1" baseline="-25000" dirty="0"/>
              <a:t>n-1</a:t>
            </a:r>
            <a:endParaRPr lang="ko-KR" altLang="en-US" sz="1050" b="1" baseline="-25000" dirty="0"/>
          </a:p>
        </p:txBody>
      </p:sp>
      <p:sp>
        <p:nvSpPr>
          <p:cNvPr id="227" name="정육면체 226">
            <a:extLst>
              <a:ext uri="{FF2B5EF4-FFF2-40B4-BE49-F238E27FC236}">
                <a16:creationId xmlns:a16="http://schemas.microsoft.com/office/drawing/2014/main" id="{3A174D00-2C87-46B5-9913-9CF171067184}"/>
              </a:ext>
            </a:extLst>
          </p:cNvPr>
          <p:cNvSpPr/>
          <p:nvPr/>
        </p:nvSpPr>
        <p:spPr>
          <a:xfrm>
            <a:off x="1492990" y="2774225"/>
            <a:ext cx="219820" cy="707211"/>
          </a:xfrm>
          <a:prstGeom prst="cube">
            <a:avLst>
              <a:gd name="adj" fmla="val 95744"/>
            </a:avLst>
          </a:prstGeom>
          <a:solidFill>
            <a:srgbClr val="00B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15EAACE9-2055-4DD9-99E4-85BE75F3921D}"/>
              </a:ext>
            </a:extLst>
          </p:cNvPr>
          <p:cNvSpPr txBox="1"/>
          <p:nvPr/>
        </p:nvSpPr>
        <p:spPr>
          <a:xfrm>
            <a:off x="1752270" y="2990143"/>
            <a:ext cx="188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-</a:t>
            </a:r>
            <a:endParaRPr lang="ko-KR" altLang="en-US" sz="1400" b="1" dirty="0"/>
          </a:p>
        </p:txBody>
      </p: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8077D436-094F-4534-9709-7E87B24829DF}"/>
              </a:ext>
            </a:extLst>
          </p:cNvPr>
          <p:cNvCxnSpPr>
            <a:cxnSpLocks/>
          </p:cNvCxnSpPr>
          <p:nvPr/>
        </p:nvCxnSpPr>
        <p:spPr>
          <a:xfrm>
            <a:off x="1438676" y="2911330"/>
            <a:ext cx="0" cy="4726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90B25A83-EFBD-4AAC-8C41-45CFFB4F232C}"/>
              </a:ext>
            </a:extLst>
          </p:cNvPr>
          <p:cNvCxnSpPr>
            <a:cxnSpLocks/>
          </p:cNvCxnSpPr>
          <p:nvPr/>
        </p:nvCxnSpPr>
        <p:spPr>
          <a:xfrm>
            <a:off x="1413630" y="2911330"/>
            <a:ext cx="0" cy="4726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직선 연결선 231">
            <a:extLst>
              <a:ext uri="{FF2B5EF4-FFF2-40B4-BE49-F238E27FC236}">
                <a16:creationId xmlns:a16="http://schemas.microsoft.com/office/drawing/2014/main" id="{14003BA3-B0E3-4C82-BBB5-567E257F51B4}"/>
              </a:ext>
            </a:extLst>
          </p:cNvPr>
          <p:cNvCxnSpPr>
            <a:cxnSpLocks/>
          </p:cNvCxnSpPr>
          <p:nvPr/>
        </p:nvCxnSpPr>
        <p:spPr>
          <a:xfrm>
            <a:off x="2195472" y="2911330"/>
            <a:ext cx="0" cy="4726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연결선 232">
            <a:extLst>
              <a:ext uri="{FF2B5EF4-FFF2-40B4-BE49-F238E27FC236}">
                <a16:creationId xmlns:a16="http://schemas.microsoft.com/office/drawing/2014/main" id="{880BBACE-3106-4187-A9E5-E4C461F90817}"/>
              </a:ext>
            </a:extLst>
          </p:cNvPr>
          <p:cNvCxnSpPr>
            <a:cxnSpLocks/>
          </p:cNvCxnSpPr>
          <p:nvPr/>
        </p:nvCxnSpPr>
        <p:spPr>
          <a:xfrm>
            <a:off x="2170426" y="2911330"/>
            <a:ext cx="0" cy="4726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4" name="그룹 233">
            <a:extLst>
              <a:ext uri="{FF2B5EF4-FFF2-40B4-BE49-F238E27FC236}">
                <a16:creationId xmlns:a16="http://schemas.microsoft.com/office/drawing/2014/main" id="{B4AF398A-8564-45B7-8557-E51E6009CE5A}"/>
              </a:ext>
            </a:extLst>
          </p:cNvPr>
          <p:cNvGrpSpPr/>
          <p:nvPr/>
        </p:nvGrpSpPr>
        <p:grpSpPr>
          <a:xfrm>
            <a:off x="1907781" y="2235319"/>
            <a:ext cx="188597" cy="1210608"/>
            <a:chOff x="3495975" y="2533780"/>
            <a:chExt cx="350731" cy="2251352"/>
          </a:xfrm>
        </p:grpSpPr>
        <p:cxnSp>
          <p:nvCxnSpPr>
            <p:cNvPr id="235" name="직선 화살표 연결선 234">
              <a:extLst>
                <a:ext uri="{FF2B5EF4-FFF2-40B4-BE49-F238E27FC236}">
                  <a16:creationId xmlns:a16="http://schemas.microsoft.com/office/drawing/2014/main" id="{5CAE2C61-935C-4177-9A00-9B15CA971DE0}"/>
                </a:ext>
              </a:extLst>
            </p:cNvPr>
            <p:cNvCxnSpPr>
              <a:cxnSpLocks/>
            </p:cNvCxnSpPr>
            <p:nvPr/>
          </p:nvCxnSpPr>
          <p:spPr>
            <a:xfrm>
              <a:off x="3549936" y="2538944"/>
              <a:ext cx="25244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864177C0-5C24-4306-BC92-9B7E375A10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6661" y="2533780"/>
              <a:ext cx="0" cy="1060799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정육면체 236">
              <a:extLst>
                <a:ext uri="{FF2B5EF4-FFF2-40B4-BE49-F238E27FC236}">
                  <a16:creationId xmlns:a16="http://schemas.microsoft.com/office/drawing/2014/main" id="{9F8E8BA8-E249-4082-ABEC-ABE539232AD3}"/>
                </a:ext>
              </a:extLst>
            </p:cNvPr>
            <p:cNvSpPr/>
            <p:nvPr/>
          </p:nvSpPr>
          <p:spPr>
            <a:xfrm>
              <a:off x="3495975" y="3530160"/>
              <a:ext cx="350731" cy="1254972"/>
            </a:xfrm>
            <a:prstGeom prst="cube">
              <a:avLst>
                <a:gd name="adj" fmla="val 89661"/>
              </a:avLst>
            </a:prstGeom>
            <a:solidFill>
              <a:schemeClr val="accent2"/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</p:grpSp>
      <p:grpSp>
        <p:nvGrpSpPr>
          <p:cNvPr id="239" name="그룹 238">
            <a:extLst>
              <a:ext uri="{FF2B5EF4-FFF2-40B4-BE49-F238E27FC236}">
                <a16:creationId xmlns:a16="http://schemas.microsoft.com/office/drawing/2014/main" id="{DE50C45B-4CDE-45F0-BD1B-A48B11C4A755}"/>
              </a:ext>
            </a:extLst>
          </p:cNvPr>
          <p:cNvGrpSpPr/>
          <p:nvPr/>
        </p:nvGrpSpPr>
        <p:grpSpPr>
          <a:xfrm>
            <a:off x="2359479" y="2235318"/>
            <a:ext cx="188597" cy="1210609"/>
            <a:chOff x="4476970" y="2533778"/>
            <a:chExt cx="350731" cy="2251354"/>
          </a:xfrm>
        </p:grpSpPr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F2078C26-7F41-4168-8B30-7C6ACFC29C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7734" y="2533780"/>
              <a:ext cx="0" cy="1060799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정육면체 240">
              <a:extLst>
                <a:ext uri="{FF2B5EF4-FFF2-40B4-BE49-F238E27FC236}">
                  <a16:creationId xmlns:a16="http://schemas.microsoft.com/office/drawing/2014/main" id="{6289DEF8-44F5-4285-A211-84FC3C61D213}"/>
                </a:ext>
              </a:extLst>
            </p:cNvPr>
            <p:cNvSpPr/>
            <p:nvPr/>
          </p:nvSpPr>
          <p:spPr>
            <a:xfrm>
              <a:off x="4476970" y="3530160"/>
              <a:ext cx="350731" cy="1254972"/>
            </a:xfrm>
            <a:prstGeom prst="cube">
              <a:avLst>
                <a:gd name="adj" fmla="val 89661"/>
              </a:avLst>
            </a:prstGeom>
            <a:solidFill>
              <a:schemeClr val="accent2"/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cxnSp>
          <p:nvCxnSpPr>
            <p:cNvPr id="242" name="직선 화살표 연결선 241">
              <a:extLst>
                <a:ext uri="{FF2B5EF4-FFF2-40B4-BE49-F238E27FC236}">
                  <a16:creationId xmlns:a16="http://schemas.microsoft.com/office/drawing/2014/main" id="{AAE39F11-C17A-45B2-B2C6-93EAC98B492F}"/>
                </a:ext>
              </a:extLst>
            </p:cNvPr>
            <p:cNvCxnSpPr>
              <a:cxnSpLocks/>
            </p:cNvCxnSpPr>
            <p:nvPr/>
          </p:nvCxnSpPr>
          <p:spPr>
            <a:xfrm>
              <a:off x="4522759" y="2533778"/>
              <a:ext cx="24121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3" name="그룹 242">
            <a:extLst>
              <a:ext uri="{FF2B5EF4-FFF2-40B4-BE49-F238E27FC236}">
                <a16:creationId xmlns:a16="http://schemas.microsoft.com/office/drawing/2014/main" id="{2F85A9DE-BD02-4BAB-B3C4-B666BE8D879F}"/>
              </a:ext>
            </a:extLst>
          </p:cNvPr>
          <p:cNvGrpSpPr/>
          <p:nvPr/>
        </p:nvGrpSpPr>
        <p:grpSpPr>
          <a:xfrm>
            <a:off x="2866642" y="2235318"/>
            <a:ext cx="188597" cy="1210609"/>
            <a:chOff x="4476970" y="2533778"/>
            <a:chExt cx="350731" cy="2251354"/>
          </a:xfrm>
        </p:grpSpPr>
        <p:cxnSp>
          <p:nvCxnSpPr>
            <p:cNvPr id="244" name="직선 연결선 243">
              <a:extLst>
                <a:ext uri="{FF2B5EF4-FFF2-40B4-BE49-F238E27FC236}">
                  <a16:creationId xmlns:a16="http://schemas.microsoft.com/office/drawing/2014/main" id="{694CB7CE-54BB-4BC3-821A-9DF8B341D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7734" y="2533780"/>
              <a:ext cx="0" cy="1060799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5" name="정육면체 244">
              <a:extLst>
                <a:ext uri="{FF2B5EF4-FFF2-40B4-BE49-F238E27FC236}">
                  <a16:creationId xmlns:a16="http://schemas.microsoft.com/office/drawing/2014/main" id="{315BD00F-3DFB-44F1-8DF4-B2AB5CBF5E86}"/>
                </a:ext>
              </a:extLst>
            </p:cNvPr>
            <p:cNvSpPr/>
            <p:nvPr/>
          </p:nvSpPr>
          <p:spPr>
            <a:xfrm>
              <a:off x="4476970" y="3530160"/>
              <a:ext cx="350731" cy="1254972"/>
            </a:xfrm>
            <a:prstGeom prst="cube">
              <a:avLst>
                <a:gd name="adj" fmla="val 89661"/>
              </a:avLst>
            </a:prstGeom>
            <a:solidFill>
              <a:schemeClr val="accent2"/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cxnSp>
          <p:nvCxnSpPr>
            <p:cNvPr id="246" name="직선 화살표 연결선 245">
              <a:extLst>
                <a:ext uri="{FF2B5EF4-FFF2-40B4-BE49-F238E27FC236}">
                  <a16:creationId xmlns:a16="http://schemas.microsoft.com/office/drawing/2014/main" id="{B83501C3-C069-4679-9C56-1F4BBA94EBDB}"/>
                </a:ext>
              </a:extLst>
            </p:cNvPr>
            <p:cNvCxnSpPr>
              <a:cxnSpLocks/>
            </p:cNvCxnSpPr>
            <p:nvPr/>
          </p:nvCxnSpPr>
          <p:spPr>
            <a:xfrm>
              <a:off x="4522759" y="2533778"/>
              <a:ext cx="24121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9" name="왼쪽 대괄호 248">
            <a:extLst>
              <a:ext uri="{FF2B5EF4-FFF2-40B4-BE49-F238E27FC236}">
                <a16:creationId xmlns:a16="http://schemas.microsoft.com/office/drawing/2014/main" id="{B6333F96-2D56-4042-8FB8-AED94B9BA711}"/>
              </a:ext>
            </a:extLst>
          </p:cNvPr>
          <p:cNvSpPr/>
          <p:nvPr/>
        </p:nvSpPr>
        <p:spPr>
          <a:xfrm rot="5400000">
            <a:off x="3556979" y="-21402"/>
            <a:ext cx="50757" cy="3480106"/>
          </a:xfrm>
          <a:prstGeom prst="lef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81AB8E1D-49A1-44DF-8667-1883F4C22AB4}"/>
              </a:ext>
            </a:extLst>
          </p:cNvPr>
          <p:cNvSpPr/>
          <p:nvPr/>
        </p:nvSpPr>
        <p:spPr>
          <a:xfrm>
            <a:off x="456420" y="5655993"/>
            <a:ext cx="103297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2"/>
                </a:solidFill>
              </a:rPr>
              <a:t>Stacking over the model which pretrained with averaged loss can make training more stable, and improve overall performance</a:t>
            </a:r>
            <a:endParaRPr lang="ko-KR" altLang="en-US" sz="2000" dirty="0">
              <a:solidFill>
                <a:schemeClr val="tx2"/>
              </a:solidFill>
            </a:endParaRP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C1E3636B-931E-4072-8472-00B17526DB02}"/>
              </a:ext>
            </a:extLst>
          </p:cNvPr>
          <p:cNvSpPr txBox="1"/>
          <p:nvPr/>
        </p:nvSpPr>
        <p:spPr>
          <a:xfrm>
            <a:off x="2624777" y="3723263"/>
            <a:ext cx="2772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Backpropagation with averaged loss (multiply 1/n to every loss)</a:t>
            </a:r>
          </a:p>
        </p:txBody>
      </p:sp>
      <p:sp>
        <p:nvSpPr>
          <p:cNvPr id="251" name="정육면체 250">
            <a:extLst>
              <a:ext uri="{FF2B5EF4-FFF2-40B4-BE49-F238E27FC236}">
                <a16:creationId xmlns:a16="http://schemas.microsoft.com/office/drawing/2014/main" id="{97BE4090-9CFD-495C-BDEF-DB74A74EBCE3}"/>
              </a:ext>
            </a:extLst>
          </p:cNvPr>
          <p:cNvSpPr/>
          <p:nvPr/>
        </p:nvSpPr>
        <p:spPr>
          <a:xfrm>
            <a:off x="6475070" y="3317262"/>
            <a:ext cx="164586" cy="464501"/>
          </a:xfrm>
          <a:prstGeom prst="cube">
            <a:avLst>
              <a:gd name="adj" fmla="val 83480"/>
            </a:avLst>
          </a:prstGeom>
          <a:solidFill>
            <a:srgbClr val="00B050">
              <a:alpha val="44000"/>
            </a:srgb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52" name="정육면체 251">
            <a:extLst>
              <a:ext uri="{FF2B5EF4-FFF2-40B4-BE49-F238E27FC236}">
                <a16:creationId xmlns:a16="http://schemas.microsoft.com/office/drawing/2014/main" id="{E867BD80-2ECA-4D18-8CF4-56554F871D82}"/>
              </a:ext>
            </a:extLst>
          </p:cNvPr>
          <p:cNvSpPr/>
          <p:nvPr/>
        </p:nvSpPr>
        <p:spPr>
          <a:xfrm>
            <a:off x="6813360" y="2996799"/>
            <a:ext cx="241959" cy="786778"/>
          </a:xfrm>
          <a:prstGeom prst="cube">
            <a:avLst>
              <a:gd name="adj" fmla="val 89661"/>
            </a:avLst>
          </a:prstGeom>
          <a:solidFill>
            <a:srgbClr val="C00000">
              <a:alpha val="44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53" name="정육면체 252">
            <a:extLst>
              <a:ext uri="{FF2B5EF4-FFF2-40B4-BE49-F238E27FC236}">
                <a16:creationId xmlns:a16="http://schemas.microsoft.com/office/drawing/2014/main" id="{4F4FC631-37B2-44DC-B292-99D5E95A688C}"/>
              </a:ext>
            </a:extLst>
          </p:cNvPr>
          <p:cNvSpPr/>
          <p:nvPr/>
        </p:nvSpPr>
        <p:spPr>
          <a:xfrm>
            <a:off x="7694692" y="2996799"/>
            <a:ext cx="278778" cy="786778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256" name="직선 화살표 연결선 255">
            <a:extLst>
              <a:ext uri="{FF2B5EF4-FFF2-40B4-BE49-F238E27FC236}">
                <a16:creationId xmlns:a16="http://schemas.microsoft.com/office/drawing/2014/main" id="{9BF55973-EBE8-4B8E-8795-7B3C1955F2B8}"/>
              </a:ext>
            </a:extLst>
          </p:cNvPr>
          <p:cNvCxnSpPr>
            <a:cxnSpLocks/>
          </p:cNvCxnSpPr>
          <p:nvPr/>
        </p:nvCxnSpPr>
        <p:spPr>
          <a:xfrm>
            <a:off x="6681176" y="3397780"/>
            <a:ext cx="116869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정육면체 256">
            <a:extLst>
              <a:ext uri="{FF2B5EF4-FFF2-40B4-BE49-F238E27FC236}">
                <a16:creationId xmlns:a16="http://schemas.microsoft.com/office/drawing/2014/main" id="{7B8FED72-376D-4B08-9A82-5CB892883706}"/>
              </a:ext>
            </a:extLst>
          </p:cNvPr>
          <p:cNvSpPr/>
          <p:nvPr/>
        </p:nvSpPr>
        <p:spPr>
          <a:xfrm>
            <a:off x="10837657" y="3014277"/>
            <a:ext cx="219883" cy="786778"/>
          </a:xfrm>
          <a:prstGeom prst="cube">
            <a:avLst>
              <a:gd name="adj" fmla="val 89661"/>
            </a:avLst>
          </a:prstGeom>
          <a:solidFill>
            <a:schemeClr val="accent2">
              <a:alpha val="54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0D1162CC-6B68-43B2-825E-D3F2A540109D}"/>
              </a:ext>
            </a:extLst>
          </p:cNvPr>
          <p:cNvCxnSpPr>
            <a:cxnSpLocks/>
          </p:cNvCxnSpPr>
          <p:nvPr/>
        </p:nvCxnSpPr>
        <p:spPr>
          <a:xfrm>
            <a:off x="6991845" y="3397780"/>
            <a:ext cx="186355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정육면체 258">
            <a:extLst>
              <a:ext uri="{FF2B5EF4-FFF2-40B4-BE49-F238E27FC236}">
                <a16:creationId xmlns:a16="http://schemas.microsoft.com/office/drawing/2014/main" id="{D820A352-403A-4647-B49A-7F3D63E06884}"/>
              </a:ext>
            </a:extLst>
          </p:cNvPr>
          <p:cNvSpPr/>
          <p:nvPr/>
        </p:nvSpPr>
        <p:spPr>
          <a:xfrm>
            <a:off x="7781431" y="2996799"/>
            <a:ext cx="278778" cy="786778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60" name="정육면체 259">
            <a:extLst>
              <a:ext uri="{FF2B5EF4-FFF2-40B4-BE49-F238E27FC236}">
                <a16:creationId xmlns:a16="http://schemas.microsoft.com/office/drawing/2014/main" id="{D46A13D1-9284-417F-BEDC-7397CEE72F9B}"/>
              </a:ext>
            </a:extLst>
          </p:cNvPr>
          <p:cNvSpPr/>
          <p:nvPr/>
        </p:nvSpPr>
        <p:spPr>
          <a:xfrm>
            <a:off x="8093325" y="2996799"/>
            <a:ext cx="278778" cy="786778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61" name="정육면체 260">
            <a:extLst>
              <a:ext uri="{FF2B5EF4-FFF2-40B4-BE49-F238E27FC236}">
                <a16:creationId xmlns:a16="http://schemas.microsoft.com/office/drawing/2014/main" id="{6A9A1EC9-C363-4982-8121-4B34BF93A3B1}"/>
              </a:ext>
            </a:extLst>
          </p:cNvPr>
          <p:cNvSpPr/>
          <p:nvPr/>
        </p:nvSpPr>
        <p:spPr>
          <a:xfrm>
            <a:off x="8183503" y="2996799"/>
            <a:ext cx="278778" cy="786778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62" name="정육면체 261">
            <a:extLst>
              <a:ext uri="{FF2B5EF4-FFF2-40B4-BE49-F238E27FC236}">
                <a16:creationId xmlns:a16="http://schemas.microsoft.com/office/drawing/2014/main" id="{B7CDB209-32C0-4450-80AE-2434D3B78F57}"/>
              </a:ext>
            </a:extLst>
          </p:cNvPr>
          <p:cNvSpPr/>
          <p:nvPr/>
        </p:nvSpPr>
        <p:spPr>
          <a:xfrm>
            <a:off x="9633980" y="2996799"/>
            <a:ext cx="278778" cy="786778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63" name="정육면체 262">
            <a:extLst>
              <a:ext uri="{FF2B5EF4-FFF2-40B4-BE49-F238E27FC236}">
                <a16:creationId xmlns:a16="http://schemas.microsoft.com/office/drawing/2014/main" id="{0DB4B294-1E71-4CD6-A568-AD7EFC7AB4E0}"/>
              </a:ext>
            </a:extLst>
          </p:cNvPr>
          <p:cNvSpPr/>
          <p:nvPr/>
        </p:nvSpPr>
        <p:spPr>
          <a:xfrm>
            <a:off x="9722905" y="2996799"/>
            <a:ext cx="278778" cy="786778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64" name="정육면체 263">
            <a:extLst>
              <a:ext uri="{FF2B5EF4-FFF2-40B4-BE49-F238E27FC236}">
                <a16:creationId xmlns:a16="http://schemas.microsoft.com/office/drawing/2014/main" id="{98B823C4-E021-4305-B3C6-447922183E6F}"/>
              </a:ext>
            </a:extLst>
          </p:cNvPr>
          <p:cNvSpPr/>
          <p:nvPr/>
        </p:nvSpPr>
        <p:spPr>
          <a:xfrm>
            <a:off x="9814948" y="2996799"/>
            <a:ext cx="278778" cy="786778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65" name="정육면체 264">
            <a:extLst>
              <a:ext uri="{FF2B5EF4-FFF2-40B4-BE49-F238E27FC236}">
                <a16:creationId xmlns:a16="http://schemas.microsoft.com/office/drawing/2014/main" id="{29C08E18-13D9-489E-B3BF-D10847D8D92B}"/>
              </a:ext>
            </a:extLst>
          </p:cNvPr>
          <p:cNvSpPr/>
          <p:nvPr/>
        </p:nvSpPr>
        <p:spPr>
          <a:xfrm>
            <a:off x="10177595" y="2996799"/>
            <a:ext cx="278778" cy="786778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66" name="정육면체 265">
            <a:extLst>
              <a:ext uri="{FF2B5EF4-FFF2-40B4-BE49-F238E27FC236}">
                <a16:creationId xmlns:a16="http://schemas.microsoft.com/office/drawing/2014/main" id="{8D931949-C375-4FBB-B7A0-23B5A904E662}"/>
              </a:ext>
            </a:extLst>
          </p:cNvPr>
          <p:cNvSpPr/>
          <p:nvPr/>
        </p:nvSpPr>
        <p:spPr>
          <a:xfrm>
            <a:off x="10266520" y="2996799"/>
            <a:ext cx="278778" cy="786778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67" name="정육면체 266">
            <a:extLst>
              <a:ext uri="{FF2B5EF4-FFF2-40B4-BE49-F238E27FC236}">
                <a16:creationId xmlns:a16="http://schemas.microsoft.com/office/drawing/2014/main" id="{43DCD5C8-3A38-4F98-A073-4865681912E3}"/>
              </a:ext>
            </a:extLst>
          </p:cNvPr>
          <p:cNvSpPr/>
          <p:nvPr/>
        </p:nvSpPr>
        <p:spPr>
          <a:xfrm>
            <a:off x="10358563" y="2996799"/>
            <a:ext cx="278778" cy="786778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268" name="직선 화살표 연결선 267">
            <a:extLst>
              <a:ext uri="{FF2B5EF4-FFF2-40B4-BE49-F238E27FC236}">
                <a16:creationId xmlns:a16="http://schemas.microsoft.com/office/drawing/2014/main" id="{8F9E65E3-4BBC-4C75-A3B6-8416BF62487E}"/>
              </a:ext>
            </a:extLst>
          </p:cNvPr>
          <p:cNvCxnSpPr>
            <a:cxnSpLocks/>
          </p:cNvCxnSpPr>
          <p:nvPr/>
        </p:nvCxnSpPr>
        <p:spPr>
          <a:xfrm>
            <a:off x="10599849" y="3399991"/>
            <a:ext cx="69095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직선 화살표 연결선 268">
            <a:extLst>
              <a:ext uri="{FF2B5EF4-FFF2-40B4-BE49-F238E27FC236}">
                <a16:creationId xmlns:a16="http://schemas.microsoft.com/office/drawing/2014/main" id="{042AF49D-98E6-4E59-B54B-202F4512BC0E}"/>
              </a:ext>
            </a:extLst>
          </p:cNvPr>
          <p:cNvCxnSpPr>
            <a:cxnSpLocks/>
          </p:cNvCxnSpPr>
          <p:nvPr/>
        </p:nvCxnSpPr>
        <p:spPr>
          <a:xfrm>
            <a:off x="10039708" y="3397780"/>
            <a:ext cx="116869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타원 269">
            <a:extLst>
              <a:ext uri="{FF2B5EF4-FFF2-40B4-BE49-F238E27FC236}">
                <a16:creationId xmlns:a16="http://schemas.microsoft.com/office/drawing/2014/main" id="{3FFBCD8F-E1F6-4BC0-BE43-27A379E43CFA}"/>
              </a:ext>
            </a:extLst>
          </p:cNvPr>
          <p:cNvSpPr/>
          <p:nvPr/>
        </p:nvSpPr>
        <p:spPr>
          <a:xfrm>
            <a:off x="10675142" y="3358142"/>
            <a:ext cx="80868" cy="8086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71" name="더하기 기호 270">
            <a:extLst>
              <a:ext uri="{FF2B5EF4-FFF2-40B4-BE49-F238E27FC236}">
                <a16:creationId xmlns:a16="http://schemas.microsoft.com/office/drawing/2014/main" id="{C4032078-5EEA-4F62-999E-015E476BA85F}"/>
              </a:ext>
            </a:extLst>
          </p:cNvPr>
          <p:cNvSpPr/>
          <p:nvPr/>
        </p:nvSpPr>
        <p:spPr>
          <a:xfrm>
            <a:off x="10672309" y="3356392"/>
            <a:ext cx="82774" cy="82774"/>
          </a:xfrm>
          <a:prstGeom prst="mathPlus">
            <a:avLst>
              <a:gd name="adj1" fmla="val 457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FB1F3A65-52B5-4537-A06D-00F4A2438E9E}"/>
              </a:ext>
            </a:extLst>
          </p:cNvPr>
          <p:cNvCxnSpPr>
            <a:cxnSpLocks/>
          </p:cNvCxnSpPr>
          <p:nvPr/>
        </p:nvCxnSpPr>
        <p:spPr>
          <a:xfrm>
            <a:off x="9499628" y="3397780"/>
            <a:ext cx="116869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FAAF24E6-7FB7-4726-BE2E-46592B9C6D0F}"/>
              </a:ext>
            </a:extLst>
          </p:cNvPr>
          <p:cNvCxnSpPr>
            <a:cxnSpLocks/>
          </p:cNvCxnSpPr>
          <p:nvPr/>
        </p:nvCxnSpPr>
        <p:spPr>
          <a:xfrm>
            <a:off x="9172425" y="3396877"/>
            <a:ext cx="327203" cy="0"/>
          </a:xfrm>
          <a:prstGeom prst="line">
            <a:avLst/>
          </a:prstGeom>
          <a:ln w="117475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정육면체 273">
            <a:extLst>
              <a:ext uri="{FF2B5EF4-FFF2-40B4-BE49-F238E27FC236}">
                <a16:creationId xmlns:a16="http://schemas.microsoft.com/office/drawing/2014/main" id="{67CBC474-2B27-47B5-8BBF-143A586A408A}"/>
              </a:ext>
            </a:extLst>
          </p:cNvPr>
          <p:cNvSpPr/>
          <p:nvPr/>
        </p:nvSpPr>
        <p:spPr>
          <a:xfrm>
            <a:off x="7196660" y="2996799"/>
            <a:ext cx="278778" cy="786778"/>
          </a:xfrm>
          <a:prstGeom prst="cube">
            <a:avLst>
              <a:gd name="adj" fmla="val 78783"/>
            </a:avLst>
          </a:prstGeom>
          <a:solidFill>
            <a:srgbClr val="15B7CD">
              <a:alpha val="49000"/>
            </a:srgb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275" name="직선 화살표 연결선 274">
            <a:extLst>
              <a:ext uri="{FF2B5EF4-FFF2-40B4-BE49-F238E27FC236}">
                <a16:creationId xmlns:a16="http://schemas.microsoft.com/office/drawing/2014/main" id="{7D661942-7347-46D7-92B3-38DAAC69B637}"/>
              </a:ext>
            </a:extLst>
          </p:cNvPr>
          <p:cNvCxnSpPr>
            <a:cxnSpLocks/>
          </p:cNvCxnSpPr>
          <p:nvPr/>
        </p:nvCxnSpPr>
        <p:spPr>
          <a:xfrm>
            <a:off x="10770279" y="3399991"/>
            <a:ext cx="57880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직선 연결선 275">
            <a:extLst>
              <a:ext uri="{FF2B5EF4-FFF2-40B4-BE49-F238E27FC236}">
                <a16:creationId xmlns:a16="http://schemas.microsoft.com/office/drawing/2014/main" id="{1E1FB82C-ADFF-4E21-8E97-FDCA43231DBC}"/>
              </a:ext>
            </a:extLst>
          </p:cNvPr>
          <p:cNvCxnSpPr>
            <a:cxnSpLocks/>
          </p:cNvCxnSpPr>
          <p:nvPr/>
        </p:nvCxnSpPr>
        <p:spPr>
          <a:xfrm flipV="1">
            <a:off x="10093727" y="3397780"/>
            <a:ext cx="0" cy="510156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정육면체 276">
            <a:extLst>
              <a:ext uri="{FF2B5EF4-FFF2-40B4-BE49-F238E27FC236}">
                <a16:creationId xmlns:a16="http://schemas.microsoft.com/office/drawing/2014/main" id="{84553088-2793-4B8B-8292-F79D83DC6F0A}"/>
              </a:ext>
            </a:extLst>
          </p:cNvPr>
          <p:cNvSpPr/>
          <p:nvPr/>
        </p:nvSpPr>
        <p:spPr>
          <a:xfrm>
            <a:off x="7290629" y="2998835"/>
            <a:ext cx="278778" cy="786778"/>
          </a:xfrm>
          <a:prstGeom prst="cube">
            <a:avLst>
              <a:gd name="adj" fmla="val 78783"/>
            </a:avLst>
          </a:prstGeom>
          <a:solidFill>
            <a:schemeClr val="accent1">
              <a:lumMod val="75000"/>
              <a:alpha val="49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78" name="정육면체 277">
            <a:extLst>
              <a:ext uri="{FF2B5EF4-FFF2-40B4-BE49-F238E27FC236}">
                <a16:creationId xmlns:a16="http://schemas.microsoft.com/office/drawing/2014/main" id="{604D7965-7A39-47C1-B2AC-0B93574DFD1C}"/>
              </a:ext>
            </a:extLst>
          </p:cNvPr>
          <p:cNvSpPr/>
          <p:nvPr/>
        </p:nvSpPr>
        <p:spPr>
          <a:xfrm>
            <a:off x="7381276" y="2996799"/>
            <a:ext cx="278778" cy="786778"/>
          </a:xfrm>
          <a:prstGeom prst="cube">
            <a:avLst>
              <a:gd name="adj" fmla="val 78783"/>
            </a:avLst>
          </a:prstGeom>
          <a:solidFill>
            <a:schemeClr val="accent1">
              <a:lumMod val="75000"/>
              <a:alpha val="49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79" name="정육면체 278">
            <a:extLst>
              <a:ext uri="{FF2B5EF4-FFF2-40B4-BE49-F238E27FC236}">
                <a16:creationId xmlns:a16="http://schemas.microsoft.com/office/drawing/2014/main" id="{DAD0AB6E-A20D-40CC-9931-1A8260134E94}"/>
              </a:ext>
            </a:extLst>
          </p:cNvPr>
          <p:cNvSpPr/>
          <p:nvPr/>
        </p:nvSpPr>
        <p:spPr>
          <a:xfrm>
            <a:off x="8554325" y="2996799"/>
            <a:ext cx="278778" cy="786778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80" name="정육면체 279">
            <a:extLst>
              <a:ext uri="{FF2B5EF4-FFF2-40B4-BE49-F238E27FC236}">
                <a16:creationId xmlns:a16="http://schemas.microsoft.com/office/drawing/2014/main" id="{274FEE6C-458D-4D50-BE62-858BDAD20659}"/>
              </a:ext>
            </a:extLst>
          </p:cNvPr>
          <p:cNvSpPr/>
          <p:nvPr/>
        </p:nvSpPr>
        <p:spPr>
          <a:xfrm>
            <a:off x="8643249" y="2996799"/>
            <a:ext cx="278778" cy="786778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81" name="정육면체 280">
            <a:extLst>
              <a:ext uri="{FF2B5EF4-FFF2-40B4-BE49-F238E27FC236}">
                <a16:creationId xmlns:a16="http://schemas.microsoft.com/office/drawing/2014/main" id="{E38A13EA-A2F7-4325-802B-5C198568B2AC}"/>
              </a:ext>
            </a:extLst>
          </p:cNvPr>
          <p:cNvSpPr/>
          <p:nvPr/>
        </p:nvSpPr>
        <p:spPr>
          <a:xfrm>
            <a:off x="8735294" y="2996799"/>
            <a:ext cx="278778" cy="786778"/>
          </a:xfrm>
          <a:prstGeom prst="cube">
            <a:avLst>
              <a:gd name="adj" fmla="val 78783"/>
            </a:avLst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282" name="직선 화살표 연결선 281">
            <a:extLst>
              <a:ext uri="{FF2B5EF4-FFF2-40B4-BE49-F238E27FC236}">
                <a16:creationId xmlns:a16="http://schemas.microsoft.com/office/drawing/2014/main" id="{33D36AFC-487F-4449-8054-2632CECA472E}"/>
              </a:ext>
            </a:extLst>
          </p:cNvPr>
          <p:cNvCxnSpPr>
            <a:cxnSpLocks/>
          </p:cNvCxnSpPr>
          <p:nvPr/>
        </p:nvCxnSpPr>
        <p:spPr>
          <a:xfrm>
            <a:off x="8939630" y="3397780"/>
            <a:ext cx="116869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정육면체 282">
            <a:extLst>
              <a:ext uri="{FF2B5EF4-FFF2-40B4-BE49-F238E27FC236}">
                <a16:creationId xmlns:a16="http://schemas.microsoft.com/office/drawing/2014/main" id="{BB880D79-D705-4C30-A40E-FB5F60DF4E1F}"/>
              </a:ext>
            </a:extLst>
          </p:cNvPr>
          <p:cNvSpPr/>
          <p:nvPr/>
        </p:nvSpPr>
        <p:spPr>
          <a:xfrm>
            <a:off x="10001870" y="3888211"/>
            <a:ext cx="169932" cy="608045"/>
          </a:xfrm>
          <a:prstGeom prst="cube">
            <a:avLst>
              <a:gd name="adj" fmla="val 89661"/>
            </a:avLst>
          </a:prstGeom>
          <a:solidFill>
            <a:schemeClr val="accent2">
              <a:alpha val="72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284" name="직선 연결선 283">
            <a:extLst>
              <a:ext uri="{FF2B5EF4-FFF2-40B4-BE49-F238E27FC236}">
                <a16:creationId xmlns:a16="http://schemas.microsoft.com/office/drawing/2014/main" id="{D22D88C4-0475-4A5F-A6FB-91EA90934193}"/>
              </a:ext>
            </a:extLst>
          </p:cNvPr>
          <p:cNvCxnSpPr>
            <a:cxnSpLocks/>
          </p:cNvCxnSpPr>
          <p:nvPr/>
        </p:nvCxnSpPr>
        <p:spPr>
          <a:xfrm>
            <a:off x="7645072" y="4493438"/>
            <a:ext cx="0" cy="158971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연결선 284">
            <a:extLst>
              <a:ext uri="{FF2B5EF4-FFF2-40B4-BE49-F238E27FC236}">
                <a16:creationId xmlns:a16="http://schemas.microsoft.com/office/drawing/2014/main" id="{AD00B099-5684-4E71-B7D4-9A7A417AC913}"/>
              </a:ext>
            </a:extLst>
          </p:cNvPr>
          <p:cNvCxnSpPr>
            <a:cxnSpLocks/>
          </p:cNvCxnSpPr>
          <p:nvPr/>
        </p:nvCxnSpPr>
        <p:spPr>
          <a:xfrm>
            <a:off x="8062811" y="4492284"/>
            <a:ext cx="0" cy="158971"/>
          </a:xfrm>
          <a:prstGeom prst="line">
            <a:avLst/>
          </a:prstGeom>
          <a:ln w="19050">
            <a:solidFill>
              <a:srgbClr val="C32F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직선 연결선 285">
            <a:extLst>
              <a:ext uri="{FF2B5EF4-FFF2-40B4-BE49-F238E27FC236}">
                <a16:creationId xmlns:a16="http://schemas.microsoft.com/office/drawing/2014/main" id="{4588FE4B-1BB6-43E3-B0DA-A26253F96BB6}"/>
              </a:ext>
            </a:extLst>
          </p:cNvPr>
          <p:cNvCxnSpPr>
            <a:cxnSpLocks/>
          </p:cNvCxnSpPr>
          <p:nvPr/>
        </p:nvCxnSpPr>
        <p:spPr>
          <a:xfrm>
            <a:off x="7645072" y="4651406"/>
            <a:ext cx="3332703" cy="1"/>
          </a:xfrm>
          <a:prstGeom prst="line">
            <a:avLst/>
          </a:prstGeom>
          <a:ln w="19050">
            <a:gradFill flip="none" rotWithShape="1">
              <a:gsLst>
                <a:gs pos="0">
                  <a:srgbClr val="C0000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직선 연결선 286">
            <a:extLst>
              <a:ext uri="{FF2B5EF4-FFF2-40B4-BE49-F238E27FC236}">
                <a16:creationId xmlns:a16="http://schemas.microsoft.com/office/drawing/2014/main" id="{279CEAA3-91A8-47F8-B2D5-905458EC585E}"/>
              </a:ext>
            </a:extLst>
          </p:cNvPr>
          <p:cNvCxnSpPr>
            <a:cxnSpLocks/>
          </p:cNvCxnSpPr>
          <p:nvPr/>
        </p:nvCxnSpPr>
        <p:spPr>
          <a:xfrm>
            <a:off x="10120246" y="4492284"/>
            <a:ext cx="0" cy="158971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연결선 287">
            <a:extLst>
              <a:ext uri="{FF2B5EF4-FFF2-40B4-BE49-F238E27FC236}">
                <a16:creationId xmlns:a16="http://schemas.microsoft.com/office/drawing/2014/main" id="{1C4D7496-E3D8-4FD3-A4D2-562AF69706D8}"/>
              </a:ext>
            </a:extLst>
          </p:cNvPr>
          <p:cNvCxnSpPr>
            <a:cxnSpLocks/>
          </p:cNvCxnSpPr>
          <p:nvPr/>
        </p:nvCxnSpPr>
        <p:spPr>
          <a:xfrm>
            <a:off x="10972111" y="4011748"/>
            <a:ext cx="0" cy="639507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연결선 288">
            <a:extLst>
              <a:ext uri="{FF2B5EF4-FFF2-40B4-BE49-F238E27FC236}">
                <a16:creationId xmlns:a16="http://schemas.microsoft.com/office/drawing/2014/main" id="{2A74646B-DD00-47CE-B7A7-0A79B43B63AD}"/>
              </a:ext>
            </a:extLst>
          </p:cNvPr>
          <p:cNvCxnSpPr>
            <a:cxnSpLocks/>
          </p:cNvCxnSpPr>
          <p:nvPr/>
        </p:nvCxnSpPr>
        <p:spPr>
          <a:xfrm>
            <a:off x="9387369" y="4651256"/>
            <a:ext cx="0" cy="117344"/>
          </a:xfrm>
          <a:prstGeom prst="line">
            <a:avLst/>
          </a:prstGeom>
          <a:ln w="19050">
            <a:solidFill>
              <a:srgbClr val="C0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TextBox 289">
            <a:extLst>
              <a:ext uri="{FF2B5EF4-FFF2-40B4-BE49-F238E27FC236}">
                <a16:creationId xmlns:a16="http://schemas.microsoft.com/office/drawing/2014/main" id="{29D2A387-7959-4E2D-8F78-BBA82ADB4708}"/>
              </a:ext>
            </a:extLst>
          </p:cNvPr>
          <p:cNvSpPr txBox="1"/>
          <p:nvPr/>
        </p:nvSpPr>
        <p:spPr>
          <a:xfrm>
            <a:off x="7690616" y="4421290"/>
            <a:ext cx="285226" cy="1555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/>
              <a:t>Loss</a:t>
            </a:r>
            <a:r>
              <a:rPr lang="en-US" altLang="ko-KR" sz="1100" b="1" baseline="-25000" dirty="0"/>
              <a:t>1</a:t>
            </a:r>
            <a:endParaRPr lang="ko-KR" altLang="en-US" sz="1100" b="1" baseline="-25000" dirty="0"/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0572AB5F-95A7-4DAD-A600-C93D83C407B4}"/>
              </a:ext>
            </a:extLst>
          </p:cNvPr>
          <p:cNvSpPr txBox="1"/>
          <p:nvPr/>
        </p:nvSpPr>
        <p:spPr>
          <a:xfrm>
            <a:off x="8099068" y="4421290"/>
            <a:ext cx="285226" cy="1555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/>
              <a:t>Loss</a:t>
            </a:r>
            <a:r>
              <a:rPr lang="en-US" altLang="ko-KR" sz="1100" b="1" baseline="-25000" dirty="0"/>
              <a:t>2</a:t>
            </a:r>
            <a:endParaRPr lang="ko-KR" altLang="en-US" sz="1100" b="1" baseline="-25000" dirty="0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D88AF310-7585-4658-98A4-8384D82C512E}"/>
              </a:ext>
            </a:extLst>
          </p:cNvPr>
          <p:cNvSpPr txBox="1"/>
          <p:nvPr/>
        </p:nvSpPr>
        <p:spPr>
          <a:xfrm>
            <a:off x="10150776" y="4421290"/>
            <a:ext cx="331938" cy="1555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/>
              <a:t>Loss</a:t>
            </a:r>
            <a:r>
              <a:rPr lang="en-US" altLang="ko-KR" sz="1100" b="1" baseline="-25000" dirty="0"/>
              <a:t>n-1</a:t>
            </a:r>
            <a:endParaRPr lang="ko-KR" altLang="en-US" sz="1100" b="1" baseline="-25000" dirty="0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497F2025-0154-484E-A8E1-44AFAC1CE7B0}"/>
              </a:ext>
            </a:extLst>
          </p:cNvPr>
          <p:cNvSpPr txBox="1"/>
          <p:nvPr/>
        </p:nvSpPr>
        <p:spPr>
          <a:xfrm>
            <a:off x="11012440" y="4421290"/>
            <a:ext cx="286180" cy="1555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err="1"/>
              <a:t>Loss</a:t>
            </a:r>
            <a:r>
              <a:rPr lang="en-US" altLang="ko-KR" sz="1100" b="1" baseline="-25000" dirty="0" err="1"/>
              <a:t>n</a:t>
            </a:r>
            <a:endParaRPr lang="ko-KR" altLang="en-US" sz="1100" b="1" baseline="-25000" dirty="0"/>
          </a:p>
        </p:txBody>
      </p:sp>
      <p:cxnSp>
        <p:nvCxnSpPr>
          <p:cNvPr id="295" name="직선 화살표 연결선 294">
            <a:extLst>
              <a:ext uri="{FF2B5EF4-FFF2-40B4-BE49-F238E27FC236}">
                <a16:creationId xmlns:a16="http://schemas.microsoft.com/office/drawing/2014/main" id="{73684D27-10BB-482E-A8CC-F9E93E7E5EA6}"/>
              </a:ext>
            </a:extLst>
          </p:cNvPr>
          <p:cNvCxnSpPr>
            <a:cxnSpLocks/>
          </p:cNvCxnSpPr>
          <p:nvPr/>
        </p:nvCxnSpPr>
        <p:spPr>
          <a:xfrm>
            <a:off x="7573892" y="3405140"/>
            <a:ext cx="122311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연결선 295">
            <a:extLst>
              <a:ext uri="{FF2B5EF4-FFF2-40B4-BE49-F238E27FC236}">
                <a16:creationId xmlns:a16="http://schemas.microsoft.com/office/drawing/2014/main" id="{947790A8-E18B-40DE-834D-9A7158F97129}"/>
              </a:ext>
            </a:extLst>
          </p:cNvPr>
          <p:cNvCxnSpPr>
            <a:cxnSpLocks/>
          </p:cNvCxnSpPr>
          <p:nvPr/>
        </p:nvCxnSpPr>
        <p:spPr>
          <a:xfrm flipV="1">
            <a:off x="7625601" y="3402639"/>
            <a:ext cx="0" cy="513966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정육면체 296">
            <a:extLst>
              <a:ext uri="{FF2B5EF4-FFF2-40B4-BE49-F238E27FC236}">
                <a16:creationId xmlns:a16="http://schemas.microsoft.com/office/drawing/2014/main" id="{2C9E43A2-580E-40A4-BFD7-EAB0AAD9E181}"/>
              </a:ext>
            </a:extLst>
          </p:cNvPr>
          <p:cNvSpPr/>
          <p:nvPr/>
        </p:nvSpPr>
        <p:spPr>
          <a:xfrm>
            <a:off x="7547748" y="3885393"/>
            <a:ext cx="169932" cy="608045"/>
          </a:xfrm>
          <a:prstGeom prst="cube">
            <a:avLst>
              <a:gd name="adj" fmla="val 89661"/>
            </a:avLst>
          </a:prstGeom>
          <a:solidFill>
            <a:schemeClr val="accent2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298" name="직선 연결선 297">
            <a:extLst>
              <a:ext uri="{FF2B5EF4-FFF2-40B4-BE49-F238E27FC236}">
                <a16:creationId xmlns:a16="http://schemas.microsoft.com/office/drawing/2014/main" id="{283794C2-5F75-4D93-B075-4FE278844E68}"/>
              </a:ext>
            </a:extLst>
          </p:cNvPr>
          <p:cNvCxnSpPr>
            <a:cxnSpLocks/>
          </p:cNvCxnSpPr>
          <p:nvPr/>
        </p:nvCxnSpPr>
        <p:spPr>
          <a:xfrm flipV="1">
            <a:off x="8022944" y="3402639"/>
            <a:ext cx="0" cy="513967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정육면체 298">
            <a:extLst>
              <a:ext uri="{FF2B5EF4-FFF2-40B4-BE49-F238E27FC236}">
                <a16:creationId xmlns:a16="http://schemas.microsoft.com/office/drawing/2014/main" id="{374D980F-1CD1-46A0-83BF-63BBCD0BD987}"/>
              </a:ext>
            </a:extLst>
          </p:cNvPr>
          <p:cNvSpPr/>
          <p:nvPr/>
        </p:nvSpPr>
        <p:spPr>
          <a:xfrm>
            <a:off x="7954742" y="3885393"/>
            <a:ext cx="169932" cy="608045"/>
          </a:xfrm>
          <a:prstGeom prst="cube">
            <a:avLst>
              <a:gd name="adj" fmla="val 89661"/>
            </a:avLst>
          </a:prstGeom>
          <a:solidFill>
            <a:schemeClr val="accent2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300" name="직선 화살표 연결선 299">
            <a:extLst>
              <a:ext uri="{FF2B5EF4-FFF2-40B4-BE49-F238E27FC236}">
                <a16:creationId xmlns:a16="http://schemas.microsoft.com/office/drawing/2014/main" id="{7440522B-7D95-4923-BDF9-3C0BA37C2F55}"/>
              </a:ext>
            </a:extLst>
          </p:cNvPr>
          <p:cNvCxnSpPr>
            <a:cxnSpLocks/>
          </p:cNvCxnSpPr>
          <p:nvPr/>
        </p:nvCxnSpPr>
        <p:spPr>
          <a:xfrm>
            <a:off x="7976928" y="3402637"/>
            <a:ext cx="116869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직선 연결선 300">
            <a:extLst>
              <a:ext uri="{FF2B5EF4-FFF2-40B4-BE49-F238E27FC236}">
                <a16:creationId xmlns:a16="http://schemas.microsoft.com/office/drawing/2014/main" id="{B72DEB6C-C45B-4F49-A6A8-385256F3CBC4}"/>
              </a:ext>
            </a:extLst>
          </p:cNvPr>
          <p:cNvCxnSpPr>
            <a:cxnSpLocks/>
          </p:cNvCxnSpPr>
          <p:nvPr/>
        </p:nvCxnSpPr>
        <p:spPr>
          <a:xfrm flipV="1">
            <a:off x="8479916" y="3402639"/>
            <a:ext cx="0" cy="513967"/>
          </a:xfrm>
          <a:prstGeom prst="line">
            <a:avLst/>
          </a:prstGeom>
          <a:ln w="19050">
            <a:solidFill>
              <a:schemeClr val="tx1"/>
            </a:solidFill>
            <a:prstDash val="sysDot"/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정육면체 301">
            <a:extLst>
              <a:ext uri="{FF2B5EF4-FFF2-40B4-BE49-F238E27FC236}">
                <a16:creationId xmlns:a16="http://schemas.microsoft.com/office/drawing/2014/main" id="{C7DB31A6-12EE-421F-B669-7440DF667776}"/>
              </a:ext>
            </a:extLst>
          </p:cNvPr>
          <p:cNvSpPr/>
          <p:nvPr/>
        </p:nvSpPr>
        <p:spPr>
          <a:xfrm>
            <a:off x="8411715" y="3885393"/>
            <a:ext cx="169932" cy="608045"/>
          </a:xfrm>
          <a:prstGeom prst="cube">
            <a:avLst>
              <a:gd name="adj" fmla="val 89661"/>
            </a:avLst>
          </a:prstGeom>
          <a:solidFill>
            <a:schemeClr val="accent2">
              <a:alpha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cxnSp>
        <p:nvCxnSpPr>
          <p:cNvPr id="303" name="직선 화살표 연결선 302">
            <a:extLst>
              <a:ext uri="{FF2B5EF4-FFF2-40B4-BE49-F238E27FC236}">
                <a16:creationId xmlns:a16="http://schemas.microsoft.com/office/drawing/2014/main" id="{D978735C-CD2F-468A-A765-40A1EAEB2F86}"/>
              </a:ext>
            </a:extLst>
          </p:cNvPr>
          <p:cNvCxnSpPr>
            <a:cxnSpLocks/>
          </p:cNvCxnSpPr>
          <p:nvPr/>
        </p:nvCxnSpPr>
        <p:spPr>
          <a:xfrm>
            <a:off x="8433900" y="3402637"/>
            <a:ext cx="116869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CF57F9CF-F743-4926-ADB0-FB614F1187C1}"/>
                  </a:ext>
                </a:extLst>
              </p:cNvPr>
              <p:cNvSpPr txBox="1"/>
              <p:nvPr/>
            </p:nvSpPr>
            <p:spPr>
              <a:xfrm>
                <a:off x="7607227" y="4667211"/>
                <a:ext cx="548355" cy="3095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700" b="1" dirty="0"/>
                  <a:t>x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ko-KR" sz="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sz="700" b="0" i="0" dirty="0" smtClean="0"/>
                          <m:t>1</m:t>
                        </m:r>
                      </m:num>
                      <m:den>
                        <m:f>
                          <m:fPr>
                            <m:ctrlPr>
                              <a:rPr lang="en-US" altLang="ko-KR" sz="7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altLang="ko-KR" sz="700" dirty="0"/>
                              <m:t>1−</m:t>
                            </m:r>
                            <m:r>
                              <m:rPr>
                                <m:nor/>
                              </m:rPr>
                              <a:rPr lang="en-US" altLang="ko-KR" sz="700" dirty="0"/>
                              <m:t>cn</m:t>
                            </m:r>
                            <m:r>
                              <m:rPr>
                                <m:nor/>
                              </m:rPr>
                              <a:rPr lang="en-US" altLang="ko-KR" sz="700" baseline="30000" dirty="0"/>
                              <m:t>−1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altLang="ko-KR" sz="700" dirty="0"/>
                              <m:t>1−</m:t>
                            </m:r>
                            <m:r>
                              <m:rPr>
                                <m:nor/>
                              </m:rPr>
                              <a:rPr lang="en-US" altLang="ko-KR" sz="700" dirty="0"/>
                              <m:t>c</m:t>
                            </m:r>
                          </m:den>
                        </m:f>
                      </m:den>
                    </m:f>
                  </m:oMath>
                </a14:m>
                <a:endParaRPr lang="ko-KR" altLang="en-US" sz="700" b="1" baseline="-25000" dirty="0"/>
              </a:p>
            </p:txBody>
          </p:sp>
        </mc:Choice>
        <mc:Fallback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CF57F9CF-F743-4926-ADB0-FB614F118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227" y="4667211"/>
                <a:ext cx="548355" cy="309572"/>
              </a:xfrm>
              <a:prstGeom prst="rect">
                <a:avLst/>
              </a:prstGeom>
              <a:blipFill>
                <a:blip r:embed="rId3"/>
                <a:stretch>
                  <a:fillRect l="-33333" t="-122000" r="-50000" b="-18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BE77EA8F-FFE0-4BF5-B696-68449E492A2D}"/>
                  </a:ext>
                </a:extLst>
              </p:cNvPr>
              <p:cNvSpPr txBox="1"/>
              <p:nvPr/>
            </p:nvSpPr>
            <p:spPr>
              <a:xfrm>
                <a:off x="8005412" y="4667211"/>
                <a:ext cx="562782" cy="2960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700" b="1" dirty="0"/>
                  <a:t>x </a:t>
                </a:r>
                <a:r>
                  <a:rPr lang="en-US" altLang="ko-KR" sz="700" dirty="0"/>
                  <a:t>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ko-KR" sz="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sz="700" dirty="0"/>
                          <m:t>c</m:t>
                        </m:r>
                      </m:num>
                      <m:den>
                        <m:f>
                          <m:fPr>
                            <m:ctrlPr>
                              <a:rPr lang="en-US" altLang="ko-KR" sz="7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altLang="ko-KR" sz="700" dirty="0"/>
                              <m:t>1−</m:t>
                            </m:r>
                            <m:r>
                              <m:rPr>
                                <m:nor/>
                              </m:rPr>
                              <a:rPr lang="en-US" altLang="ko-KR" sz="700" dirty="0"/>
                              <m:t>cn</m:t>
                            </m:r>
                            <m:r>
                              <m:rPr>
                                <m:nor/>
                              </m:rPr>
                              <a:rPr lang="en-US" altLang="ko-KR" sz="700" baseline="30000" dirty="0"/>
                              <m:t>−1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altLang="ko-KR" sz="700" dirty="0"/>
                              <m:t>1−</m:t>
                            </m:r>
                            <m:r>
                              <m:rPr>
                                <m:nor/>
                              </m:rPr>
                              <a:rPr lang="en-US" altLang="ko-KR" sz="700" dirty="0"/>
                              <m:t>c</m:t>
                            </m:r>
                          </m:den>
                        </m:f>
                      </m:den>
                    </m:f>
                  </m:oMath>
                </a14:m>
                <a:endParaRPr lang="ko-KR" altLang="en-US" sz="700" b="1" baseline="-25000" dirty="0"/>
              </a:p>
            </p:txBody>
          </p:sp>
        </mc:Choice>
        <mc:Fallback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BE77EA8F-FFE0-4BF5-B696-68449E492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412" y="4667211"/>
                <a:ext cx="562782" cy="296043"/>
              </a:xfrm>
              <a:prstGeom prst="rect">
                <a:avLst/>
              </a:prstGeom>
              <a:blipFill>
                <a:blip r:embed="rId4"/>
                <a:stretch>
                  <a:fillRect l="-29032" t="-129167" r="-48387" b="-1958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0427D22E-0F64-4A20-A4D8-B3319BCA7530}"/>
                  </a:ext>
                </a:extLst>
              </p:cNvPr>
              <p:cNvSpPr txBox="1"/>
              <p:nvPr/>
            </p:nvSpPr>
            <p:spPr>
              <a:xfrm>
                <a:off x="10027336" y="4667211"/>
                <a:ext cx="630109" cy="2960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700" b="1" dirty="0"/>
                  <a:t>x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ko-KR" sz="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sz="700" dirty="0"/>
                          <m:t>c</m:t>
                        </m:r>
                        <m:r>
                          <m:rPr>
                            <m:nor/>
                          </m:rPr>
                          <a:rPr lang="en-US" altLang="ko-KR" sz="700" baseline="30000" dirty="0"/>
                          <m:t>n</m:t>
                        </m:r>
                        <m:r>
                          <m:rPr>
                            <m:nor/>
                          </m:rPr>
                          <a:rPr lang="en-US" altLang="ko-KR" sz="700" baseline="30000" dirty="0"/>
                          <m:t>−</m:t>
                        </m:r>
                        <m:r>
                          <a:rPr lang="en-US" altLang="ko-KR" sz="700" b="0" i="1" baseline="3000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f>
                          <m:fPr>
                            <m:ctrlPr>
                              <a:rPr lang="en-US" altLang="ko-KR" sz="7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altLang="ko-KR" sz="700" dirty="0"/>
                              <m:t>1−</m:t>
                            </m:r>
                            <m:r>
                              <m:rPr>
                                <m:nor/>
                              </m:rPr>
                              <a:rPr lang="en-US" altLang="ko-KR" sz="700" dirty="0"/>
                              <m:t>cn</m:t>
                            </m:r>
                            <m:r>
                              <m:rPr>
                                <m:nor/>
                              </m:rPr>
                              <a:rPr lang="en-US" altLang="ko-KR" sz="700" baseline="30000" dirty="0"/>
                              <m:t>−1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altLang="ko-KR" sz="700" dirty="0"/>
                              <m:t>1−</m:t>
                            </m:r>
                            <m:r>
                              <m:rPr>
                                <m:nor/>
                              </m:rPr>
                              <a:rPr lang="en-US" altLang="ko-KR" sz="700" dirty="0"/>
                              <m:t>c</m:t>
                            </m:r>
                          </m:den>
                        </m:f>
                      </m:den>
                    </m:f>
                  </m:oMath>
                </a14:m>
                <a:endParaRPr lang="ko-KR" altLang="en-US" sz="700" b="1" baseline="-25000" dirty="0"/>
              </a:p>
            </p:txBody>
          </p:sp>
        </mc:Choice>
        <mc:Fallback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0427D22E-0F64-4A20-A4D8-B3319BCA7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7336" y="4667211"/>
                <a:ext cx="630109" cy="296043"/>
              </a:xfrm>
              <a:prstGeom prst="rect">
                <a:avLst/>
              </a:prstGeom>
              <a:blipFill>
                <a:blip r:embed="rId5"/>
                <a:stretch>
                  <a:fillRect l="-16505" t="-129167" r="-43689" b="-1958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03272C54-AAEC-4B40-80A2-496D801864B7}"/>
                  </a:ext>
                </a:extLst>
              </p:cNvPr>
              <p:cNvSpPr txBox="1"/>
              <p:nvPr/>
            </p:nvSpPr>
            <p:spPr>
              <a:xfrm>
                <a:off x="10856221" y="4667211"/>
                <a:ext cx="634917" cy="2960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700" b="1" dirty="0"/>
                  <a:t>x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ko-KR" sz="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sz="700" dirty="0"/>
                          <m:t>c</m:t>
                        </m:r>
                        <m:r>
                          <m:rPr>
                            <m:nor/>
                          </m:rPr>
                          <a:rPr lang="en-US" altLang="ko-KR" sz="700" baseline="30000" dirty="0"/>
                          <m:t>n</m:t>
                        </m:r>
                        <m:r>
                          <m:rPr>
                            <m:nor/>
                          </m:rPr>
                          <a:rPr lang="en-US" altLang="ko-KR" sz="700" baseline="30000" dirty="0"/>
                          <m:t>−1</m:t>
                        </m:r>
                      </m:num>
                      <m:den>
                        <m:f>
                          <m:fPr>
                            <m:ctrlPr>
                              <a:rPr lang="en-US" altLang="ko-KR" sz="7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altLang="ko-KR" sz="700" dirty="0"/>
                              <m:t>1−</m:t>
                            </m:r>
                            <m:r>
                              <m:rPr>
                                <m:nor/>
                              </m:rPr>
                              <a:rPr lang="en-US" altLang="ko-KR" sz="700" dirty="0"/>
                              <m:t>cn</m:t>
                            </m:r>
                            <m:r>
                              <m:rPr>
                                <m:nor/>
                              </m:rPr>
                              <a:rPr lang="en-US" altLang="ko-KR" sz="700" baseline="30000" dirty="0"/>
                              <m:t>−1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altLang="ko-KR" sz="700" dirty="0"/>
                              <m:t>1−</m:t>
                            </m:r>
                            <m:r>
                              <m:rPr>
                                <m:nor/>
                              </m:rPr>
                              <a:rPr lang="en-US" altLang="ko-KR" sz="700" dirty="0"/>
                              <m:t>c</m:t>
                            </m:r>
                          </m:den>
                        </m:f>
                      </m:den>
                    </m:f>
                  </m:oMath>
                </a14:m>
                <a:endParaRPr lang="ko-KR" altLang="en-US" sz="700" b="1" baseline="-25000" dirty="0"/>
              </a:p>
            </p:txBody>
          </p:sp>
        </mc:Choice>
        <mc:Fallback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03272C54-AAEC-4B40-80A2-496D80186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6221" y="4667211"/>
                <a:ext cx="634917" cy="296043"/>
              </a:xfrm>
              <a:prstGeom prst="rect">
                <a:avLst/>
              </a:prstGeom>
              <a:blipFill>
                <a:blip r:embed="rId6"/>
                <a:stretch>
                  <a:fillRect l="-15385" t="-129167" r="-43269" b="-1958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0" name="TextBox 249">
            <a:extLst>
              <a:ext uri="{FF2B5EF4-FFF2-40B4-BE49-F238E27FC236}">
                <a16:creationId xmlns:a16="http://schemas.microsoft.com/office/drawing/2014/main" id="{ED14993B-1F4C-47A2-B6C5-3C18A877CE38}"/>
              </a:ext>
            </a:extLst>
          </p:cNvPr>
          <p:cNvSpPr txBox="1"/>
          <p:nvPr/>
        </p:nvSpPr>
        <p:spPr>
          <a:xfrm>
            <a:off x="6132251" y="2567041"/>
            <a:ext cx="2728889" cy="3077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Fine tuning over Pretrained model</a:t>
            </a:r>
            <a:endParaRPr lang="ko-KR" altLang="en-US" sz="1400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ACD4374-8DF3-4E86-9A89-CA72DAAA1D4E}"/>
              </a:ext>
            </a:extLst>
          </p:cNvPr>
          <p:cNvGrpSpPr/>
          <p:nvPr/>
        </p:nvGrpSpPr>
        <p:grpSpPr>
          <a:xfrm>
            <a:off x="6814676" y="3881805"/>
            <a:ext cx="1173833" cy="886783"/>
            <a:chOff x="5184881" y="4064924"/>
            <a:chExt cx="1385046" cy="1046346"/>
          </a:xfrm>
        </p:grpSpPr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1AD30E37-12A4-4463-A8FF-D9382A163760}"/>
                </a:ext>
              </a:extLst>
            </p:cNvPr>
            <p:cNvSpPr txBox="1"/>
            <p:nvPr/>
          </p:nvSpPr>
          <p:spPr>
            <a:xfrm>
              <a:off x="5184881" y="4680383"/>
              <a:ext cx="74411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/>
                <a:t>Original</a:t>
              </a:r>
            </a:p>
            <a:p>
              <a:pPr algn="ctr"/>
              <a:r>
                <a:rPr lang="en-US" altLang="ko-KR" sz="1100" b="1" dirty="0"/>
                <a:t>HR image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48FBF565-2201-42F3-B923-400D598C1FA6}"/>
                </a:ext>
              </a:extLst>
            </p:cNvPr>
            <p:cNvSpPr txBox="1"/>
            <p:nvPr/>
          </p:nvSpPr>
          <p:spPr>
            <a:xfrm>
              <a:off x="6242593" y="4148929"/>
              <a:ext cx="3273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/>
                <a:t>2*</a:t>
              </a:r>
              <a:endParaRPr lang="ko-KR" altLang="en-US" sz="1100" b="1" dirty="0"/>
            </a:p>
          </p:txBody>
        </p:sp>
        <p:sp>
          <p:nvSpPr>
            <p:cNvPr id="313" name="정육면체 312">
              <a:extLst>
                <a:ext uri="{FF2B5EF4-FFF2-40B4-BE49-F238E27FC236}">
                  <a16:creationId xmlns:a16="http://schemas.microsoft.com/office/drawing/2014/main" id="{D3D0094E-A931-413B-B41A-01CF21848095}"/>
                </a:ext>
              </a:extLst>
            </p:cNvPr>
            <p:cNvSpPr/>
            <p:nvPr/>
          </p:nvSpPr>
          <p:spPr>
            <a:xfrm>
              <a:off x="5553719" y="4064924"/>
              <a:ext cx="219820" cy="707211"/>
            </a:xfrm>
            <a:prstGeom prst="cube">
              <a:avLst>
                <a:gd name="adj" fmla="val 95744"/>
              </a:avLst>
            </a:prstGeom>
            <a:solidFill>
              <a:srgbClr val="00B05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314" name="TextBox 313">
              <a:extLst>
                <a:ext uri="{FF2B5EF4-FFF2-40B4-BE49-F238E27FC236}">
                  <a16:creationId xmlns:a16="http://schemas.microsoft.com/office/drawing/2014/main" id="{FD7119B6-E0B9-4746-A2D6-BB3CF21E7877}"/>
                </a:ext>
              </a:extLst>
            </p:cNvPr>
            <p:cNvSpPr txBox="1"/>
            <p:nvPr/>
          </p:nvSpPr>
          <p:spPr>
            <a:xfrm>
              <a:off x="5812999" y="4280842"/>
              <a:ext cx="1885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/>
                <a:t>-</a:t>
              </a:r>
              <a:endParaRPr lang="ko-KR" altLang="en-US" sz="1400" b="1" dirty="0"/>
            </a:p>
          </p:txBody>
        </p:sp>
        <p:cxnSp>
          <p:nvCxnSpPr>
            <p:cNvPr id="315" name="직선 연결선 314">
              <a:extLst>
                <a:ext uri="{FF2B5EF4-FFF2-40B4-BE49-F238E27FC236}">
                  <a16:creationId xmlns:a16="http://schemas.microsoft.com/office/drawing/2014/main" id="{CEC13CA4-4B6A-4B8C-8DF6-9BAC9D9CEAB1}"/>
                </a:ext>
              </a:extLst>
            </p:cNvPr>
            <p:cNvCxnSpPr>
              <a:cxnSpLocks/>
            </p:cNvCxnSpPr>
            <p:nvPr/>
          </p:nvCxnSpPr>
          <p:spPr>
            <a:xfrm>
              <a:off x="5499405" y="4202029"/>
              <a:ext cx="0" cy="47264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직선 연결선 315">
              <a:extLst>
                <a:ext uri="{FF2B5EF4-FFF2-40B4-BE49-F238E27FC236}">
                  <a16:creationId xmlns:a16="http://schemas.microsoft.com/office/drawing/2014/main" id="{2365496C-7403-4966-BC22-F40C5F9E633C}"/>
                </a:ext>
              </a:extLst>
            </p:cNvPr>
            <p:cNvCxnSpPr>
              <a:cxnSpLocks/>
            </p:cNvCxnSpPr>
            <p:nvPr/>
          </p:nvCxnSpPr>
          <p:spPr>
            <a:xfrm>
              <a:off x="5474359" y="4202029"/>
              <a:ext cx="0" cy="47264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직선 연결선 316">
              <a:extLst>
                <a:ext uri="{FF2B5EF4-FFF2-40B4-BE49-F238E27FC236}">
                  <a16:creationId xmlns:a16="http://schemas.microsoft.com/office/drawing/2014/main" id="{7AE323C3-EBD1-418C-8C46-23A9C229E3BB}"/>
                </a:ext>
              </a:extLst>
            </p:cNvPr>
            <p:cNvCxnSpPr>
              <a:cxnSpLocks/>
            </p:cNvCxnSpPr>
            <p:nvPr/>
          </p:nvCxnSpPr>
          <p:spPr>
            <a:xfrm>
              <a:off x="6256201" y="4202029"/>
              <a:ext cx="0" cy="47264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직선 연결선 317">
              <a:extLst>
                <a:ext uri="{FF2B5EF4-FFF2-40B4-BE49-F238E27FC236}">
                  <a16:creationId xmlns:a16="http://schemas.microsoft.com/office/drawing/2014/main" id="{46C50579-2F79-495C-8394-AFF178630470}"/>
                </a:ext>
              </a:extLst>
            </p:cNvPr>
            <p:cNvCxnSpPr>
              <a:cxnSpLocks/>
            </p:cNvCxnSpPr>
            <p:nvPr/>
          </p:nvCxnSpPr>
          <p:spPr>
            <a:xfrm>
              <a:off x="6231155" y="4202029"/>
              <a:ext cx="0" cy="47264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21" name="TextBox 320">
                <a:extLst>
                  <a:ext uri="{FF2B5EF4-FFF2-40B4-BE49-F238E27FC236}">
                    <a16:creationId xmlns:a16="http://schemas.microsoft.com/office/drawing/2014/main" id="{CAC41FF7-9EE4-42FC-AC16-34D9877C792A}"/>
                  </a:ext>
                </a:extLst>
              </p:cNvPr>
              <p:cNvSpPr txBox="1"/>
              <p:nvPr/>
            </p:nvSpPr>
            <p:spPr>
              <a:xfrm>
                <a:off x="8113444" y="4950108"/>
                <a:ext cx="3157589" cy="509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/>
                  <a:t>Backpropagation with inversed auxiliary loss (multiply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ko-KR" sz="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sz="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ko-KR" sz="800" dirty="0"/>
                          <m:t>c</m:t>
                        </m:r>
                        <m:r>
                          <m:rPr>
                            <m:nor/>
                          </m:rPr>
                          <a:rPr lang="en-US" altLang="ko-KR" sz="800" baseline="30000" dirty="0"/>
                          <m:t>n</m:t>
                        </m:r>
                        <m:r>
                          <m:rPr>
                            <m:nor/>
                          </m:rPr>
                          <a:rPr lang="en-US" altLang="ko-KR" sz="800" baseline="30000" dirty="0"/>
                          <m:t>−1</m:t>
                        </m:r>
                      </m:num>
                      <m:den>
                        <m:f>
                          <m:fPr>
                            <m:ctrlPr>
                              <a:rPr lang="en-US" altLang="ko-KR" sz="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altLang="ko-KR" sz="800" dirty="0"/>
                              <m:t>1−</m:t>
                            </m:r>
                            <m:r>
                              <m:rPr>
                                <m:nor/>
                              </m:rPr>
                              <a:rPr lang="en-US" altLang="ko-KR" sz="800" dirty="0"/>
                              <m:t>cn</m:t>
                            </m:r>
                            <m:r>
                              <m:rPr>
                                <m:nor/>
                              </m:rPr>
                              <a:rPr lang="en-US" altLang="ko-KR" sz="800" baseline="30000" dirty="0"/>
                              <m:t>−1  </m:t>
                            </m:r>
                            <m:r>
                              <a:rPr lang="en-US" altLang="ko-KR" sz="800" b="0" i="1" baseline="30000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altLang="ko-KR" sz="800" dirty="0"/>
                              <m:t>1−</m:t>
                            </m:r>
                            <m:r>
                              <m:rPr>
                                <m:nor/>
                              </m:rPr>
                              <a:rPr lang="en-US" altLang="ko-KR" sz="800" dirty="0"/>
                              <m:t>c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altLang="ko-KR" sz="1200" dirty="0"/>
                  <a:t>to every loss)</a:t>
                </a:r>
              </a:p>
            </p:txBody>
          </p:sp>
        </mc:Choice>
        <mc:Fallback>
          <p:sp>
            <p:nvSpPr>
              <p:cNvPr id="321" name="TextBox 320">
                <a:extLst>
                  <a:ext uri="{FF2B5EF4-FFF2-40B4-BE49-F238E27FC236}">
                    <a16:creationId xmlns:a16="http://schemas.microsoft.com/office/drawing/2014/main" id="{CAC41FF7-9EE4-42FC-AC16-34D9877C7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444" y="4950108"/>
                <a:ext cx="3157589" cy="509691"/>
              </a:xfrm>
              <a:prstGeom prst="rect">
                <a:avLst/>
              </a:prstGeom>
              <a:blipFill>
                <a:blip r:embed="rId7"/>
                <a:stretch>
                  <a:fillRect t="-41667" b="-1261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9" name="TextBox 338">
            <a:extLst>
              <a:ext uri="{FF2B5EF4-FFF2-40B4-BE49-F238E27FC236}">
                <a16:creationId xmlns:a16="http://schemas.microsoft.com/office/drawing/2014/main" id="{68AE010F-EA35-4F07-A03E-6EFBA2FA57D8}"/>
              </a:ext>
            </a:extLst>
          </p:cNvPr>
          <p:cNvSpPr txBox="1"/>
          <p:nvPr/>
        </p:nvSpPr>
        <p:spPr>
          <a:xfrm>
            <a:off x="8396740" y="4421290"/>
            <a:ext cx="4796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/>
              <a:t>Loss</a:t>
            </a:r>
            <a:r>
              <a:rPr lang="en-US" altLang="ko-KR" sz="1100" b="1" baseline="-25000" dirty="0"/>
              <a:t>3</a:t>
            </a:r>
            <a:endParaRPr lang="ko-KR" altLang="en-US" sz="1100" b="1" baseline="-25000" dirty="0"/>
          </a:p>
        </p:txBody>
      </p:sp>
      <p:cxnSp>
        <p:nvCxnSpPr>
          <p:cNvPr id="340" name="직선 연결선 339">
            <a:extLst>
              <a:ext uri="{FF2B5EF4-FFF2-40B4-BE49-F238E27FC236}">
                <a16:creationId xmlns:a16="http://schemas.microsoft.com/office/drawing/2014/main" id="{9222EB22-D6A6-4993-9698-2BCFF84C660C}"/>
              </a:ext>
            </a:extLst>
          </p:cNvPr>
          <p:cNvCxnSpPr>
            <a:cxnSpLocks/>
          </p:cNvCxnSpPr>
          <p:nvPr/>
        </p:nvCxnSpPr>
        <p:spPr>
          <a:xfrm>
            <a:off x="8462281" y="4492284"/>
            <a:ext cx="0" cy="158971"/>
          </a:xfrm>
          <a:prstGeom prst="line">
            <a:avLst/>
          </a:prstGeom>
          <a:ln w="19050">
            <a:solidFill>
              <a:srgbClr val="C32F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2" name="TextBox 341">
                <a:extLst>
                  <a:ext uri="{FF2B5EF4-FFF2-40B4-BE49-F238E27FC236}">
                    <a16:creationId xmlns:a16="http://schemas.microsoft.com/office/drawing/2014/main" id="{340DCB9C-D071-406C-B7EE-19F4861A8FA9}"/>
                  </a:ext>
                </a:extLst>
              </p:cNvPr>
              <p:cNvSpPr txBox="1"/>
              <p:nvPr/>
            </p:nvSpPr>
            <p:spPr>
              <a:xfrm>
                <a:off x="8511629" y="4667211"/>
                <a:ext cx="562782" cy="2960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700" b="1" dirty="0"/>
                  <a:t>x </a:t>
                </a:r>
                <a:r>
                  <a:rPr lang="en-US" altLang="ko-KR" sz="700" dirty="0"/>
                  <a:t>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ko-KR" sz="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sz="700" dirty="0"/>
                          <m:t>c</m:t>
                        </m:r>
                      </m:num>
                      <m:den>
                        <m:f>
                          <m:fPr>
                            <m:ctrlPr>
                              <a:rPr lang="en-US" altLang="ko-KR" sz="7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altLang="ko-KR" sz="700" dirty="0"/>
                              <m:t>1−</m:t>
                            </m:r>
                            <m:r>
                              <m:rPr>
                                <m:nor/>
                              </m:rPr>
                              <a:rPr lang="en-US" altLang="ko-KR" sz="700" dirty="0"/>
                              <m:t>cn</m:t>
                            </m:r>
                            <m:r>
                              <m:rPr>
                                <m:nor/>
                              </m:rPr>
                              <a:rPr lang="en-US" altLang="ko-KR" sz="700" baseline="30000" dirty="0"/>
                              <m:t>−1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altLang="ko-KR" sz="700" dirty="0"/>
                              <m:t>1−</m:t>
                            </m:r>
                            <m:r>
                              <m:rPr>
                                <m:nor/>
                              </m:rPr>
                              <a:rPr lang="en-US" altLang="ko-KR" sz="700" dirty="0"/>
                              <m:t>c</m:t>
                            </m:r>
                          </m:den>
                        </m:f>
                      </m:den>
                    </m:f>
                  </m:oMath>
                </a14:m>
                <a:endParaRPr lang="ko-KR" altLang="en-US" sz="700" b="1" baseline="-25000" dirty="0"/>
              </a:p>
            </p:txBody>
          </p:sp>
        </mc:Choice>
        <mc:Fallback>
          <p:sp>
            <p:nvSpPr>
              <p:cNvPr id="342" name="TextBox 341">
                <a:extLst>
                  <a:ext uri="{FF2B5EF4-FFF2-40B4-BE49-F238E27FC236}">
                    <a16:creationId xmlns:a16="http://schemas.microsoft.com/office/drawing/2014/main" id="{340DCB9C-D071-406C-B7EE-19F4861A8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629" y="4667211"/>
                <a:ext cx="562782" cy="296043"/>
              </a:xfrm>
              <a:prstGeom prst="rect">
                <a:avLst/>
              </a:prstGeom>
              <a:blipFill>
                <a:blip r:embed="rId4"/>
                <a:stretch>
                  <a:fillRect l="-29032" t="-129167" r="-48387" b="-1958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1545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7757D9-0D43-4943-9279-C1AE57871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2489703"/>
            <a:ext cx="10515600" cy="1092620"/>
          </a:xfrm>
        </p:spPr>
        <p:txBody>
          <a:bodyPr/>
          <a:lstStyle/>
          <a:p>
            <a:pPr algn="ctr"/>
            <a:r>
              <a:rPr lang="en-US" altLang="ko-KR" sz="4800" dirty="0"/>
              <a:t>Experiments and Evaluations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073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146E50-D070-41FE-88B5-91F68311B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3</a:t>
            </a:fld>
            <a:endParaRPr lang="en-US"/>
          </a:p>
        </p:txBody>
      </p:sp>
      <p:sp>
        <p:nvSpPr>
          <p:cNvPr id="7" name="Rectangle 99">
            <a:extLst>
              <a:ext uri="{FF2B5EF4-FFF2-40B4-BE49-F238E27FC236}">
                <a16:creationId xmlns:a16="http://schemas.microsoft.com/office/drawing/2014/main" id="{94155601-FD97-47D7-8D9F-A64CDBF355D8}"/>
              </a:ext>
            </a:extLst>
          </p:cNvPr>
          <p:cNvSpPr/>
          <p:nvPr/>
        </p:nvSpPr>
        <p:spPr>
          <a:xfrm>
            <a:off x="-1" y="688640"/>
            <a:ext cx="9472475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/>
              <a:t>Super-resolution</a:t>
            </a:r>
            <a:endParaRPr lang="ko-KR" altLang="en-US" sz="2000" b="1" dirty="0"/>
          </a:p>
        </p:txBody>
      </p:sp>
      <p:sp>
        <p:nvSpPr>
          <p:cNvPr id="10" name="제목 5">
            <a:extLst>
              <a:ext uri="{FF2B5EF4-FFF2-40B4-BE49-F238E27FC236}">
                <a16:creationId xmlns:a16="http://schemas.microsoft.com/office/drawing/2014/main" id="{CAE05AF9-0D12-4B48-9F00-DA015A693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666"/>
            <a:ext cx="10673900" cy="519141"/>
          </a:xfrm>
        </p:spPr>
        <p:txBody>
          <a:bodyPr/>
          <a:lstStyle/>
          <a:p>
            <a:r>
              <a:rPr lang="en-US" altLang="ko-KR" dirty="0"/>
              <a:t>Introduction - Preliminary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242620-7171-45C3-BC77-D3E3F5E650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46"/>
          <a:stretch/>
        </p:blipFill>
        <p:spPr>
          <a:xfrm>
            <a:off x="452180" y="2039722"/>
            <a:ext cx="11287640" cy="331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265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146E50-D070-41FE-88B5-91F68311B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30</a:t>
            </a:fld>
            <a:endParaRPr lang="en-US"/>
          </a:p>
        </p:txBody>
      </p:sp>
      <p:sp>
        <p:nvSpPr>
          <p:cNvPr id="7" name="Rectangle 99">
            <a:extLst>
              <a:ext uri="{FF2B5EF4-FFF2-40B4-BE49-F238E27FC236}">
                <a16:creationId xmlns:a16="http://schemas.microsoft.com/office/drawing/2014/main" id="{94155601-FD97-47D7-8D9F-A64CDBF355D8}"/>
              </a:ext>
            </a:extLst>
          </p:cNvPr>
          <p:cNvSpPr/>
          <p:nvPr/>
        </p:nvSpPr>
        <p:spPr>
          <a:xfrm>
            <a:off x="-1" y="688640"/>
            <a:ext cx="9472475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Final evaluation result</a:t>
            </a:r>
            <a:endParaRPr lang="ko-KR" altLang="en-US" sz="2000" b="1" dirty="0"/>
          </a:p>
        </p:txBody>
      </p:sp>
      <p:sp>
        <p:nvSpPr>
          <p:cNvPr id="82" name="제목 5">
            <a:extLst>
              <a:ext uri="{FF2B5EF4-FFF2-40B4-BE49-F238E27FC236}">
                <a16:creationId xmlns:a16="http://schemas.microsoft.com/office/drawing/2014/main" id="{BE339C80-A0EE-418F-B326-9E566563D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666"/>
            <a:ext cx="10673900" cy="519141"/>
          </a:xfrm>
        </p:spPr>
        <p:txBody>
          <a:bodyPr/>
          <a:lstStyle/>
          <a:p>
            <a:r>
              <a:rPr lang="en-US" altLang="ko-KR" dirty="0"/>
              <a:t>Proposed method : Depth Controllable SR Network (</a:t>
            </a:r>
            <a:r>
              <a:rPr lang="en-US" altLang="ko-KR" dirty="0" err="1"/>
              <a:t>DCSRNet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262A032-2858-4D1D-8EBF-E0CFB57929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7453"/>
              </p:ext>
            </p:extLst>
          </p:nvPr>
        </p:nvGraphicFramePr>
        <p:xfrm>
          <a:off x="133245" y="1146150"/>
          <a:ext cx="11925964" cy="3992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00178">
                  <a:extLst>
                    <a:ext uri="{9D8B030D-6E8A-4147-A177-3AD203B41FA5}">
                      <a16:colId xmlns:a16="http://schemas.microsoft.com/office/drawing/2014/main" val="3832710725"/>
                    </a:ext>
                  </a:extLst>
                </a:gridCol>
                <a:gridCol w="1000178">
                  <a:extLst>
                    <a:ext uri="{9D8B030D-6E8A-4147-A177-3AD203B41FA5}">
                      <a16:colId xmlns:a16="http://schemas.microsoft.com/office/drawing/2014/main" val="1497830419"/>
                    </a:ext>
                  </a:extLst>
                </a:gridCol>
                <a:gridCol w="1240701">
                  <a:extLst>
                    <a:ext uri="{9D8B030D-6E8A-4147-A177-3AD203B41FA5}">
                      <a16:colId xmlns:a16="http://schemas.microsoft.com/office/drawing/2014/main" val="3077474786"/>
                    </a:ext>
                  </a:extLst>
                </a:gridCol>
                <a:gridCol w="1240701">
                  <a:extLst>
                    <a:ext uri="{9D8B030D-6E8A-4147-A177-3AD203B41FA5}">
                      <a16:colId xmlns:a16="http://schemas.microsoft.com/office/drawing/2014/main" val="1628769480"/>
                    </a:ext>
                  </a:extLst>
                </a:gridCol>
                <a:gridCol w="1240701">
                  <a:extLst>
                    <a:ext uri="{9D8B030D-6E8A-4147-A177-3AD203B41FA5}">
                      <a16:colId xmlns:a16="http://schemas.microsoft.com/office/drawing/2014/main" val="3507747905"/>
                    </a:ext>
                  </a:extLst>
                </a:gridCol>
                <a:gridCol w="1240701">
                  <a:extLst>
                    <a:ext uri="{9D8B030D-6E8A-4147-A177-3AD203B41FA5}">
                      <a16:colId xmlns:a16="http://schemas.microsoft.com/office/drawing/2014/main" val="684323419"/>
                    </a:ext>
                  </a:extLst>
                </a:gridCol>
                <a:gridCol w="1240701">
                  <a:extLst>
                    <a:ext uri="{9D8B030D-6E8A-4147-A177-3AD203B41FA5}">
                      <a16:colId xmlns:a16="http://schemas.microsoft.com/office/drawing/2014/main" val="661338727"/>
                    </a:ext>
                  </a:extLst>
                </a:gridCol>
                <a:gridCol w="1240701">
                  <a:extLst>
                    <a:ext uri="{9D8B030D-6E8A-4147-A177-3AD203B41FA5}">
                      <a16:colId xmlns:a16="http://schemas.microsoft.com/office/drawing/2014/main" val="3951708200"/>
                    </a:ext>
                  </a:extLst>
                </a:gridCol>
                <a:gridCol w="1240701">
                  <a:extLst>
                    <a:ext uri="{9D8B030D-6E8A-4147-A177-3AD203B41FA5}">
                      <a16:colId xmlns:a16="http://schemas.microsoft.com/office/drawing/2014/main" val="1681990303"/>
                    </a:ext>
                  </a:extLst>
                </a:gridCol>
                <a:gridCol w="1240701">
                  <a:extLst>
                    <a:ext uri="{9D8B030D-6E8A-4147-A177-3AD203B41FA5}">
                      <a16:colId xmlns:a16="http://schemas.microsoft.com/office/drawing/2014/main" val="3515877680"/>
                    </a:ext>
                  </a:extLst>
                </a:gridCol>
              </a:tblGrid>
              <a:tr h="19911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Depth</a:t>
                      </a:r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Bicubic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 (SRCNN)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14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17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 (VDSR)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6988509"/>
                  </a:ext>
                </a:extLst>
              </a:tr>
              <a:tr h="199116"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Set5</a:t>
                      </a:r>
                      <a:endParaRPr lang="ko-KR" altLang="en-US" sz="1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144227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Paper Baseline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x 2</a:t>
                      </a:r>
                    </a:p>
                    <a:p>
                      <a:r>
                        <a:rPr lang="en-US" altLang="ko-KR" sz="1400" dirty="0"/>
                        <a:t>x 3</a:t>
                      </a:r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x 4 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33.66/0.9299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30.40/0.8682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28.42/0.8104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36.66/0.9542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32.7/0.909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30.48/0.8628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37.53/0.9587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33.6/0.921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31.35/0.8838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81757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Implemental Baseline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x 2</a:t>
                      </a:r>
                    </a:p>
                    <a:p>
                      <a:r>
                        <a:rPr lang="en-US" altLang="ko-KR" sz="1400" dirty="0"/>
                        <a:t>x 3</a:t>
                      </a:r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x 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33.66/0.9299</a:t>
                      </a:r>
                    </a:p>
                    <a:p>
                      <a:pPr algn="ctr" latinLnBrk="1"/>
                      <a:r>
                        <a:rPr lang="en-US" altLang="ko-KR" sz="1400" b="1" dirty="0"/>
                        <a:t>30.40/0.8682</a:t>
                      </a:r>
                    </a:p>
                    <a:p>
                      <a:pPr algn="ctr" latinLnBrk="1"/>
                      <a:r>
                        <a:rPr lang="en-US" altLang="ko-KR" sz="1400" b="1" dirty="0"/>
                        <a:t>28.42/0.8104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/>
                        <a:t>36.56/0.9551</a:t>
                      </a:r>
                    </a:p>
                    <a:p>
                      <a:pPr algn="ctr"/>
                      <a:r>
                        <a:rPr lang="en-US" altLang="ko-KR" sz="1400" b="1" dirty="0"/>
                        <a:t>32.56/0.91</a:t>
                      </a:r>
                    </a:p>
                    <a:p>
                      <a:pPr algn="ctr"/>
                      <a:r>
                        <a:rPr lang="en-US" altLang="ko-KR" sz="1400" b="1" dirty="0"/>
                        <a:t>30.29/0.8649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37.05/0.9577</a:t>
                      </a:r>
                    </a:p>
                    <a:p>
                      <a:pPr algn="ctr" latinLnBrk="1"/>
                      <a:r>
                        <a:rPr lang="en-US" altLang="ko-KR" sz="1400" b="1" dirty="0"/>
                        <a:t>33.01/0.916</a:t>
                      </a:r>
                    </a:p>
                    <a:p>
                      <a:pPr algn="ctr" latinLnBrk="1"/>
                      <a:r>
                        <a:rPr lang="en-US" altLang="ko-KR" sz="1400" b="1" dirty="0"/>
                        <a:t>30.64/0.8736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37.22/0.9584</a:t>
                      </a:r>
                    </a:p>
                    <a:p>
                      <a:pPr algn="ctr" latinLnBrk="1"/>
                      <a:r>
                        <a:rPr lang="en-US" altLang="ko-KR" sz="1400" b="1" dirty="0"/>
                        <a:t>33.229/0.918</a:t>
                      </a:r>
                    </a:p>
                    <a:p>
                      <a:pPr algn="ctr" latinLnBrk="1"/>
                      <a:r>
                        <a:rPr lang="en-US" altLang="ko-KR" sz="1400" b="1" dirty="0"/>
                        <a:t>30.84/0.8774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37.33/0.9589</a:t>
                      </a:r>
                    </a:p>
                    <a:p>
                      <a:pPr algn="ctr" latinLnBrk="1"/>
                      <a:r>
                        <a:rPr lang="en-US" altLang="ko-KR" sz="1400" b="1" dirty="0"/>
                        <a:t>33.379/0.92</a:t>
                      </a:r>
                    </a:p>
                    <a:p>
                      <a:pPr algn="ctr" latinLnBrk="1"/>
                      <a:r>
                        <a:rPr lang="en-US" altLang="ko-KR" sz="1400" b="1" dirty="0"/>
                        <a:t>30.97/0.8795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37.36/0.9591</a:t>
                      </a:r>
                    </a:p>
                    <a:p>
                      <a:pPr algn="ctr" latinLnBrk="1"/>
                      <a:r>
                        <a:rPr lang="en-US" altLang="ko-KR" sz="1400" b="1" dirty="0"/>
                        <a:t>33.435/0.92</a:t>
                      </a:r>
                    </a:p>
                    <a:p>
                      <a:pPr algn="ctr" latinLnBrk="1"/>
                      <a:r>
                        <a:rPr lang="en-US" altLang="ko-KR" sz="1400" b="1" dirty="0"/>
                        <a:t>31.07/0.8816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37.37/0.9592</a:t>
                      </a:r>
                    </a:p>
                    <a:p>
                      <a:pPr algn="ctr" latinLnBrk="1"/>
                      <a:r>
                        <a:rPr lang="en-US" altLang="ko-KR" sz="1400" b="1" dirty="0"/>
                        <a:t>33.46/0.9209</a:t>
                      </a:r>
                    </a:p>
                    <a:p>
                      <a:pPr algn="ctr" latinLnBrk="1"/>
                      <a:r>
                        <a:rPr lang="en-US" altLang="ko-KR" sz="1400" b="1" dirty="0"/>
                        <a:t>31.1/0.8834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37.4/0.8252</a:t>
                      </a:r>
                    </a:p>
                    <a:p>
                      <a:pPr algn="ctr" latinLnBrk="1"/>
                      <a:r>
                        <a:rPr lang="en-US" altLang="ko-KR" sz="1400" b="1" dirty="0"/>
                        <a:t>33.523/0.921</a:t>
                      </a:r>
                    </a:p>
                    <a:p>
                      <a:pPr algn="ctr" latinLnBrk="1"/>
                      <a:r>
                        <a:rPr lang="en-US" altLang="ko-KR" sz="1400" b="1" dirty="0"/>
                        <a:t>31.15/0.8837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448357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Averaged loss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x 2</a:t>
                      </a:r>
                    </a:p>
                    <a:p>
                      <a:r>
                        <a:rPr lang="en-US" altLang="ko-KR" sz="1400" dirty="0"/>
                        <a:t>x 3</a:t>
                      </a:r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x 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33.66/0.9299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30.40/0.8682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28.42/0.8104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C00000"/>
                          </a:solidFill>
                        </a:rPr>
                        <a:t>35.59/0.931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C00000"/>
                          </a:solidFill>
                        </a:rPr>
                        <a:t>32.19/0.9058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C00000"/>
                          </a:solidFill>
                        </a:rPr>
                        <a:t>29.81/0.8523</a:t>
                      </a:r>
                      <a:endParaRPr lang="ko-KR" altLang="en-US" sz="14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C00000"/>
                          </a:solidFill>
                        </a:rPr>
                        <a:t>36.82/0.9501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C00000"/>
                          </a:solidFill>
                        </a:rPr>
                        <a:t>32.79/0.9128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C00000"/>
                          </a:solidFill>
                        </a:rPr>
                        <a:t>30.45/0.869</a:t>
                      </a:r>
                      <a:endParaRPr lang="ko-KR" altLang="en-US" sz="14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C00000"/>
                          </a:solidFill>
                        </a:rPr>
                        <a:t>37.13/0.9563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C00000"/>
                          </a:solidFill>
                        </a:rPr>
                        <a:t>33.11/0.9164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C00000"/>
                          </a:solidFill>
                        </a:rPr>
                        <a:t>30.7/0.8745</a:t>
                      </a:r>
                      <a:endParaRPr lang="ko-KR" altLang="en-US" sz="14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C00000"/>
                          </a:solidFill>
                        </a:rPr>
                        <a:t>37.27/0.9579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C00000"/>
                          </a:solidFill>
                        </a:rPr>
                        <a:t>33.3/0.9187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C00000"/>
                          </a:solidFill>
                        </a:rPr>
                        <a:t>30.89/0.8784</a:t>
                      </a:r>
                      <a:endParaRPr lang="ko-KR" altLang="en-US" sz="14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37.39/0.9582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33.48/0.9208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31.12/0.882</a:t>
                      </a:r>
                      <a:endParaRPr lang="ko-KR" altLang="en-US" sz="1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37.43/0.9594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33.56/0.9218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31.21/0.8837</a:t>
                      </a:r>
                      <a:endParaRPr lang="ko-KR" altLang="en-US" sz="1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37.45/0.9595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33.59/0.9222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31.26/0.8845</a:t>
                      </a:r>
                      <a:endParaRPr lang="ko-KR" altLang="en-US" sz="1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140875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inversed auxiliary loss 0.5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x 2</a:t>
                      </a:r>
                    </a:p>
                    <a:p>
                      <a:r>
                        <a:rPr lang="en-US" altLang="ko-KR" sz="1400" dirty="0"/>
                        <a:t>x 3</a:t>
                      </a:r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x 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33.66/0.9299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30.40/0.8682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28.42/0.8104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36.26/0.9537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32.43/0.9093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30.13/0.8612</a:t>
                      </a:r>
                      <a:endParaRPr lang="ko-KR" alt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36.98/0.9572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32.97/0.915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30.58/0.8722</a:t>
                      </a:r>
                      <a:endParaRPr lang="ko-KR" alt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37.18/0.9582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33.18/0.9172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30.79/0.8726</a:t>
                      </a:r>
                      <a:endParaRPr lang="ko-KR" alt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37.31/0.9587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33.38/0.9195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31.01/0.8761</a:t>
                      </a:r>
                      <a:endParaRPr lang="ko-KR" alt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37.38.0.959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33.49/0.9207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31.15/0.8821</a:t>
                      </a:r>
                      <a:endParaRPr lang="ko-KR" altLang="en-US" sz="14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37.41/0.9591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33.55/0.9213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31.22/0.8831</a:t>
                      </a:r>
                      <a:endParaRPr lang="ko-KR" alt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37.41.0.9597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33.57/0.9214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31.23/0.8833</a:t>
                      </a:r>
                      <a:endParaRPr lang="ko-KR" alt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7751655"/>
                  </a:ext>
                </a:extLst>
              </a:tr>
              <a:tr h="185420">
                <a:tc gridSpan="10"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182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75993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146E50-D070-41FE-88B5-91F68311B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31</a:t>
            </a:fld>
            <a:endParaRPr lang="en-US"/>
          </a:p>
        </p:txBody>
      </p:sp>
      <p:sp>
        <p:nvSpPr>
          <p:cNvPr id="7" name="Rectangle 99">
            <a:extLst>
              <a:ext uri="{FF2B5EF4-FFF2-40B4-BE49-F238E27FC236}">
                <a16:creationId xmlns:a16="http://schemas.microsoft.com/office/drawing/2014/main" id="{94155601-FD97-47D7-8D9F-A64CDBF355D8}"/>
              </a:ext>
            </a:extLst>
          </p:cNvPr>
          <p:cNvSpPr/>
          <p:nvPr/>
        </p:nvSpPr>
        <p:spPr>
          <a:xfrm>
            <a:off x="-1" y="688640"/>
            <a:ext cx="9472475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Final evaluation result</a:t>
            </a:r>
            <a:endParaRPr lang="ko-KR" altLang="en-US" sz="2000" b="1" dirty="0"/>
          </a:p>
        </p:txBody>
      </p:sp>
      <p:sp>
        <p:nvSpPr>
          <p:cNvPr id="82" name="제목 5">
            <a:extLst>
              <a:ext uri="{FF2B5EF4-FFF2-40B4-BE49-F238E27FC236}">
                <a16:creationId xmlns:a16="http://schemas.microsoft.com/office/drawing/2014/main" id="{BE339C80-A0EE-418F-B326-9E566563D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666"/>
            <a:ext cx="10673900" cy="519141"/>
          </a:xfrm>
        </p:spPr>
        <p:txBody>
          <a:bodyPr/>
          <a:lstStyle/>
          <a:p>
            <a:r>
              <a:rPr lang="en-US" altLang="ko-KR" dirty="0"/>
              <a:t>Proposed method : Depth Controllable SR Network (</a:t>
            </a:r>
            <a:r>
              <a:rPr lang="en-US" altLang="ko-KR" dirty="0" err="1"/>
              <a:t>DCSRNet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262A032-2858-4D1D-8EBF-E0CFB57929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936790"/>
              </p:ext>
            </p:extLst>
          </p:nvPr>
        </p:nvGraphicFramePr>
        <p:xfrm>
          <a:off x="133245" y="1146150"/>
          <a:ext cx="11925964" cy="3992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00178">
                  <a:extLst>
                    <a:ext uri="{9D8B030D-6E8A-4147-A177-3AD203B41FA5}">
                      <a16:colId xmlns:a16="http://schemas.microsoft.com/office/drawing/2014/main" val="3832710725"/>
                    </a:ext>
                  </a:extLst>
                </a:gridCol>
                <a:gridCol w="1000178">
                  <a:extLst>
                    <a:ext uri="{9D8B030D-6E8A-4147-A177-3AD203B41FA5}">
                      <a16:colId xmlns:a16="http://schemas.microsoft.com/office/drawing/2014/main" val="1497830419"/>
                    </a:ext>
                  </a:extLst>
                </a:gridCol>
                <a:gridCol w="1240701">
                  <a:extLst>
                    <a:ext uri="{9D8B030D-6E8A-4147-A177-3AD203B41FA5}">
                      <a16:colId xmlns:a16="http://schemas.microsoft.com/office/drawing/2014/main" val="3077474786"/>
                    </a:ext>
                  </a:extLst>
                </a:gridCol>
                <a:gridCol w="1240701">
                  <a:extLst>
                    <a:ext uri="{9D8B030D-6E8A-4147-A177-3AD203B41FA5}">
                      <a16:colId xmlns:a16="http://schemas.microsoft.com/office/drawing/2014/main" val="1628769480"/>
                    </a:ext>
                  </a:extLst>
                </a:gridCol>
                <a:gridCol w="1240701">
                  <a:extLst>
                    <a:ext uri="{9D8B030D-6E8A-4147-A177-3AD203B41FA5}">
                      <a16:colId xmlns:a16="http://schemas.microsoft.com/office/drawing/2014/main" val="3507747905"/>
                    </a:ext>
                  </a:extLst>
                </a:gridCol>
                <a:gridCol w="1240701">
                  <a:extLst>
                    <a:ext uri="{9D8B030D-6E8A-4147-A177-3AD203B41FA5}">
                      <a16:colId xmlns:a16="http://schemas.microsoft.com/office/drawing/2014/main" val="684323419"/>
                    </a:ext>
                  </a:extLst>
                </a:gridCol>
                <a:gridCol w="1240701">
                  <a:extLst>
                    <a:ext uri="{9D8B030D-6E8A-4147-A177-3AD203B41FA5}">
                      <a16:colId xmlns:a16="http://schemas.microsoft.com/office/drawing/2014/main" val="661338727"/>
                    </a:ext>
                  </a:extLst>
                </a:gridCol>
                <a:gridCol w="1240701">
                  <a:extLst>
                    <a:ext uri="{9D8B030D-6E8A-4147-A177-3AD203B41FA5}">
                      <a16:colId xmlns:a16="http://schemas.microsoft.com/office/drawing/2014/main" val="3951708200"/>
                    </a:ext>
                  </a:extLst>
                </a:gridCol>
                <a:gridCol w="1240701">
                  <a:extLst>
                    <a:ext uri="{9D8B030D-6E8A-4147-A177-3AD203B41FA5}">
                      <a16:colId xmlns:a16="http://schemas.microsoft.com/office/drawing/2014/main" val="1681990303"/>
                    </a:ext>
                  </a:extLst>
                </a:gridCol>
                <a:gridCol w="1240701">
                  <a:extLst>
                    <a:ext uri="{9D8B030D-6E8A-4147-A177-3AD203B41FA5}">
                      <a16:colId xmlns:a16="http://schemas.microsoft.com/office/drawing/2014/main" val="3515877680"/>
                    </a:ext>
                  </a:extLst>
                </a:gridCol>
              </a:tblGrid>
              <a:tr h="19911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Depth</a:t>
                      </a:r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Bicubic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 (SRCNN)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14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17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 (VDSR)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6988509"/>
                  </a:ext>
                </a:extLst>
              </a:tr>
              <a:tr h="199116"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Set14</a:t>
                      </a:r>
                      <a:endParaRPr lang="ko-KR" altLang="en-US" sz="1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144227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Paper Baseline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x 2</a:t>
                      </a:r>
                    </a:p>
                    <a:p>
                      <a:r>
                        <a:rPr lang="en-US" altLang="ko-KR" sz="1400" dirty="0"/>
                        <a:t>x 3</a:t>
                      </a:r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x 4 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30.24/0.8688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27.55/0.7742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26.00/0.7027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32.42/0.9063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29.28/0.8209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27.49/0.7503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33.03/0.9124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29.77/0.8314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28.01/0.7674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81757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Implemental Baseline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x 2</a:t>
                      </a:r>
                    </a:p>
                    <a:p>
                      <a:r>
                        <a:rPr lang="en-US" altLang="ko-KR" sz="1400" dirty="0"/>
                        <a:t>x 3</a:t>
                      </a:r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x 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30.24/0.8688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27.55/0.7742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26.00/0.7027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32.46/0.9064</a:t>
                      </a:r>
                    </a:p>
                    <a:p>
                      <a:pPr algn="ctr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29.17/0.8195</a:t>
                      </a:r>
                    </a:p>
                    <a:p>
                      <a:pPr algn="ctr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27.34/0.7480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32.8/0.9099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29.47/0.8251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27.58/0.7567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32.9/0.9106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29.56/0.8273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27.7/0.7593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32.99/0.9112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29.66/0.8285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27.76/0.7614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33.01/0.9115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29.71/0.8296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27.8/0.7632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33.02/0.9115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29.71/0.8301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27.82/0.7639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33.03/0.9117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29.71/0.8301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27.84/0.7639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448357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Averaged loss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x 2</a:t>
                      </a:r>
                    </a:p>
                    <a:p>
                      <a:r>
                        <a:rPr lang="en-US" altLang="ko-KR" sz="1400" dirty="0"/>
                        <a:t>x 3</a:t>
                      </a:r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x 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30.24/0.8688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27.55/0.7742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26.00/0.7027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C00000"/>
                          </a:solidFill>
                        </a:rPr>
                        <a:t>32.01/0.9022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C00000"/>
                          </a:solidFill>
                        </a:rPr>
                        <a:t>28.95/0.8147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C00000"/>
                          </a:solidFill>
                        </a:rPr>
                        <a:t>26.99/0.7356</a:t>
                      </a:r>
                      <a:endParaRPr lang="ko-KR" altLang="en-US" sz="14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C00000"/>
                          </a:solidFill>
                        </a:rPr>
                        <a:t>32.65/0.9082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C00000"/>
                          </a:solidFill>
                        </a:rPr>
                        <a:t>29.34/0.8222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C00000"/>
                          </a:solidFill>
                        </a:rPr>
                        <a:t>27.46/0.7525</a:t>
                      </a:r>
                      <a:endParaRPr lang="ko-KR" altLang="en-US" sz="14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C00000"/>
                          </a:solidFill>
                        </a:rPr>
                        <a:t>32.85/0.9101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C00000"/>
                          </a:solidFill>
                        </a:rPr>
                        <a:t>29.52/0.8259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C00000"/>
                          </a:solidFill>
                        </a:rPr>
                        <a:t>27.63/0.7573</a:t>
                      </a:r>
                      <a:endParaRPr lang="ko-KR" altLang="en-US" sz="14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C00000"/>
                          </a:solidFill>
                        </a:rPr>
                        <a:t>32.94/0.911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C00000"/>
                          </a:solidFill>
                        </a:rPr>
                        <a:t>29.63/0.8279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C00000"/>
                          </a:solidFill>
                        </a:rPr>
                        <a:t>27.74/0.7605</a:t>
                      </a:r>
                      <a:endParaRPr lang="ko-KR" altLang="en-US" sz="1400" b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33.03/0.9117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29.72/0.8299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27.84/0.7634</a:t>
                      </a:r>
                      <a:endParaRPr lang="ko-KR" alt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33.07/0.9122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29.75/0.8307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27.89/0.7649</a:t>
                      </a:r>
                      <a:endParaRPr lang="ko-KR" altLang="en-US" sz="1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33.08/0.9123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29.76/0.8309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27.9/0.7656</a:t>
                      </a:r>
                      <a:endParaRPr lang="ko-KR" altLang="en-US" sz="1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140875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inversed auxiliary loss 0.5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x 2</a:t>
                      </a:r>
                    </a:p>
                    <a:p>
                      <a:r>
                        <a:rPr lang="en-US" altLang="ko-KR" sz="1400" dirty="0"/>
                        <a:t>x 3</a:t>
                      </a:r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x 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30.24/0.8688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27.55/0.7742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26.00/0.7027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32.31/0.9053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29.12/0.8191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27.22/0.7444</a:t>
                      </a:r>
                      <a:endParaRPr lang="ko-KR" alt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32.74/0.9093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29.43/0.8241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27.51/0.7549</a:t>
                      </a:r>
                      <a:endParaRPr lang="ko-KR" alt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32.88/0.9104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29.57/0.8266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27.66/0.7587</a:t>
                      </a:r>
                      <a:endParaRPr lang="ko-KR" alt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32.98/0.9112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29.67/0.8286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27.79/0.762</a:t>
                      </a:r>
                      <a:endParaRPr lang="ko-KR" alt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33.02/0.9116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29.72/0.8295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27.85/0.7635</a:t>
                      </a:r>
                      <a:endParaRPr lang="ko-KR" altLang="en-US" sz="14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33.04/0.9118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29.74/0.8298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27.88/0.7642</a:t>
                      </a:r>
                      <a:endParaRPr lang="ko-KR" alt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33.04.0.9119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29.74/0.9298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27.88/0.7644</a:t>
                      </a:r>
                      <a:endParaRPr lang="ko-KR" alt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7751655"/>
                  </a:ext>
                </a:extLst>
              </a:tr>
              <a:tr h="185420">
                <a:tc gridSpan="10"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182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858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146E50-D070-41FE-88B5-91F68311B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32</a:t>
            </a:fld>
            <a:endParaRPr lang="en-US"/>
          </a:p>
        </p:txBody>
      </p:sp>
      <p:sp>
        <p:nvSpPr>
          <p:cNvPr id="7" name="Rectangle 99">
            <a:extLst>
              <a:ext uri="{FF2B5EF4-FFF2-40B4-BE49-F238E27FC236}">
                <a16:creationId xmlns:a16="http://schemas.microsoft.com/office/drawing/2014/main" id="{94155601-FD97-47D7-8D9F-A64CDBF355D8}"/>
              </a:ext>
            </a:extLst>
          </p:cNvPr>
          <p:cNvSpPr/>
          <p:nvPr/>
        </p:nvSpPr>
        <p:spPr>
          <a:xfrm>
            <a:off x="-1" y="688640"/>
            <a:ext cx="9472475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Final evaluation result</a:t>
            </a:r>
            <a:endParaRPr lang="ko-KR" altLang="en-US" sz="2000" b="1" dirty="0"/>
          </a:p>
        </p:txBody>
      </p:sp>
      <p:sp>
        <p:nvSpPr>
          <p:cNvPr id="82" name="제목 5">
            <a:extLst>
              <a:ext uri="{FF2B5EF4-FFF2-40B4-BE49-F238E27FC236}">
                <a16:creationId xmlns:a16="http://schemas.microsoft.com/office/drawing/2014/main" id="{BE339C80-A0EE-418F-B326-9E566563D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666"/>
            <a:ext cx="10673900" cy="519141"/>
          </a:xfrm>
        </p:spPr>
        <p:txBody>
          <a:bodyPr/>
          <a:lstStyle/>
          <a:p>
            <a:r>
              <a:rPr lang="en-US" altLang="ko-KR" dirty="0"/>
              <a:t>Proposed method : Depth Controllable SR Network (</a:t>
            </a:r>
            <a:r>
              <a:rPr lang="en-US" altLang="ko-KR" dirty="0" err="1"/>
              <a:t>DCSRNet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262A032-2858-4D1D-8EBF-E0CFB57929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76899"/>
              </p:ext>
            </p:extLst>
          </p:nvPr>
        </p:nvGraphicFramePr>
        <p:xfrm>
          <a:off x="133245" y="1146150"/>
          <a:ext cx="11925964" cy="3992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00178">
                  <a:extLst>
                    <a:ext uri="{9D8B030D-6E8A-4147-A177-3AD203B41FA5}">
                      <a16:colId xmlns:a16="http://schemas.microsoft.com/office/drawing/2014/main" val="3832710725"/>
                    </a:ext>
                  </a:extLst>
                </a:gridCol>
                <a:gridCol w="1000178">
                  <a:extLst>
                    <a:ext uri="{9D8B030D-6E8A-4147-A177-3AD203B41FA5}">
                      <a16:colId xmlns:a16="http://schemas.microsoft.com/office/drawing/2014/main" val="1497830419"/>
                    </a:ext>
                  </a:extLst>
                </a:gridCol>
                <a:gridCol w="1240701">
                  <a:extLst>
                    <a:ext uri="{9D8B030D-6E8A-4147-A177-3AD203B41FA5}">
                      <a16:colId xmlns:a16="http://schemas.microsoft.com/office/drawing/2014/main" val="3077474786"/>
                    </a:ext>
                  </a:extLst>
                </a:gridCol>
                <a:gridCol w="1240701">
                  <a:extLst>
                    <a:ext uri="{9D8B030D-6E8A-4147-A177-3AD203B41FA5}">
                      <a16:colId xmlns:a16="http://schemas.microsoft.com/office/drawing/2014/main" val="1628769480"/>
                    </a:ext>
                  </a:extLst>
                </a:gridCol>
                <a:gridCol w="1240701">
                  <a:extLst>
                    <a:ext uri="{9D8B030D-6E8A-4147-A177-3AD203B41FA5}">
                      <a16:colId xmlns:a16="http://schemas.microsoft.com/office/drawing/2014/main" val="3507747905"/>
                    </a:ext>
                  </a:extLst>
                </a:gridCol>
                <a:gridCol w="1240701">
                  <a:extLst>
                    <a:ext uri="{9D8B030D-6E8A-4147-A177-3AD203B41FA5}">
                      <a16:colId xmlns:a16="http://schemas.microsoft.com/office/drawing/2014/main" val="684323419"/>
                    </a:ext>
                  </a:extLst>
                </a:gridCol>
                <a:gridCol w="1240701">
                  <a:extLst>
                    <a:ext uri="{9D8B030D-6E8A-4147-A177-3AD203B41FA5}">
                      <a16:colId xmlns:a16="http://schemas.microsoft.com/office/drawing/2014/main" val="661338727"/>
                    </a:ext>
                  </a:extLst>
                </a:gridCol>
                <a:gridCol w="1240701">
                  <a:extLst>
                    <a:ext uri="{9D8B030D-6E8A-4147-A177-3AD203B41FA5}">
                      <a16:colId xmlns:a16="http://schemas.microsoft.com/office/drawing/2014/main" val="3951708200"/>
                    </a:ext>
                  </a:extLst>
                </a:gridCol>
                <a:gridCol w="1240701">
                  <a:extLst>
                    <a:ext uri="{9D8B030D-6E8A-4147-A177-3AD203B41FA5}">
                      <a16:colId xmlns:a16="http://schemas.microsoft.com/office/drawing/2014/main" val="1681990303"/>
                    </a:ext>
                  </a:extLst>
                </a:gridCol>
                <a:gridCol w="1240701">
                  <a:extLst>
                    <a:ext uri="{9D8B030D-6E8A-4147-A177-3AD203B41FA5}">
                      <a16:colId xmlns:a16="http://schemas.microsoft.com/office/drawing/2014/main" val="3515877680"/>
                    </a:ext>
                  </a:extLst>
                </a:gridCol>
              </a:tblGrid>
              <a:tr h="19911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Depth</a:t>
                      </a:r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Bicubic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 (SRCNN)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14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17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 (VDSR)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6988509"/>
                  </a:ext>
                </a:extLst>
              </a:tr>
              <a:tr h="199116"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BSD100</a:t>
                      </a:r>
                      <a:endParaRPr lang="ko-KR" altLang="en-US" sz="1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144227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Paper Baseline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x 2</a:t>
                      </a:r>
                    </a:p>
                    <a:p>
                      <a:r>
                        <a:rPr lang="en-US" altLang="ko-KR" sz="1400" dirty="0"/>
                        <a:t>x 3</a:t>
                      </a:r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x 4 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29.56/0.8431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27.21/0.7385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25.96/0.6675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31.36/0.8879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28.41/0.7863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26.90/0.7107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-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31.90/0.8960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28.82/0.7976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27.89/0.7251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81757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Implemental Baseline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x 2</a:t>
                      </a:r>
                    </a:p>
                    <a:p>
                      <a:r>
                        <a:rPr lang="en-US" altLang="ko-KR" sz="1400" dirty="0"/>
                        <a:t>x 3</a:t>
                      </a:r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x 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29.56/0.8431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27.21/0.7385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25.96/0.6675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/>
                        <a:t>31.30/0.889</a:t>
                      </a:r>
                    </a:p>
                    <a:p>
                      <a:pPr algn="ctr"/>
                      <a:r>
                        <a:rPr lang="en-US" altLang="ko-KR" sz="1400" dirty="0"/>
                        <a:t>28.26/0.7853</a:t>
                      </a:r>
                    </a:p>
                    <a:p>
                      <a:pPr algn="ctr"/>
                      <a:r>
                        <a:rPr lang="en-US" altLang="ko-KR" sz="1400" dirty="0"/>
                        <a:t>26.75/0.7082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31.56/0.893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28.466/0.791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26.92/0.7166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31.65/0.8941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28.56/0.7932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27/0.7188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31.71/0.895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28.61/0.7947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27.05/0.7207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31.76/0.8954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28.65/0.7959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27.08/0.7221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31.76/0.8957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28.66/0.7963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27.09/0.7229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31.76/0.8958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28.66/0.7965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27.1/0.7231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448357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Averaged loss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x 2</a:t>
                      </a:r>
                    </a:p>
                    <a:p>
                      <a:r>
                        <a:rPr lang="en-US" altLang="ko-KR" sz="1400" dirty="0"/>
                        <a:t>x 3</a:t>
                      </a:r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x 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29.56/0.8431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27.21/0.7385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25.96/0.6675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C00000"/>
                          </a:solidFill>
                        </a:rPr>
                        <a:t>31/0.8849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C00000"/>
                          </a:solidFill>
                        </a:rPr>
                        <a:t>28.1/0.7804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C00000"/>
                          </a:solidFill>
                        </a:rPr>
                        <a:t>26.51/0.6966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C00000"/>
                          </a:solidFill>
                        </a:rPr>
                        <a:t>31.42/0.8908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C00000"/>
                          </a:solidFill>
                        </a:rPr>
                        <a:t>28.37/0.7879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C00000"/>
                          </a:solidFill>
                        </a:rPr>
                        <a:t>26.83/0.7128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C00000"/>
                          </a:solidFill>
                        </a:rPr>
                        <a:t>31.59/0.8933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C00000"/>
                          </a:solidFill>
                        </a:rPr>
                        <a:t>28.49/0.7916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C00000"/>
                          </a:solidFill>
                        </a:rPr>
                        <a:t>26.94/0.7171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C00000"/>
                          </a:solidFill>
                        </a:rPr>
                        <a:t>31.68/0.8946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rgbClr val="C00000"/>
                          </a:solidFill>
                        </a:rPr>
                        <a:t>28.58/0.7938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rgbClr val="C00000"/>
                          </a:solidFill>
                        </a:rPr>
                        <a:t>27.02/0.7198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31.75/0.8956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28.65/0.7961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27.1.0.7225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31.79.0.8962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28.69/0.797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27.12/0.7238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31.8/0.8963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28.7/0.7974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27.14/0.7244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140875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inversed auxiliary loss 0.5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x 2</a:t>
                      </a:r>
                    </a:p>
                    <a:p>
                      <a:r>
                        <a:rPr lang="en-US" altLang="ko-KR" sz="1400" dirty="0"/>
                        <a:t>x 3</a:t>
                      </a:r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x 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29.56/0.8431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27.21/0.7385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25.96/0.6675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31.2/0.8879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28.22/0.7851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26.67/0.7051</a:t>
                      </a:r>
                      <a:endParaRPr lang="ko-KR" alt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31.5/0.8922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28.44/0.7898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26.89/0.7151</a:t>
                      </a:r>
                      <a:endParaRPr lang="ko-KR" alt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31.61/0.8937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28.54/0.7925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26.97/0.7179</a:t>
                      </a:r>
                      <a:endParaRPr lang="ko-KR" alt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31.69/0.8947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28.62/0.7947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27.05/0.7209</a:t>
                      </a:r>
                      <a:endParaRPr lang="ko-KR" alt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31.74/0.8952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28.66/0.7958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27.09/0.7222</a:t>
                      </a:r>
                      <a:endParaRPr lang="ko-KR" alt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31.75/0.8953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28.67/0.7962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27.1/0.7229</a:t>
                      </a:r>
                      <a:endParaRPr lang="ko-KR" alt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31.75/0.8955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28.67/0.7964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27.1/0.7231</a:t>
                      </a:r>
                      <a:endParaRPr lang="ko-KR" altLang="en-US" sz="14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7751655"/>
                  </a:ext>
                </a:extLst>
              </a:tr>
              <a:tr h="185420">
                <a:tc gridSpan="10"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182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25659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146E50-D070-41FE-88B5-91F68311B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33</a:t>
            </a:fld>
            <a:endParaRPr lang="en-US"/>
          </a:p>
        </p:txBody>
      </p:sp>
      <p:sp>
        <p:nvSpPr>
          <p:cNvPr id="82" name="제목 5">
            <a:extLst>
              <a:ext uri="{FF2B5EF4-FFF2-40B4-BE49-F238E27FC236}">
                <a16:creationId xmlns:a16="http://schemas.microsoft.com/office/drawing/2014/main" id="{BE339C80-A0EE-418F-B326-9E566563D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666"/>
            <a:ext cx="10673900" cy="519141"/>
          </a:xfrm>
        </p:spPr>
        <p:txBody>
          <a:bodyPr/>
          <a:lstStyle/>
          <a:p>
            <a:r>
              <a:rPr lang="en-US" altLang="ko-KR" dirty="0"/>
              <a:t>Proposed method : Depth Controllable SR Network (</a:t>
            </a:r>
            <a:r>
              <a:rPr lang="en-US" altLang="ko-KR" dirty="0" err="1"/>
              <a:t>DCSRNet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EFCA17A-4DC8-496F-B43A-B47C97EFF3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947255"/>
              </p:ext>
            </p:extLst>
          </p:nvPr>
        </p:nvGraphicFramePr>
        <p:xfrm>
          <a:off x="133245" y="1859747"/>
          <a:ext cx="11925966" cy="3108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28886">
                  <a:extLst>
                    <a:ext uri="{9D8B030D-6E8A-4147-A177-3AD203B41FA5}">
                      <a16:colId xmlns:a16="http://schemas.microsoft.com/office/drawing/2014/main" val="3832710725"/>
                    </a:ext>
                  </a:extLst>
                </a:gridCol>
                <a:gridCol w="1187135">
                  <a:extLst>
                    <a:ext uri="{9D8B030D-6E8A-4147-A177-3AD203B41FA5}">
                      <a16:colId xmlns:a16="http://schemas.microsoft.com/office/drawing/2014/main" val="3077474786"/>
                    </a:ext>
                  </a:extLst>
                </a:gridCol>
                <a:gridCol w="1187135">
                  <a:extLst>
                    <a:ext uri="{9D8B030D-6E8A-4147-A177-3AD203B41FA5}">
                      <a16:colId xmlns:a16="http://schemas.microsoft.com/office/drawing/2014/main" val="1628769480"/>
                    </a:ext>
                  </a:extLst>
                </a:gridCol>
                <a:gridCol w="1187135">
                  <a:extLst>
                    <a:ext uri="{9D8B030D-6E8A-4147-A177-3AD203B41FA5}">
                      <a16:colId xmlns:a16="http://schemas.microsoft.com/office/drawing/2014/main" val="3507747905"/>
                    </a:ext>
                  </a:extLst>
                </a:gridCol>
                <a:gridCol w="1187135">
                  <a:extLst>
                    <a:ext uri="{9D8B030D-6E8A-4147-A177-3AD203B41FA5}">
                      <a16:colId xmlns:a16="http://schemas.microsoft.com/office/drawing/2014/main" val="684323419"/>
                    </a:ext>
                  </a:extLst>
                </a:gridCol>
                <a:gridCol w="1187135">
                  <a:extLst>
                    <a:ext uri="{9D8B030D-6E8A-4147-A177-3AD203B41FA5}">
                      <a16:colId xmlns:a16="http://schemas.microsoft.com/office/drawing/2014/main" val="661338727"/>
                    </a:ext>
                  </a:extLst>
                </a:gridCol>
                <a:gridCol w="1187135">
                  <a:extLst>
                    <a:ext uri="{9D8B030D-6E8A-4147-A177-3AD203B41FA5}">
                      <a16:colId xmlns:a16="http://schemas.microsoft.com/office/drawing/2014/main" val="3951708200"/>
                    </a:ext>
                  </a:extLst>
                </a:gridCol>
                <a:gridCol w="1187135">
                  <a:extLst>
                    <a:ext uri="{9D8B030D-6E8A-4147-A177-3AD203B41FA5}">
                      <a16:colId xmlns:a16="http://schemas.microsoft.com/office/drawing/2014/main" val="1681990303"/>
                    </a:ext>
                  </a:extLst>
                </a:gridCol>
                <a:gridCol w="1187135">
                  <a:extLst>
                    <a:ext uri="{9D8B030D-6E8A-4147-A177-3AD203B41FA5}">
                      <a16:colId xmlns:a16="http://schemas.microsoft.com/office/drawing/2014/main" val="3515877680"/>
                    </a:ext>
                  </a:extLst>
                </a:gridCol>
              </a:tblGrid>
              <a:tr h="1991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Depth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Bicubic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 (SRCNN)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14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17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 (VDSR)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698850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Paper Baseline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30.4 / 0.8682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32.7 / 0.909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33.6 / 0.921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81757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Implemental Baseline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30.4 / 0.8682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dirty="0"/>
                        <a:t>32.56/0.91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33.01/0.916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33.229/0.918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33.379/0.92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33.435/0.92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33.46/0.9209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33.523/0.921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448357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Averaged loss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30.4 / 0.8682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32.19/0.9058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32.79/0.9128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33.11/0.9164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33.3/0.9187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33.48/0.9208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33.56/0.9218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33.59/0.9222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140875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Inversed auxiliary loss 0.7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30.4 / 0.8682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32.34/0.9079</a:t>
                      </a:r>
                      <a:endParaRPr lang="ko-KR" altLang="en-US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32.9/0.9141</a:t>
                      </a:r>
                      <a:endParaRPr lang="ko-KR" altLang="en-US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33.16/0.917</a:t>
                      </a:r>
                      <a:endParaRPr lang="ko-KR" altLang="en-US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33.37/0.919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33.51/0.921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33.56/0.921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33.58/0.922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90079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inversed auxiliary loss 0.5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30.4 / 0.8682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32.43/0.9093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32.97/0.915</a:t>
                      </a:r>
                      <a:endParaRPr lang="ko-KR" altLang="en-US" sz="12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33.18/0.9172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33.38/0.9195</a:t>
                      </a:r>
                      <a:endParaRPr lang="ko-KR" altLang="en-US" sz="1200" b="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33.49/0.9207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33.55/0.9213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33.57/0.9214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972021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inversed auxiliary loss 0.3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30.4 / 0.8682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32.45/0.9092</a:t>
                      </a:r>
                      <a:endParaRPr lang="ko-KR" altLang="en-US" sz="12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32.907/0.9148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33.75/0.9171</a:t>
                      </a:r>
                      <a:endParaRPr lang="ko-KR" altLang="en-US" sz="12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33.33/0.9193</a:t>
                      </a:r>
                      <a:endParaRPr lang="ko-KR" altLang="en-US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33.44/0.9203</a:t>
                      </a:r>
                      <a:endParaRPr lang="ko-KR" altLang="en-US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33.47/0.9206</a:t>
                      </a:r>
                      <a:endParaRPr lang="ko-KR" altLang="en-US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33.47/0.9206</a:t>
                      </a:r>
                      <a:endParaRPr lang="ko-KR" altLang="en-US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3221185"/>
                  </a:ext>
                </a:extLst>
              </a:tr>
              <a:tr h="1494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Staked transfer learning (soft)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30.4 / 0.8682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32.47/0.91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32.86/0.9140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32.952/0.9148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32.959/0.9149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32.96/0.9149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32.96/0.9149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32.965/0.9144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030168"/>
                  </a:ext>
                </a:extLst>
              </a:tr>
              <a:tr h="1494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Inversed auxiliary loss 0.5</a:t>
                      </a:r>
                    </a:p>
                    <a:p>
                      <a:pPr latinLnBrk="1"/>
                      <a:r>
                        <a:rPr lang="en-US" altLang="ko-KR" sz="1400" dirty="0"/>
                        <a:t>(finetuned)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30.4 / 0.8682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32.42/0.9092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32.97/0.9152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33.22/0.9178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33.41/0.9799</a:t>
                      </a:r>
                      <a:endParaRPr lang="ko-KR" altLang="en-US" sz="12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33.53/0.921</a:t>
                      </a:r>
                      <a:endParaRPr lang="ko-KR" altLang="en-US" sz="12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33.58/0.9215</a:t>
                      </a:r>
                      <a:endParaRPr lang="ko-KR" altLang="en-US" sz="12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33.6/0.9217</a:t>
                      </a:r>
                      <a:endParaRPr lang="ko-KR" altLang="en-US" sz="12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415494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835263BC-7373-496C-B26C-D75AB7922BA8}"/>
              </a:ext>
            </a:extLst>
          </p:cNvPr>
          <p:cNvSpPr/>
          <p:nvPr/>
        </p:nvSpPr>
        <p:spPr>
          <a:xfrm>
            <a:off x="166435" y="1266590"/>
            <a:ext cx="89039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tx2"/>
                </a:solidFill>
              </a:rPr>
              <a:t>Comparison on different coefficient of inversed auxiliary loss</a:t>
            </a:r>
          </a:p>
        </p:txBody>
      </p:sp>
      <p:sp>
        <p:nvSpPr>
          <p:cNvPr id="8" name="Rectangle 99">
            <a:extLst>
              <a:ext uri="{FF2B5EF4-FFF2-40B4-BE49-F238E27FC236}">
                <a16:creationId xmlns:a16="http://schemas.microsoft.com/office/drawing/2014/main" id="{CC6B57F5-DEC9-4B2D-AAF9-D99E06D6C188}"/>
              </a:ext>
            </a:extLst>
          </p:cNvPr>
          <p:cNvSpPr/>
          <p:nvPr/>
        </p:nvSpPr>
        <p:spPr>
          <a:xfrm>
            <a:off x="-1" y="688640"/>
            <a:ext cx="9472475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Further experiments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59619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146E50-D070-41FE-88B5-91F68311B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34</a:t>
            </a:fld>
            <a:endParaRPr lang="en-US"/>
          </a:p>
        </p:txBody>
      </p:sp>
      <p:sp>
        <p:nvSpPr>
          <p:cNvPr id="7" name="Rectangle 99">
            <a:extLst>
              <a:ext uri="{FF2B5EF4-FFF2-40B4-BE49-F238E27FC236}">
                <a16:creationId xmlns:a16="http://schemas.microsoft.com/office/drawing/2014/main" id="{94155601-FD97-47D7-8D9F-A64CDBF355D8}"/>
              </a:ext>
            </a:extLst>
          </p:cNvPr>
          <p:cNvSpPr/>
          <p:nvPr/>
        </p:nvSpPr>
        <p:spPr>
          <a:xfrm>
            <a:off x="-1" y="688640"/>
            <a:ext cx="9472475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Further experiments</a:t>
            </a:r>
            <a:endParaRPr lang="ko-KR" altLang="en-US" sz="2000" b="1" dirty="0"/>
          </a:p>
        </p:txBody>
      </p:sp>
      <p:sp>
        <p:nvSpPr>
          <p:cNvPr id="82" name="제목 5">
            <a:extLst>
              <a:ext uri="{FF2B5EF4-FFF2-40B4-BE49-F238E27FC236}">
                <a16:creationId xmlns:a16="http://schemas.microsoft.com/office/drawing/2014/main" id="{BE339C80-A0EE-418F-B326-9E566563D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666"/>
            <a:ext cx="10673900" cy="519141"/>
          </a:xfrm>
        </p:spPr>
        <p:txBody>
          <a:bodyPr/>
          <a:lstStyle/>
          <a:p>
            <a:r>
              <a:rPr lang="en-US" altLang="ko-KR" dirty="0"/>
              <a:t>Proposed method : Depth Controllable SR Network (</a:t>
            </a:r>
            <a:r>
              <a:rPr lang="en-US" altLang="ko-KR" dirty="0" err="1"/>
              <a:t>DCSRNet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AE5486-0E0C-4E3C-85AF-6EE1CF4C41C1}"/>
              </a:ext>
            </a:extLst>
          </p:cNvPr>
          <p:cNvSpPr/>
          <p:nvPr/>
        </p:nvSpPr>
        <p:spPr>
          <a:xfrm>
            <a:off x="166435" y="1266590"/>
            <a:ext cx="82514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tx2"/>
                </a:solidFill>
              </a:rPr>
              <a:t>Comparison of different depth of output branch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D4DD95C-5835-44B4-990C-4CCC71AEF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913172"/>
              </p:ext>
            </p:extLst>
          </p:nvPr>
        </p:nvGraphicFramePr>
        <p:xfrm>
          <a:off x="133245" y="1860564"/>
          <a:ext cx="11925966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28886">
                  <a:extLst>
                    <a:ext uri="{9D8B030D-6E8A-4147-A177-3AD203B41FA5}">
                      <a16:colId xmlns:a16="http://schemas.microsoft.com/office/drawing/2014/main" val="3832710725"/>
                    </a:ext>
                  </a:extLst>
                </a:gridCol>
                <a:gridCol w="1187135">
                  <a:extLst>
                    <a:ext uri="{9D8B030D-6E8A-4147-A177-3AD203B41FA5}">
                      <a16:colId xmlns:a16="http://schemas.microsoft.com/office/drawing/2014/main" val="3077474786"/>
                    </a:ext>
                  </a:extLst>
                </a:gridCol>
                <a:gridCol w="1187135">
                  <a:extLst>
                    <a:ext uri="{9D8B030D-6E8A-4147-A177-3AD203B41FA5}">
                      <a16:colId xmlns:a16="http://schemas.microsoft.com/office/drawing/2014/main" val="1628769480"/>
                    </a:ext>
                  </a:extLst>
                </a:gridCol>
                <a:gridCol w="1187135">
                  <a:extLst>
                    <a:ext uri="{9D8B030D-6E8A-4147-A177-3AD203B41FA5}">
                      <a16:colId xmlns:a16="http://schemas.microsoft.com/office/drawing/2014/main" val="3507747905"/>
                    </a:ext>
                  </a:extLst>
                </a:gridCol>
                <a:gridCol w="1187135">
                  <a:extLst>
                    <a:ext uri="{9D8B030D-6E8A-4147-A177-3AD203B41FA5}">
                      <a16:colId xmlns:a16="http://schemas.microsoft.com/office/drawing/2014/main" val="684323419"/>
                    </a:ext>
                  </a:extLst>
                </a:gridCol>
                <a:gridCol w="1187135">
                  <a:extLst>
                    <a:ext uri="{9D8B030D-6E8A-4147-A177-3AD203B41FA5}">
                      <a16:colId xmlns:a16="http://schemas.microsoft.com/office/drawing/2014/main" val="661338727"/>
                    </a:ext>
                  </a:extLst>
                </a:gridCol>
                <a:gridCol w="1187135">
                  <a:extLst>
                    <a:ext uri="{9D8B030D-6E8A-4147-A177-3AD203B41FA5}">
                      <a16:colId xmlns:a16="http://schemas.microsoft.com/office/drawing/2014/main" val="3951708200"/>
                    </a:ext>
                  </a:extLst>
                </a:gridCol>
                <a:gridCol w="1187135">
                  <a:extLst>
                    <a:ext uri="{9D8B030D-6E8A-4147-A177-3AD203B41FA5}">
                      <a16:colId xmlns:a16="http://schemas.microsoft.com/office/drawing/2014/main" val="1681990303"/>
                    </a:ext>
                  </a:extLst>
                </a:gridCol>
                <a:gridCol w="1187135">
                  <a:extLst>
                    <a:ext uri="{9D8B030D-6E8A-4147-A177-3AD203B41FA5}">
                      <a16:colId xmlns:a16="http://schemas.microsoft.com/office/drawing/2014/main" val="3515877680"/>
                    </a:ext>
                  </a:extLst>
                </a:gridCol>
              </a:tblGrid>
              <a:tr h="1991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Depth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Bicubic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 (SRCNN)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14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17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 (VDSR)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698850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Paper Baseline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30.4 / 0.8682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32.7 / 0.909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33.6 / 0.921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81757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Implemental Baseline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30.4 / 0.8682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/>
                        <a:t>32.56/0.91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33.01/0.916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33.229/0.918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33.379/0.92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33.435/0.92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33.46/0.9209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33.523/0.921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448357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Averaged loss (branch depth 1)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30.4 / 0.8682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32.19/0.9058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32.79/0.9128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33.11/0.9164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33.3/0.9187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33.48/0.9208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33.56/0.9218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33.59/0.9222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140875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branch depth 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30.4 / 0.8682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32.446/0.9088</a:t>
                      </a:r>
                      <a:endParaRPr lang="ko-KR" altLang="en-US" sz="12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33.026/0.9151</a:t>
                      </a:r>
                      <a:endParaRPr lang="ko-KR" altLang="en-US" sz="12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33.306/0.9185</a:t>
                      </a:r>
                      <a:endParaRPr lang="ko-KR" altLang="en-US" sz="12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33.487/0.9208</a:t>
                      </a:r>
                      <a:endParaRPr lang="ko-KR" altLang="en-US" sz="12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33.603/0.9223</a:t>
                      </a:r>
                      <a:endParaRPr lang="ko-KR" altLang="en-US" sz="12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33.647/0.9228</a:t>
                      </a:r>
                      <a:endParaRPr lang="ko-KR" altLang="en-US" sz="12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33.666/0.923</a:t>
                      </a:r>
                      <a:endParaRPr lang="ko-KR" altLang="en-US" sz="12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90079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7661BB2-B3AD-49C3-BA55-301672E3D483}"/>
              </a:ext>
            </a:extLst>
          </p:cNvPr>
          <p:cNvSpPr txBox="1"/>
          <p:nvPr/>
        </p:nvSpPr>
        <p:spPr>
          <a:xfrm>
            <a:off x="455141" y="3794420"/>
            <a:ext cx="11401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2"/>
                </a:solidFill>
              </a:rPr>
              <a:t>The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deeper output branch shows the higher performance ,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but requires the more parameters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5A756A8-9033-42BF-80E4-058AF38BFEF1}"/>
              </a:ext>
            </a:extLst>
          </p:cNvPr>
          <p:cNvGrpSpPr/>
          <p:nvPr/>
        </p:nvGrpSpPr>
        <p:grpSpPr>
          <a:xfrm>
            <a:off x="3132625" y="4359476"/>
            <a:ext cx="5544474" cy="1809884"/>
            <a:chOff x="3212405" y="4508387"/>
            <a:chExt cx="5544474" cy="1809884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70BB315-16FA-4D70-9E95-51343E96AB5F}"/>
                </a:ext>
              </a:extLst>
            </p:cNvPr>
            <p:cNvSpPr/>
            <p:nvPr/>
          </p:nvSpPr>
          <p:spPr>
            <a:xfrm>
              <a:off x="8017962" y="4940798"/>
              <a:ext cx="82629" cy="8262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정육면체 16">
              <a:extLst>
                <a:ext uri="{FF2B5EF4-FFF2-40B4-BE49-F238E27FC236}">
                  <a16:creationId xmlns:a16="http://schemas.microsoft.com/office/drawing/2014/main" id="{80D11A2F-30AD-4A07-9582-FF2262E18C22}"/>
                </a:ext>
              </a:extLst>
            </p:cNvPr>
            <p:cNvSpPr/>
            <p:nvPr/>
          </p:nvSpPr>
          <p:spPr>
            <a:xfrm>
              <a:off x="3212405" y="4886206"/>
              <a:ext cx="194044" cy="547637"/>
            </a:xfrm>
            <a:prstGeom prst="cube">
              <a:avLst>
                <a:gd name="adj" fmla="val 83480"/>
              </a:avLst>
            </a:prstGeom>
            <a:solidFill>
              <a:srgbClr val="00B05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정육면체 17">
              <a:extLst>
                <a:ext uri="{FF2B5EF4-FFF2-40B4-BE49-F238E27FC236}">
                  <a16:creationId xmlns:a16="http://schemas.microsoft.com/office/drawing/2014/main" id="{2EC636CE-95DE-461A-B228-D62FFBF1BA09}"/>
                </a:ext>
              </a:extLst>
            </p:cNvPr>
            <p:cNvSpPr/>
            <p:nvPr/>
          </p:nvSpPr>
          <p:spPr>
            <a:xfrm>
              <a:off x="3611242" y="4508387"/>
              <a:ext cx="285264" cy="927595"/>
            </a:xfrm>
            <a:prstGeom prst="cube">
              <a:avLst>
                <a:gd name="adj" fmla="val 89661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정육면체 18">
              <a:extLst>
                <a:ext uri="{FF2B5EF4-FFF2-40B4-BE49-F238E27FC236}">
                  <a16:creationId xmlns:a16="http://schemas.microsoft.com/office/drawing/2014/main" id="{0088A1CE-AB67-430A-820F-F47019B9F126}"/>
                </a:ext>
              </a:extLst>
            </p:cNvPr>
            <p:cNvSpPr/>
            <p:nvPr/>
          </p:nvSpPr>
          <p:spPr>
            <a:xfrm>
              <a:off x="4650314" y="4508387"/>
              <a:ext cx="328674" cy="927595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E00F6883-71A9-4E2B-B607-02C7B15D036D}"/>
                </a:ext>
              </a:extLst>
            </p:cNvPr>
            <p:cNvCxnSpPr>
              <a:cxnSpLocks/>
            </p:cNvCxnSpPr>
            <p:nvPr/>
          </p:nvCxnSpPr>
          <p:spPr>
            <a:xfrm>
              <a:off x="3455400" y="4981134"/>
              <a:ext cx="13778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39348B8-0270-468F-9F9F-06858B5C9220}"/>
                </a:ext>
              </a:extLst>
            </p:cNvPr>
            <p:cNvCxnSpPr>
              <a:cxnSpLocks/>
            </p:cNvCxnSpPr>
            <p:nvPr/>
          </p:nvCxnSpPr>
          <p:spPr>
            <a:xfrm>
              <a:off x="7894505" y="4981134"/>
              <a:ext cx="101041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더하기 기호 23">
              <a:extLst>
                <a:ext uri="{FF2B5EF4-FFF2-40B4-BE49-F238E27FC236}">
                  <a16:creationId xmlns:a16="http://schemas.microsoft.com/office/drawing/2014/main" id="{299E6670-6C77-46D4-B30B-A02159D6BDC3}"/>
                </a:ext>
              </a:extLst>
            </p:cNvPr>
            <p:cNvSpPr/>
            <p:nvPr/>
          </p:nvSpPr>
          <p:spPr>
            <a:xfrm>
              <a:off x="8016011" y="4939009"/>
              <a:ext cx="84577" cy="84577"/>
            </a:xfrm>
            <a:prstGeom prst="mathPlus">
              <a:avLst>
                <a:gd name="adj1" fmla="val 45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7F6B6A3B-FE15-4D71-B04B-D84D132B03E1}"/>
                </a:ext>
              </a:extLst>
            </p:cNvPr>
            <p:cNvCxnSpPr>
              <a:cxnSpLocks/>
            </p:cNvCxnSpPr>
            <p:nvPr/>
          </p:nvCxnSpPr>
          <p:spPr>
            <a:xfrm>
              <a:off x="3821673" y="4981134"/>
              <a:ext cx="21970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정육면체 26">
              <a:extLst>
                <a:ext uri="{FF2B5EF4-FFF2-40B4-BE49-F238E27FC236}">
                  <a16:creationId xmlns:a16="http://schemas.microsoft.com/office/drawing/2014/main" id="{AC80BC5E-7BC8-43B4-8028-A5A8F785F38E}"/>
                </a:ext>
              </a:extLst>
            </p:cNvPr>
            <p:cNvSpPr/>
            <p:nvPr/>
          </p:nvSpPr>
          <p:spPr>
            <a:xfrm>
              <a:off x="4752577" y="4508387"/>
              <a:ext cx="328674" cy="927595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정육면체 27">
              <a:extLst>
                <a:ext uri="{FF2B5EF4-FFF2-40B4-BE49-F238E27FC236}">
                  <a16:creationId xmlns:a16="http://schemas.microsoft.com/office/drawing/2014/main" id="{D456AAA5-ABBC-435A-B51D-D1AA9E40D719}"/>
                </a:ext>
              </a:extLst>
            </p:cNvPr>
            <p:cNvSpPr/>
            <p:nvPr/>
          </p:nvSpPr>
          <p:spPr>
            <a:xfrm>
              <a:off x="5120295" y="4508387"/>
              <a:ext cx="328674" cy="927595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정육면체 28">
              <a:extLst>
                <a:ext uri="{FF2B5EF4-FFF2-40B4-BE49-F238E27FC236}">
                  <a16:creationId xmlns:a16="http://schemas.microsoft.com/office/drawing/2014/main" id="{E86604D9-A343-43A6-9E28-A9E4B6E9DDF6}"/>
                </a:ext>
              </a:extLst>
            </p:cNvPr>
            <p:cNvSpPr/>
            <p:nvPr/>
          </p:nvSpPr>
          <p:spPr>
            <a:xfrm>
              <a:off x="5226613" y="4508387"/>
              <a:ext cx="328674" cy="927595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정육면체 29">
              <a:extLst>
                <a:ext uri="{FF2B5EF4-FFF2-40B4-BE49-F238E27FC236}">
                  <a16:creationId xmlns:a16="http://schemas.microsoft.com/office/drawing/2014/main" id="{38BEFB3E-A259-4782-8301-F46BF502F71A}"/>
                </a:ext>
              </a:extLst>
            </p:cNvPr>
            <p:cNvSpPr/>
            <p:nvPr/>
          </p:nvSpPr>
          <p:spPr>
            <a:xfrm>
              <a:off x="6936695" y="4508387"/>
              <a:ext cx="328674" cy="927595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F9D9AA52-8B94-462E-A800-6BE5C13EED20}"/>
                </a:ext>
              </a:extLst>
            </p:cNvPr>
            <p:cNvSpPr/>
            <p:nvPr/>
          </p:nvSpPr>
          <p:spPr>
            <a:xfrm>
              <a:off x="7041535" y="4508387"/>
              <a:ext cx="328674" cy="927595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정육면체 31">
              <a:extLst>
                <a:ext uri="{FF2B5EF4-FFF2-40B4-BE49-F238E27FC236}">
                  <a16:creationId xmlns:a16="http://schemas.microsoft.com/office/drawing/2014/main" id="{D07264FF-30BF-41A1-B058-F93A231C35A6}"/>
                </a:ext>
              </a:extLst>
            </p:cNvPr>
            <p:cNvSpPr/>
            <p:nvPr/>
          </p:nvSpPr>
          <p:spPr>
            <a:xfrm>
              <a:off x="7150053" y="4508387"/>
              <a:ext cx="328674" cy="927595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정육면체 32">
              <a:extLst>
                <a:ext uri="{FF2B5EF4-FFF2-40B4-BE49-F238E27FC236}">
                  <a16:creationId xmlns:a16="http://schemas.microsoft.com/office/drawing/2014/main" id="{3A1B20BD-A467-4F06-BE4C-C015DB29CBE5}"/>
                </a:ext>
              </a:extLst>
            </p:cNvPr>
            <p:cNvSpPr/>
            <p:nvPr/>
          </p:nvSpPr>
          <p:spPr>
            <a:xfrm>
              <a:off x="7577605" y="4508387"/>
              <a:ext cx="328674" cy="927595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정육면체 33">
              <a:extLst>
                <a:ext uri="{FF2B5EF4-FFF2-40B4-BE49-F238E27FC236}">
                  <a16:creationId xmlns:a16="http://schemas.microsoft.com/office/drawing/2014/main" id="{0E77230D-5F67-4CFA-9F92-E24F9624686C}"/>
                </a:ext>
              </a:extLst>
            </p:cNvPr>
            <p:cNvSpPr/>
            <p:nvPr/>
          </p:nvSpPr>
          <p:spPr>
            <a:xfrm>
              <a:off x="7682446" y="4508387"/>
              <a:ext cx="328674" cy="927595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정육면체 34">
              <a:extLst>
                <a:ext uri="{FF2B5EF4-FFF2-40B4-BE49-F238E27FC236}">
                  <a16:creationId xmlns:a16="http://schemas.microsoft.com/office/drawing/2014/main" id="{96AE0D37-A59E-4CA0-9F68-D4F369FEC9AF}"/>
                </a:ext>
              </a:extLst>
            </p:cNvPr>
            <p:cNvSpPr/>
            <p:nvPr/>
          </p:nvSpPr>
          <p:spPr>
            <a:xfrm>
              <a:off x="7790963" y="4508387"/>
              <a:ext cx="328674" cy="927595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7DD74DB-FF71-440B-8067-3A7E630545A6}"/>
                </a:ext>
              </a:extLst>
            </p:cNvPr>
            <p:cNvSpPr txBox="1"/>
            <p:nvPr/>
          </p:nvSpPr>
          <p:spPr>
            <a:xfrm>
              <a:off x="5879090" y="5421469"/>
              <a:ext cx="1847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altLang="ko-KR" sz="1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11DD5A1A-4C4B-4462-8ACD-C696210DE043}"/>
                </a:ext>
              </a:extLst>
            </p:cNvPr>
            <p:cNvCxnSpPr>
              <a:cxnSpLocks/>
            </p:cNvCxnSpPr>
            <p:nvPr/>
          </p:nvCxnSpPr>
          <p:spPr>
            <a:xfrm>
              <a:off x="8067272" y="4983742"/>
              <a:ext cx="8146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1D53CA5C-4C21-4896-BF1C-FDF4C602181A}"/>
                </a:ext>
              </a:extLst>
            </p:cNvPr>
            <p:cNvCxnSpPr>
              <a:cxnSpLocks/>
            </p:cNvCxnSpPr>
            <p:nvPr/>
          </p:nvCxnSpPr>
          <p:spPr>
            <a:xfrm>
              <a:off x="7415039" y="4981134"/>
              <a:ext cx="13778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E1C55F97-4F18-4D11-9BB3-CC8F612ECD67}"/>
                </a:ext>
              </a:extLst>
            </p:cNvPr>
            <p:cNvSpPr/>
            <p:nvPr/>
          </p:nvSpPr>
          <p:spPr>
            <a:xfrm>
              <a:off x="8164202" y="4934403"/>
              <a:ext cx="95342" cy="95342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더하기 기호 39">
              <a:extLst>
                <a:ext uri="{FF2B5EF4-FFF2-40B4-BE49-F238E27FC236}">
                  <a16:creationId xmlns:a16="http://schemas.microsoft.com/office/drawing/2014/main" id="{D2C8F5EE-445E-44DB-AA2A-C20252C86457}"/>
                </a:ext>
              </a:extLst>
            </p:cNvPr>
            <p:cNvSpPr/>
            <p:nvPr/>
          </p:nvSpPr>
          <p:spPr>
            <a:xfrm>
              <a:off x="8160863" y="4932340"/>
              <a:ext cx="97589" cy="97589"/>
            </a:xfrm>
            <a:prstGeom prst="mathPlus">
              <a:avLst>
                <a:gd name="adj1" fmla="val 45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7DC6C112-8641-4E43-BA60-6015B56DE9C6}"/>
                </a:ext>
              </a:extLst>
            </p:cNvPr>
            <p:cNvCxnSpPr>
              <a:cxnSpLocks/>
            </p:cNvCxnSpPr>
            <p:nvPr/>
          </p:nvCxnSpPr>
          <p:spPr>
            <a:xfrm>
              <a:off x="6778297" y="4981134"/>
              <a:ext cx="13778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C02B1966-8E76-41EF-8FA6-CD0929FA1358}"/>
                </a:ext>
              </a:extLst>
            </p:cNvPr>
            <p:cNvCxnSpPr>
              <a:cxnSpLocks/>
            </p:cNvCxnSpPr>
            <p:nvPr/>
          </p:nvCxnSpPr>
          <p:spPr>
            <a:xfrm>
              <a:off x="6361846" y="4980071"/>
              <a:ext cx="385766" cy="0"/>
            </a:xfrm>
            <a:prstGeom prst="line">
              <a:avLst/>
            </a:prstGeom>
            <a:ln w="57150" cap="rnd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정육면체 42">
              <a:extLst>
                <a:ext uri="{FF2B5EF4-FFF2-40B4-BE49-F238E27FC236}">
                  <a16:creationId xmlns:a16="http://schemas.microsoft.com/office/drawing/2014/main" id="{606D7263-4800-4420-90BD-844F9C09D0C1}"/>
                </a:ext>
              </a:extLst>
            </p:cNvPr>
            <p:cNvSpPr/>
            <p:nvPr/>
          </p:nvSpPr>
          <p:spPr>
            <a:xfrm>
              <a:off x="4063145" y="4508387"/>
              <a:ext cx="328674" cy="927595"/>
            </a:xfrm>
            <a:prstGeom prst="cube">
              <a:avLst>
                <a:gd name="adj" fmla="val 78783"/>
              </a:avLst>
            </a:prstGeom>
            <a:solidFill>
              <a:srgbClr val="16CCB6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3771FA37-AADE-4437-AF97-C8E1E4BC9EF5}"/>
                </a:ext>
              </a:extLst>
            </p:cNvPr>
            <p:cNvCxnSpPr>
              <a:cxnSpLocks/>
            </p:cNvCxnSpPr>
            <p:nvPr/>
          </p:nvCxnSpPr>
          <p:spPr>
            <a:xfrm>
              <a:off x="8276367" y="4983742"/>
              <a:ext cx="6823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9434815E-62AC-4801-9F58-B5E2711AB9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8726" y="4981134"/>
              <a:ext cx="0" cy="601463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정육면체 45">
              <a:extLst>
                <a:ext uri="{FF2B5EF4-FFF2-40B4-BE49-F238E27FC236}">
                  <a16:creationId xmlns:a16="http://schemas.microsoft.com/office/drawing/2014/main" id="{992DDFC8-7A6B-4F84-B728-294CA9F1EABD}"/>
                </a:ext>
              </a:extLst>
            </p:cNvPr>
            <p:cNvSpPr/>
            <p:nvPr/>
          </p:nvSpPr>
          <p:spPr>
            <a:xfrm>
              <a:off x="4173932" y="4510787"/>
              <a:ext cx="328674" cy="927595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정육면체 46">
              <a:extLst>
                <a:ext uri="{FF2B5EF4-FFF2-40B4-BE49-F238E27FC236}">
                  <a16:creationId xmlns:a16="http://schemas.microsoft.com/office/drawing/2014/main" id="{B6277857-7EA9-4A26-8ED6-6E8CDA3F7ADC}"/>
                </a:ext>
              </a:extLst>
            </p:cNvPr>
            <p:cNvSpPr/>
            <p:nvPr/>
          </p:nvSpPr>
          <p:spPr>
            <a:xfrm>
              <a:off x="4280803" y="4508387"/>
              <a:ext cx="328674" cy="927595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정육면체 47">
              <a:extLst>
                <a:ext uri="{FF2B5EF4-FFF2-40B4-BE49-F238E27FC236}">
                  <a16:creationId xmlns:a16="http://schemas.microsoft.com/office/drawing/2014/main" id="{8091067A-64BD-4094-86C0-305F1E8FD15E}"/>
                </a:ext>
              </a:extLst>
            </p:cNvPr>
            <p:cNvSpPr/>
            <p:nvPr/>
          </p:nvSpPr>
          <p:spPr>
            <a:xfrm>
              <a:off x="5663804" y="4508387"/>
              <a:ext cx="328674" cy="927595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정육면체 48">
              <a:extLst>
                <a:ext uri="{FF2B5EF4-FFF2-40B4-BE49-F238E27FC236}">
                  <a16:creationId xmlns:a16="http://schemas.microsoft.com/office/drawing/2014/main" id="{3F9DB032-6249-40CB-8369-3098D79A7CB0}"/>
                </a:ext>
              </a:extLst>
            </p:cNvPr>
            <p:cNvSpPr/>
            <p:nvPr/>
          </p:nvSpPr>
          <p:spPr>
            <a:xfrm>
              <a:off x="5768644" y="4508387"/>
              <a:ext cx="328674" cy="927595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정육면체 49">
              <a:extLst>
                <a:ext uri="{FF2B5EF4-FFF2-40B4-BE49-F238E27FC236}">
                  <a16:creationId xmlns:a16="http://schemas.microsoft.com/office/drawing/2014/main" id="{CCD5B263-0079-4F08-BBB3-95A3662B384E}"/>
                </a:ext>
              </a:extLst>
            </p:cNvPr>
            <p:cNvSpPr/>
            <p:nvPr/>
          </p:nvSpPr>
          <p:spPr>
            <a:xfrm>
              <a:off x="5877162" y="4508387"/>
              <a:ext cx="328674" cy="927595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740432CE-B8E8-45A9-B006-61D8BD58EF19}"/>
                </a:ext>
              </a:extLst>
            </p:cNvPr>
            <p:cNvCxnSpPr>
              <a:cxnSpLocks/>
            </p:cNvCxnSpPr>
            <p:nvPr/>
          </p:nvCxnSpPr>
          <p:spPr>
            <a:xfrm>
              <a:off x="6118069" y="4981134"/>
              <a:ext cx="13778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235C6E38-905E-47D7-8E31-6BDA4FABC5A8}"/>
                </a:ext>
              </a:extLst>
            </p:cNvPr>
            <p:cNvCxnSpPr>
              <a:cxnSpLocks/>
            </p:cNvCxnSpPr>
            <p:nvPr/>
          </p:nvCxnSpPr>
          <p:spPr>
            <a:xfrm>
              <a:off x="4507111" y="4990586"/>
              <a:ext cx="14420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A312EE45-0E05-4765-9D83-FEA0D1F321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8075" y="4987636"/>
              <a:ext cx="0" cy="605956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AAE6DDAF-B1ED-4793-A49B-969A2C2C55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5294" y="4987636"/>
              <a:ext cx="0" cy="605956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F93F202E-8678-4CF1-87E4-67EAA85D0C24}"/>
                </a:ext>
              </a:extLst>
            </p:cNvPr>
            <p:cNvCxnSpPr>
              <a:cxnSpLocks/>
            </p:cNvCxnSpPr>
            <p:nvPr/>
          </p:nvCxnSpPr>
          <p:spPr>
            <a:xfrm>
              <a:off x="5521042" y="4987635"/>
              <a:ext cx="13778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E0DDE24-9EFC-47E7-B938-B7BE6D1F847E}"/>
                </a:ext>
              </a:extLst>
            </p:cNvPr>
            <p:cNvGrpSpPr/>
            <p:nvPr/>
          </p:nvGrpSpPr>
          <p:grpSpPr>
            <a:xfrm>
              <a:off x="4420363" y="5617285"/>
              <a:ext cx="295423" cy="700986"/>
              <a:chOff x="4392361" y="5570450"/>
              <a:chExt cx="295423" cy="700986"/>
            </a:xfrm>
          </p:grpSpPr>
          <p:sp>
            <p:nvSpPr>
              <p:cNvPr id="65" name="정육면체 64">
                <a:extLst>
                  <a:ext uri="{FF2B5EF4-FFF2-40B4-BE49-F238E27FC236}">
                    <a16:creationId xmlns:a16="http://schemas.microsoft.com/office/drawing/2014/main" id="{A51D1293-BE0E-4BDD-BF41-41AD456FBC7A}"/>
                  </a:ext>
                </a:extLst>
              </p:cNvPr>
              <p:cNvSpPr/>
              <p:nvPr/>
            </p:nvSpPr>
            <p:spPr>
              <a:xfrm>
                <a:off x="4392361" y="5572680"/>
                <a:ext cx="225350" cy="698756"/>
              </a:xfrm>
              <a:prstGeom prst="cube">
                <a:avLst>
                  <a:gd name="adj" fmla="val 74812"/>
                </a:avLst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" name="정육면체 54">
                <a:extLst>
                  <a:ext uri="{FF2B5EF4-FFF2-40B4-BE49-F238E27FC236}">
                    <a16:creationId xmlns:a16="http://schemas.microsoft.com/office/drawing/2014/main" id="{9D2C87F8-038E-471D-90AE-386A9422451A}"/>
                  </a:ext>
                </a:extLst>
              </p:cNvPr>
              <p:cNvSpPr/>
              <p:nvPr/>
            </p:nvSpPr>
            <p:spPr>
              <a:xfrm>
                <a:off x="4487437" y="5570450"/>
                <a:ext cx="200347" cy="700986"/>
              </a:xfrm>
              <a:prstGeom prst="cube">
                <a:avLst>
                  <a:gd name="adj" fmla="val 89661"/>
                </a:avLst>
              </a:prstGeom>
              <a:solidFill>
                <a:schemeClr val="accent2"/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E097161-5FFE-4291-BE6A-6A8AB448C991}"/>
                </a:ext>
              </a:extLst>
            </p:cNvPr>
            <p:cNvGrpSpPr/>
            <p:nvPr/>
          </p:nvGrpSpPr>
          <p:grpSpPr>
            <a:xfrm>
              <a:off x="5434992" y="5617285"/>
              <a:ext cx="295423" cy="700986"/>
              <a:chOff x="4392361" y="5570450"/>
              <a:chExt cx="295423" cy="700986"/>
            </a:xfrm>
          </p:grpSpPr>
          <p:sp>
            <p:nvSpPr>
              <p:cNvPr id="68" name="정육면체 67">
                <a:extLst>
                  <a:ext uri="{FF2B5EF4-FFF2-40B4-BE49-F238E27FC236}">
                    <a16:creationId xmlns:a16="http://schemas.microsoft.com/office/drawing/2014/main" id="{5071D7C0-2ACD-4D16-9030-1ACCF1A57E6E}"/>
                  </a:ext>
                </a:extLst>
              </p:cNvPr>
              <p:cNvSpPr/>
              <p:nvPr/>
            </p:nvSpPr>
            <p:spPr>
              <a:xfrm>
                <a:off x="4392361" y="5572680"/>
                <a:ext cx="225350" cy="698756"/>
              </a:xfrm>
              <a:prstGeom prst="cube">
                <a:avLst>
                  <a:gd name="adj" fmla="val 74812"/>
                </a:avLst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9" name="정육면체 68">
                <a:extLst>
                  <a:ext uri="{FF2B5EF4-FFF2-40B4-BE49-F238E27FC236}">
                    <a16:creationId xmlns:a16="http://schemas.microsoft.com/office/drawing/2014/main" id="{46125448-258D-4D98-B7DC-94F3D24EBFBD}"/>
                  </a:ext>
                </a:extLst>
              </p:cNvPr>
              <p:cNvSpPr/>
              <p:nvPr/>
            </p:nvSpPr>
            <p:spPr>
              <a:xfrm>
                <a:off x="4487437" y="5570450"/>
                <a:ext cx="200347" cy="700986"/>
              </a:xfrm>
              <a:prstGeom prst="cube">
                <a:avLst>
                  <a:gd name="adj" fmla="val 89661"/>
                </a:avLst>
              </a:prstGeom>
              <a:solidFill>
                <a:schemeClr val="accent2"/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749ADFCC-557C-442E-8286-88B15B2AB324}"/>
                </a:ext>
              </a:extLst>
            </p:cNvPr>
            <p:cNvGrpSpPr/>
            <p:nvPr/>
          </p:nvGrpSpPr>
          <p:grpSpPr>
            <a:xfrm>
              <a:off x="7336220" y="5617285"/>
              <a:ext cx="295423" cy="700986"/>
              <a:chOff x="4392361" y="5570450"/>
              <a:chExt cx="295423" cy="700986"/>
            </a:xfrm>
          </p:grpSpPr>
          <p:sp>
            <p:nvSpPr>
              <p:cNvPr id="71" name="정육면체 70">
                <a:extLst>
                  <a:ext uri="{FF2B5EF4-FFF2-40B4-BE49-F238E27FC236}">
                    <a16:creationId xmlns:a16="http://schemas.microsoft.com/office/drawing/2014/main" id="{B2D62D80-21BD-43F8-8FB7-F399EDDCEFD8}"/>
                  </a:ext>
                </a:extLst>
              </p:cNvPr>
              <p:cNvSpPr/>
              <p:nvPr/>
            </p:nvSpPr>
            <p:spPr>
              <a:xfrm>
                <a:off x="4392361" y="5572680"/>
                <a:ext cx="225350" cy="698756"/>
              </a:xfrm>
              <a:prstGeom prst="cube">
                <a:avLst>
                  <a:gd name="adj" fmla="val 74812"/>
                </a:avLst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2" name="정육면체 71">
                <a:extLst>
                  <a:ext uri="{FF2B5EF4-FFF2-40B4-BE49-F238E27FC236}">
                    <a16:creationId xmlns:a16="http://schemas.microsoft.com/office/drawing/2014/main" id="{601BE98A-8DF3-4EE3-AB28-1765C85F4C85}"/>
                  </a:ext>
                </a:extLst>
              </p:cNvPr>
              <p:cNvSpPr/>
              <p:nvPr/>
            </p:nvSpPr>
            <p:spPr>
              <a:xfrm>
                <a:off x="4487437" y="5570450"/>
                <a:ext cx="200347" cy="700986"/>
              </a:xfrm>
              <a:prstGeom prst="cube">
                <a:avLst>
                  <a:gd name="adj" fmla="val 89661"/>
                </a:avLst>
              </a:prstGeom>
              <a:solidFill>
                <a:schemeClr val="accent2"/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3" name="정육면체 72">
              <a:extLst>
                <a:ext uri="{FF2B5EF4-FFF2-40B4-BE49-F238E27FC236}">
                  <a16:creationId xmlns:a16="http://schemas.microsoft.com/office/drawing/2014/main" id="{8738DEB5-8CF5-4DBF-A2B5-B28EE2D96095}"/>
                </a:ext>
              </a:extLst>
            </p:cNvPr>
            <p:cNvSpPr/>
            <p:nvPr/>
          </p:nvSpPr>
          <p:spPr>
            <a:xfrm>
              <a:off x="8365927" y="4508387"/>
              <a:ext cx="328674" cy="927595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정육면체 24">
              <a:extLst>
                <a:ext uri="{FF2B5EF4-FFF2-40B4-BE49-F238E27FC236}">
                  <a16:creationId xmlns:a16="http://schemas.microsoft.com/office/drawing/2014/main" id="{D303158D-0F61-490C-908E-F174CCB02166}"/>
                </a:ext>
              </a:extLst>
            </p:cNvPr>
            <p:cNvSpPr/>
            <p:nvPr/>
          </p:nvSpPr>
          <p:spPr>
            <a:xfrm>
              <a:off x="8497641" y="4518346"/>
              <a:ext cx="259238" cy="927595"/>
            </a:xfrm>
            <a:prstGeom prst="cube">
              <a:avLst>
                <a:gd name="adj" fmla="val 89661"/>
              </a:avLst>
            </a:prstGeom>
            <a:solidFill>
              <a:schemeClr val="accent2"/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29418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146E50-D070-41FE-88B5-91F68311B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35</a:t>
            </a:fld>
            <a:endParaRPr lang="en-US"/>
          </a:p>
        </p:txBody>
      </p:sp>
      <p:sp>
        <p:nvSpPr>
          <p:cNvPr id="7" name="Rectangle 99">
            <a:extLst>
              <a:ext uri="{FF2B5EF4-FFF2-40B4-BE49-F238E27FC236}">
                <a16:creationId xmlns:a16="http://schemas.microsoft.com/office/drawing/2014/main" id="{94155601-FD97-47D7-8D9F-A64CDBF355D8}"/>
              </a:ext>
            </a:extLst>
          </p:cNvPr>
          <p:cNvSpPr/>
          <p:nvPr/>
        </p:nvSpPr>
        <p:spPr>
          <a:xfrm>
            <a:off x="-1" y="688640"/>
            <a:ext cx="9472475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Further experiments</a:t>
            </a:r>
            <a:endParaRPr lang="ko-KR" altLang="en-US" sz="2000" b="1" dirty="0"/>
          </a:p>
        </p:txBody>
      </p:sp>
      <p:sp>
        <p:nvSpPr>
          <p:cNvPr id="82" name="제목 5">
            <a:extLst>
              <a:ext uri="{FF2B5EF4-FFF2-40B4-BE49-F238E27FC236}">
                <a16:creationId xmlns:a16="http://schemas.microsoft.com/office/drawing/2014/main" id="{BE339C80-A0EE-418F-B326-9E566563D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666"/>
            <a:ext cx="10673900" cy="519141"/>
          </a:xfrm>
        </p:spPr>
        <p:txBody>
          <a:bodyPr/>
          <a:lstStyle/>
          <a:p>
            <a:r>
              <a:rPr lang="en-US" altLang="ko-KR" dirty="0"/>
              <a:t>Proposed method : Depth Controllable SR Network (</a:t>
            </a:r>
            <a:r>
              <a:rPr lang="en-US" altLang="ko-KR" dirty="0" err="1"/>
              <a:t>DCSRNet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AE5486-0E0C-4E3C-85AF-6EE1CF4C41C1}"/>
              </a:ext>
            </a:extLst>
          </p:cNvPr>
          <p:cNvSpPr/>
          <p:nvPr/>
        </p:nvSpPr>
        <p:spPr>
          <a:xfrm>
            <a:off x="166436" y="1266590"/>
            <a:ext cx="6120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tx2"/>
                </a:solidFill>
              </a:rPr>
              <a:t>comparison of interval of output branch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A7963AB-E9BB-431E-958C-350DDF19EC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493033"/>
              </p:ext>
            </p:extLst>
          </p:nvPr>
        </p:nvGraphicFramePr>
        <p:xfrm>
          <a:off x="133245" y="1863328"/>
          <a:ext cx="11925963" cy="1371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00355">
                  <a:extLst>
                    <a:ext uri="{9D8B030D-6E8A-4147-A177-3AD203B41FA5}">
                      <a16:colId xmlns:a16="http://schemas.microsoft.com/office/drawing/2014/main" val="3832710725"/>
                    </a:ext>
                  </a:extLst>
                </a:gridCol>
                <a:gridCol w="1240701">
                  <a:extLst>
                    <a:ext uri="{9D8B030D-6E8A-4147-A177-3AD203B41FA5}">
                      <a16:colId xmlns:a16="http://schemas.microsoft.com/office/drawing/2014/main" val="3077474786"/>
                    </a:ext>
                  </a:extLst>
                </a:gridCol>
                <a:gridCol w="1240701">
                  <a:extLst>
                    <a:ext uri="{9D8B030D-6E8A-4147-A177-3AD203B41FA5}">
                      <a16:colId xmlns:a16="http://schemas.microsoft.com/office/drawing/2014/main" val="1628769480"/>
                    </a:ext>
                  </a:extLst>
                </a:gridCol>
                <a:gridCol w="1240701">
                  <a:extLst>
                    <a:ext uri="{9D8B030D-6E8A-4147-A177-3AD203B41FA5}">
                      <a16:colId xmlns:a16="http://schemas.microsoft.com/office/drawing/2014/main" val="3507747905"/>
                    </a:ext>
                  </a:extLst>
                </a:gridCol>
                <a:gridCol w="1240701">
                  <a:extLst>
                    <a:ext uri="{9D8B030D-6E8A-4147-A177-3AD203B41FA5}">
                      <a16:colId xmlns:a16="http://schemas.microsoft.com/office/drawing/2014/main" val="684323419"/>
                    </a:ext>
                  </a:extLst>
                </a:gridCol>
                <a:gridCol w="1240701">
                  <a:extLst>
                    <a:ext uri="{9D8B030D-6E8A-4147-A177-3AD203B41FA5}">
                      <a16:colId xmlns:a16="http://schemas.microsoft.com/office/drawing/2014/main" val="661338727"/>
                    </a:ext>
                  </a:extLst>
                </a:gridCol>
                <a:gridCol w="1240701">
                  <a:extLst>
                    <a:ext uri="{9D8B030D-6E8A-4147-A177-3AD203B41FA5}">
                      <a16:colId xmlns:a16="http://schemas.microsoft.com/office/drawing/2014/main" val="3951708200"/>
                    </a:ext>
                  </a:extLst>
                </a:gridCol>
                <a:gridCol w="1240701">
                  <a:extLst>
                    <a:ext uri="{9D8B030D-6E8A-4147-A177-3AD203B41FA5}">
                      <a16:colId xmlns:a16="http://schemas.microsoft.com/office/drawing/2014/main" val="1681990303"/>
                    </a:ext>
                  </a:extLst>
                </a:gridCol>
                <a:gridCol w="1240701">
                  <a:extLst>
                    <a:ext uri="{9D8B030D-6E8A-4147-A177-3AD203B41FA5}">
                      <a16:colId xmlns:a16="http://schemas.microsoft.com/office/drawing/2014/main" val="3515877680"/>
                    </a:ext>
                  </a:extLst>
                </a:gridCol>
              </a:tblGrid>
              <a:tr h="1991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Depth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Bicubic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 (SRCNN)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14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17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 (VDSR)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PSNR(dB)/SSIM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698850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Paper Baseline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30.4 / 0.8682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32.7 / 0.909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33.6 / 0.921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81757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Implemental Baseline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30.4 / 0.8682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/>
                        <a:t>32.56/0.91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33.01/0.916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33.229/0.918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33.379/0.92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33.435/0.92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33.46/0.9209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33.523/0.921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448357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Averaged loss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30.4 / 0.8682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32.19/0.9058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32.79/0.9128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33.11/0.9164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33.3/0.9187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33.48/0.9208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33.56/0.9218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33.59/0.9222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1408759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75113AC-BD13-4869-8BDA-875B48A40E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40900"/>
              </p:ext>
            </p:extLst>
          </p:nvPr>
        </p:nvGraphicFramePr>
        <p:xfrm>
          <a:off x="133245" y="3432150"/>
          <a:ext cx="11925968" cy="12573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25618">
                  <a:extLst>
                    <a:ext uri="{9D8B030D-6E8A-4147-A177-3AD203B41FA5}">
                      <a16:colId xmlns:a16="http://schemas.microsoft.com/office/drawing/2014/main" val="3832710725"/>
                    </a:ext>
                  </a:extLst>
                </a:gridCol>
                <a:gridCol w="990035">
                  <a:extLst>
                    <a:ext uri="{9D8B030D-6E8A-4147-A177-3AD203B41FA5}">
                      <a16:colId xmlns:a16="http://schemas.microsoft.com/office/drawing/2014/main" val="3077474786"/>
                    </a:ext>
                  </a:extLst>
                </a:gridCol>
                <a:gridCol w="990035">
                  <a:extLst>
                    <a:ext uri="{9D8B030D-6E8A-4147-A177-3AD203B41FA5}">
                      <a16:colId xmlns:a16="http://schemas.microsoft.com/office/drawing/2014/main" val="1628769480"/>
                    </a:ext>
                  </a:extLst>
                </a:gridCol>
                <a:gridCol w="990035">
                  <a:extLst>
                    <a:ext uri="{9D8B030D-6E8A-4147-A177-3AD203B41FA5}">
                      <a16:colId xmlns:a16="http://schemas.microsoft.com/office/drawing/2014/main" val="3507747905"/>
                    </a:ext>
                  </a:extLst>
                </a:gridCol>
                <a:gridCol w="990035">
                  <a:extLst>
                    <a:ext uri="{9D8B030D-6E8A-4147-A177-3AD203B41FA5}">
                      <a16:colId xmlns:a16="http://schemas.microsoft.com/office/drawing/2014/main" val="684323419"/>
                    </a:ext>
                  </a:extLst>
                </a:gridCol>
                <a:gridCol w="990035">
                  <a:extLst>
                    <a:ext uri="{9D8B030D-6E8A-4147-A177-3AD203B41FA5}">
                      <a16:colId xmlns:a16="http://schemas.microsoft.com/office/drawing/2014/main" val="661338727"/>
                    </a:ext>
                  </a:extLst>
                </a:gridCol>
                <a:gridCol w="990035">
                  <a:extLst>
                    <a:ext uri="{9D8B030D-6E8A-4147-A177-3AD203B41FA5}">
                      <a16:colId xmlns:a16="http://schemas.microsoft.com/office/drawing/2014/main" val="3951708200"/>
                    </a:ext>
                  </a:extLst>
                </a:gridCol>
                <a:gridCol w="990035">
                  <a:extLst>
                    <a:ext uri="{9D8B030D-6E8A-4147-A177-3AD203B41FA5}">
                      <a16:colId xmlns:a16="http://schemas.microsoft.com/office/drawing/2014/main" val="1681990303"/>
                    </a:ext>
                  </a:extLst>
                </a:gridCol>
                <a:gridCol w="990035">
                  <a:extLst>
                    <a:ext uri="{9D8B030D-6E8A-4147-A177-3AD203B41FA5}">
                      <a16:colId xmlns:a16="http://schemas.microsoft.com/office/drawing/2014/main" val="842868778"/>
                    </a:ext>
                  </a:extLst>
                </a:gridCol>
                <a:gridCol w="990035">
                  <a:extLst>
                    <a:ext uri="{9D8B030D-6E8A-4147-A177-3AD203B41FA5}">
                      <a16:colId xmlns:a16="http://schemas.microsoft.com/office/drawing/2014/main" val="449145574"/>
                    </a:ext>
                  </a:extLst>
                </a:gridCol>
                <a:gridCol w="990035">
                  <a:extLst>
                    <a:ext uri="{9D8B030D-6E8A-4147-A177-3AD203B41FA5}">
                      <a16:colId xmlns:a16="http://schemas.microsoft.com/office/drawing/2014/main" val="3515877680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Depth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Bicubic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 (SRCNN)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12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14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16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18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 (VDSR)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PSNR(dB)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6988509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Paper Baseline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30.4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32.7 / 0.909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-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33.6 / 0.921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3817576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Averaged loss (interval 2)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30.4 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32.179</a:t>
                      </a:r>
                    </a:p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/0.9051</a:t>
                      </a:r>
                      <a:endParaRPr lang="ko-KR" altLang="en-US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32.668</a:t>
                      </a:r>
                    </a:p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/0.9114</a:t>
                      </a:r>
                      <a:endParaRPr lang="ko-KR" altLang="en-US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33.045</a:t>
                      </a:r>
                    </a:p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/0.9155</a:t>
                      </a:r>
                      <a:endParaRPr lang="ko-KR" altLang="en-US" sz="12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33.285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/0.9182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33.425</a:t>
                      </a:r>
                    </a:p>
                    <a:p>
                      <a:pPr algn="ctr" latinLnBrk="1"/>
                      <a:r>
                        <a:rPr lang="en-US" altLang="ko-KR" sz="1200" b="0" dirty="0"/>
                        <a:t>/0.9199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33.538</a:t>
                      </a:r>
                    </a:p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/0.9212</a:t>
                      </a:r>
                      <a:endParaRPr lang="ko-KR" altLang="en-US" sz="12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33.618</a:t>
                      </a: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/0.9220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33.653</a:t>
                      </a: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/0.9005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33.666/0.9227</a:t>
                      </a:r>
                      <a:endParaRPr lang="ko-KR" altLang="en-US" sz="1200" b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140875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E88370E-53E8-4227-AE92-2EFBB7133B8B}"/>
              </a:ext>
            </a:extLst>
          </p:cNvPr>
          <p:cNvSpPr txBox="1"/>
          <p:nvPr/>
        </p:nvSpPr>
        <p:spPr>
          <a:xfrm>
            <a:off x="455141" y="4903715"/>
            <a:ext cx="114018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2"/>
                </a:solidFill>
              </a:rPr>
              <a:t>The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shorter interval of branch shows the higher performance at the deeper layer,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but requires the more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2"/>
                </a:solidFill>
              </a:rPr>
              <a:t>It is useful that training with shorter branch then using only some of them when the deeper layer is more important</a:t>
            </a:r>
          </a:p>
        </p:txBody>
      </p:sp>
    </p:spTree>
    <p:extLst>
      <p:ext uri="{BB962C8B-B14F-4D97-AF65-F5344CB8AC3E}">
        <p14:creationId xmlns:p14="http://schemas.microsoft.com/office/powerpoint/2010/main" val="341543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146E50-D070-41FE-88B5-91F68311B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36</a:t>
            </a:fld>
            <a:endParaRPr lang="en-US"/>
          </a:p>
        </p:txBody>
      </p:sp>
      <p:sp>
        <p:nvSpPr>
          <p:cNvPr id="7" name="Rectangle 99">
            <a:extLst>
              <a:ext uri="{FF2B5EF4-FFF2-40B4-BE49-F238E27FC236}">
                <a16:creationId xmlns:a16="http://schemas.microsoft.com/office/drawing/2014/main" id="{94155601-FD97-47D7-8D9F-A64CDBF355D8}"/>
              </a:ext>
            </a:extLst>
          </p:cNvPr>
          <p:cNvSpPr/>
          <p:nvPr/>
        </p:nvSpPr>
        <p:spPr>
          <a:xfrm>
            <a:off x="-1" y="688640"/>
            <a:ext cx="9472475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Final evaluation result</a:t>
            </a:r>
            <a:endParaRPr lang="ko-KR" altLang="en-US" sz="2000" b="1" dirty="0"/>
          </a:p>
        </p:txBody>
      </p:sp>
      <p:sp>
        <p:nvSpPr>
          <p:cNvPr id="82" name="제목 5">
            <a:extLst>
              <a:ext uri="{FF2B5EF4-FFF2-40B4-BE49-F238E27FC236}">
                <a16:creationId xmlns:a16="http://schemas.microsoft.com/office/drawing/2014/main" id="{BE339C80-A0EE-418F-B326-9E566563D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666"/>
            <a:ext cx="10673900" cy="519141"/>
          </a:xfrm>
        </p:spPr>
        <p:txBody>
          <a:bodyPr/>
          <a:lstStyle/>
          <a:p>
            <a:r>
              <a:rPr lang="en-US" altLang="ko-KR" dirty="0"/>
              <a:t>Proposed method : Depth Controllable SR Network (</a:t>
            </a:r>
            <a:r>
              <a:rPr lang="en-US" altLang="ko-KR" dirty="0" err="1"/>
              <a:t>DCSRNet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D93141-F2E3-43B5-9691-9D992E598B3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l="737" r="2988" b="1972"/>
          <a:stretch/>
        </p:blipFill>
        <p:spPr>
          <a:xfrm>
            <a:off x="3673778" y="3036144"/>
            <a:ext cx="1571029" cy="157102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5D199C4-394D-481F-B9D7-4667D6B69BF2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19877" y="3041688"/>
            <a:ext cx="1567160" cy="15654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F26BB9-7368-4AC2-9426-B34529778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5002" y="3036144"/>
            <a:ext cx="1594477" cy="15654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4B7FE49-CC3B-474E-B9BB-8BF10B0F21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7526" y="3021076"/>
            <a:ext cx="1612780" cy="15801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D215DFA-ADC9-4042-9DC4-FBCAC28E339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540"/>
          <a:stretch/>
        </p:blipFill>
        <p:spPr>
          <a:xfrm>
            <a:off x="6962336" y="3030601"/>
            <a:ext cx="1562332" cy="15710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6262DF5-5E46-4323-A584-C8E06E41A69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8"/>
          <a:srcRect l="-1" r="1833"/>
          <a:stretch/>
        </p:blipFill>
        <p:spPr>
          <a:xfrm>
            <a:off x="10214314" y="3030158"/>
            <a:ext cx="1490929" cy="15695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F84D59C-D298-4777-B7AB-FA1772BF78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2516" y="3036145"/>
            <a:ext cx="1529748" cy="157102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2D6DAF9-7569-4987-993C-D109B4C2C6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9878" y="1394091"/>
            <a:ext cx="1567160" cy="155885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FA5B5F9-4805-4D72-A414-E1DE6786977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888" t="1190" r="1"/>
          <a:stretch/>
        </p:blipFill>
        <p:spPr>
          <a:xfrm>
            <a:off x="3673778" y="1394091"/>
            <a:ext cx="1567160" cy="155885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1D02872-8707-4CF0-97B3-F03C4483DA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25002" y="1402260"/>
            <a:ext cx="1557126" cy="156956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268EE36-415C-48EC-AF3E-0FD91DDAB87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62336" y="1402260"/>
            <a:ext cx="1550686" cy="155068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4D0CBB5-3B90-48F7-BF8F-438001FF3C8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76498" y="1394090"/>
            <a:ext cx="1576086" cy="155885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E2C8D68B-2150-40C4-A69B-578C248BEECA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794" r="5764"/>
          <a:stretch/>
        </p:blipFill>
        <p:spPr>
          <a:xfrm>
            <a:off x="10207392" y="1392340"/>
            <a:ext cx="1490929" cy="156956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3D9B63C1-4DC5-476F-AE46-8F1772E765B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71045" y="1411915"/>
            <a:ext cx="1518669" cy="153286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EB1DC93F-DA51-4F16-952B-85294F3FA1CA}"/>
              </a:ext>
            </a:extLst>
          </p:cNvPr>
          <p:cNvSpPr txBox="1"/>
          <p:nvPr/>
        </p:nvSpPr>
        <p:spPr>
          <a:xfrm>
            <a:off x="4304965" y="1098602"/>
            <a:ext cx="337461" cy="295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LR</a:t>
            </a:r>
            <a:endParaRPr lang="ko-KR" altLang="en-US" sz="1600" b="1" baseline="-25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BD39A67-A8B3-46E3-9BBC-67001E6A9EA2}"/>
              </a:ext>
            </a:extLst>
          </p:cNvPr>
          <p:cNvSpPr txBox="1"/>
          <p:nvPr/>
        </p:nvSpPr>
        <p:spPr>
          <a:xfrm>
            <a:off x="9019470" y="1055317"/>
            <a:ext cx="708892" cy="295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Depth8</a:t>
            </a:r>
            <a:endParaRPr lang="ko-KR" altLang="en-US" sz="16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068D2CE-7E78-4414-8544-396FC9519B2C}"/>
              </a:ext>
            </a:extLst>
          </p:cNvPr>
          <p:cNvSpPr txBox="1"/>
          <p:nvPr/>
        </p:nvSpPr>
        <p:spPr>
          <a:xfrm>
            <a:off x="2611214" y="1096852"/>
            <a:ext cx="375237" cy="295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HR</a:t>
            </a:r>
            <a:endParaRPr lang="ko-KR" altLang="en-US" sz="16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B10E607-7C85-42B7-B651-E031DC25E947}"/>
              </a:ext>
            </a:extLst>
          </p:cNvPr>
          <p:cNvSpPr txBox="1"/>
          <p:nvPr/>
        </p:nvSpPr>
        <p:spPr>
          <a:xfrm>
            <a:off x="5768396" y="1092902"/>
            <a:ext cx="692831" cy="295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Bicubic</a:t>
            </a:r>
            <a:endParaRPr lang="ko-KR" altLang="en-US" sz="1600" b="1" baseline="-250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1BD2853-C062-4541-8175-AE82498DB1B5}"/>
              </a:ext>
            </a:extLst>
          </p:cNvPr>
          <p:cNvSpPr txBox="1"/>
          <p:nvPr/>
        </p:nvSpPr>
        <p:spPr>
          <a:xfrm>
            <a:off x="7383233" y="1081269"/>
            <a:ext cx="708891" cy="295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Depth4</a:t>
            </a:r>
            <a:endParaRPr lang="ko-KR" altLang="en-US" sz="16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42F44B9-8E9A-4F28-AD73-5B1A8F93E0AD}"/>
              </a:ext>
            </a:extLst>
          </p:cNvPr>
          <p:cNvSpPr txBox="1"/>
          <p:nvPr/>
        </p:nvSpPr>
        <p:spPr>
          <a:xfrm>
            <a:off x="10495845" y="1071917"/>
            <a:ext cx="799833" cy="295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/>
              <a:t>Depth20</a:t>
            </a:r>
            <a:endParaRPr lang="ko-KR" altLang="en-US" sz="1600" b="1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C8514170-645F-4035-A8E3-C67B5C799C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22743" y="4695916"/>
            <a:ext cx="1564293" cy="1556787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48F2E79F-B707-4BA1-B79E-0BBA6E7435CB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-1" t="1128" r="2033"/>
          <a:stretch/>
        </p:blipFill>
        <p:spPr>
          <a:xfrm>
            <a:off x="2071046" y="4695916"/>
            <a:ext cx="1529748" cy="1578745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B5F4B941-05B2-42CF-9A97-DC1AE68820DA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r="2380" b="1390"/>
          <a:stretch/>
        </p:blipFill>
        <p:spPr>
          <a:xfrm>
            <a:off x="3684803" y="4690371"/>
            <a:ext cx="1564293" cy="1578745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2AD7DD2D-A710-43D4-9BF5-01A2B985ECC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33104" y="4690371"/>
            <a:ext cx="1563417" cy="157874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900B19C5-85FB-4BA0-9870-553DC3096B3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969097" y="4690371"/>
            <a:ext cx="1543925" cy="1562332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1D874CAE-C499-4F20-9A9C-C42685DC1A9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567526" y="4669318"/>
            <a:ext cx="1591158" cy="1556786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23957AEF-8849-4AAA-90B1-B28DD6B4AC79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r="1418"/>
          <a:stretch/>
        </p:blipFill>
        <p:spPr>
          <a:xfrm>
            <a:off x="10207391" y="4667975"/>
            <a:ext cx="1512366" cy="155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71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146E50-D070-41FE-88B5-91F68311B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4</a:t>
            </a:fld>
            <a:endParaRPr lang="en-US"/>
          </a:p>
        </p:txBody>
      </p:sp>
      <p:sp>
        <p:nvSpPr>
          <p:cNvPr id="7" name="Rectangle 99">
            <a:extLst>
              <a:ext uri="{FF2B5EF4-FFF2-40B4-BE49-F238E27FC236}">
                <a16:creationId xmlns:a16="http://schemas.microsoft.com/office/drawing/2014/main" id="{94155601-FD97-47D7-8D9F-A64CDBF355D8}"/>
              </a:ext>
            </a:extLst>
          </p:cNvPr>
          <p:cNvSpPr/>
          <p:nvPr/>
        </p:nvSpPr>
        <p:spPr>
          <a:xfrm>
            <a:off x="-1" y="688640"/>
            <a:ext cx="9472475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/>
              <a:t>Super-resolution with Convolution Neural Network</a:t>
            </a:r>
            <a:endParaRPr lang="ko-KR" altLang="en-US" sz="2000" b="1" dirty="0"/>
          </a:p>
        </p:txBody>
      </p:sp>
      <p:sp>
        <p:nvSpPr>
          <p:cNvPr id="10" name="제목 5">
            <a:extLst>
              <a:ext uri="{FF2B5EF4-FFF2-40B4-BE49-F238E27FC236}">
                <a16:creationId xmlns:a16="http://schemas.microsoft.com/office/drawing/2014/main" id="{CAE05AF9-0D12-4B48-9F00-DA015A693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666"/>
            <a:ext cx="10673900" cy="519141"/>
          </a:xfrm>
        </p:spPr>
        <p:txBody>
          <a:bodyPr/>
          <a:lstStyle/>
          <a:p>
            <a:r>
              <a:rPr lang="en-US" altLang="ko-KR" dirty="0"/>
              <a:t>Introduction - Preliminary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E4C7380-7D2F-4B94-B365-6AFDE2590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683" y="-3022726"/>
            <a:ext cx="5321888" cy="2609772"/>
          </a:xfrm>
          <a:prstGeom prst="rect">
            <a:avLst/>
          </a:prstGeom>
        </p:spPr>
      </p:pic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46EA5D59-EEA5-4442-BE07-8CEACC199227}"/>
              </a:ext>
            </a:extLst>
          </p:cNvPr>
          <p:cNvGrpSpPr/>
          <p:nvPr/>
        </p:nvGrpSpPr>
        <p:grpSpPr>
          <a:xfrm>
            <a:off x="759050" y="3125061"/>
            <a:ext cx="10673900" cy="2860299"/>
            <a:chOff x="98845" y="1146150"/>
            <a:chExt cx="11833244" cy="3170970"/>
          </a:xfrm>
        </p:grpSpPr>
        <p:pic>
          <p:nvPicPr>
            <p:cNvPr id="123" name="그림 122">
              <a:extLst>
                <a:ext uri="{FF2B5EF4-FFF2-40B4-BE49-F238E27FC236}">
                  <a16:creationId xmlns:a16="http://schemas.microsoft.com/office/drawing/2014/main" id="{BE9D95A2-5DED-4AF3-98A4-FF9D8BD33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45" y="1146150"/>
              <a:ext cx="5997155" cy="2620591"/>
            </a:xfrm>
            <a:prstGeom prst="rect">
              <a:avLst/>
            </a:prstGeom>
          </p:spPr>
        </p:pic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id="{0F9B5537-C5DF-432F-86BC-3468CF3A4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4006" y="1371193"/>
              <a:ext cx="5048083" cy="2399177"/>
            </a:xfrm>
            <a:prstGeom prst="rect">
              <a:avLst/>
            </a:prstGeom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F580269A-A6BE-4737-B4FD-CABC6BD2A589}"/>
                </a:ext>
              </a:extLst>
            </p:cNvPr>
            <p:cNvSpPr txBox="1"/>
            <p:nvPr/>
          </p:nvSpPr>
          <p:spPr>
            <a:xfrm>
              <a:off x="2673299" y="3947788"/>
              <a:ext cx="8482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SRCNN</a:t>
              </a:r>
              <a:endParaRPr lang="ko-KR" altLang="en-US" b="1" dirty="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1F66FA8D-F850-47C4-8AA7-4F57AEF14FDA}"/>
                </a:ext>
              </a:extLst>
            </p:cNvPr>
            <p:cNvSpPr txBox="1"/>
            <p:nvPr/>
          </p:nvSpPr>
          <p:spPr>
            <a:xfrm>
              <a:off x="8983924" y="3947788"/>
              <a:ext cx="705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VDSR</a:t>
              </a:r>
              <a:endParaRPr lang="ko-KR" altLang="en-US" b="1" dirty="0"/>
            </a:p>
          </p:txBody>
        </p:sp>
      </p:grpSp>
      <p:pic>
        <p:nvPicPr>
          <p:cNvPr id="128" name="그림 127">
            <a:extLst>
              <a:ext uri="{FF2B5EF4-FFF2-40B4-BE49-F238E27FC236}">
                <a16:creationId xmlns:a16="http://schemas.microsoft.com/office/drawing/2014/main" id="{D33B3BD5-DFAF-4A9D-9CE3-79EBF9656E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8887" y="1215353"/>
            <a:ext cx="5564740" cy="186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65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146E50-D070-41FE-88B5-91F68311B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6BB3F-EC35-4905-A5EC-4D78F0DCE77F}" type="slidenum">
              <a:rPr lang="en-US" smtClean="0"/>
              <a:t>5</a:t>
            </a:fld>
            <a:endParaRPr lang="en-US"/>
          </a:p>
        </p:txBody>
      </p:sp>
      <p:sp>
        <p:nvSpPr>
          <p:cNvPr id="7" name="Rectangle 99">
            <a:extLst>
              <a:ext uri="{FF2B5EF4-FFF2-40B4-BE49-F238E27FC236}">
                <a16:creationId xmlns:a16="http://schemas.microsoft.com/office/drawing/2014/main" id="{94155601-FD97-47D7-8D9F-A64CDBF355D8}"/>
              </a:ext>
            </a:extLst>
          </p:cNvPr>
          <p:cNvSpPr/>
          <p:nvPr/>
        </p:nvSpPr>
        <p:spPr>
          <a:xfrm>
            <a:off x="-1" y="688640"/>
            <a:ext cx="9472475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/>
              <a:t>Super-resolution with Convolution Neural Network</a:t>
            </a:r>
            <a:endParaRPr lang="ko-KR" altLang="en-US" sz="200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E4C7380-7D2F-4B94-B365-6AFDE2590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683" y="-3022726"/>
            <a:ext cx="5321888" cy="260977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671796B-0CA3-47B9-9D8C-3C0E07B67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871" y="1461310"/>
            <a:ext cx="6431364" cy="179823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B64F2E98-A073-4BB7-89F0-247653A2EE41}"/>
              </a:ext>
            </a:extLst>
          </p:cNvPr>
          <p:cNvGrpSpPr/>
          <p:nvPr/>
        </p:nvGrpSpPr>
        <p:grpSpPr>
          <a:xfrm>
            <a:off x="184367" y="3778907"/>
            <a:ext cx="11823266" cy="2063685"/>
            <a:chOff x="1076626" y="4239459"/>
            <a:chExt cx="11056792" cy="1929901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F580269A-A6BE-4737-B4FD-CABC6BD2A589}"/>
                </a:ext>
              </a:extLst>
            </p:cNvPr>
            <p:cNvSpPr txBox="1"/>
            <p:nvPr/>
          </p:nvSpPr>
          <p:spPr>
            <a:xfrm>
              <a:off x="3049565" y="5829982"/>
              <a:ext cx="1013538" cy="3393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/>
                <a:t>SRResNet</a:t>
              </a:r>
              <a:endParaRPr lang="ko-KR" altLang="en-US" b="1" dirty="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1F66FA8D-F850-47C4-8AA7-4F57AEF14FDA}"/>
                </a:ext>
              </a:extLst>
            </p:cNvPr>
            <p:cNvSpPr txBox="1"/>
            <p:nvPr/>
          </p:nvSpPr>
          <p:spPr>
            <a:xfrm>
              <a:off x="8847039" y="5808718"/>
              <a:ext cx="1250868" cy="3393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/>
                <a:t>SRDenseNet</a:t>
              </a:r>
              <a:endParaRPr lang="ko-KR" altLang="en-US" b="1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9776222-DCD7-4D7E-83C5-A134E38D2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626" y="4239459"/>
              <a:ext cx="5555511" cy="1512906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8287E01-307F-4FF8-9485-ABE587770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11529" y="4382559"/>
              <a:ext cx="5321889" cy="1245828"/>
            </a:xfrm>
            <a:prstGeom prst="rect">
              <a:avLst/>
            </a:prstGeom>
          </p:spPr>
        </p:pic>
      </p:grpSp>
      <p:sp>
        <p:nvSpPr>
          <p:cNvPr id="27" name="제목 5">
            <a:extLst>
              <a:ext uri="{FF2B5EF4-FFF2-40B4-BE49-F238E27FC236}">
                <a16:creationId xmlns:a16="http://schemas.microsoft.com/office/drawing/2014/main" id="{B762D7E9-3FA9-42BA-899E-D9188AE89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666"/>
            <a:ext cx="10673900" cy="519141"/>
          </a:xfrm>
        </p:spPr>
        <p:txBody>
          <a:bodyPr/>
          <a:lstStyle/>
          <a:p>
            <a:r>
              <a:rPr lang="en-US" altLang="ko-KR" dirty="0"/>
              <a:t>Introduction - Preliminary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7015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원호 94">
            <a:extLst>
              <a:ext uri="{FF2B5EF4-FFF2-40B4-BE49-F238E27FC236}">
                <a16:creationId xmlns:a16="http://schemas.microsoft.com/office/drawing/2014/main" id="{51867646-32D3-432E-BB24-94B7030475E0}"/>
              </a:ext>
            </a:extLst>
          </p:cNvPr>
          <p:cNvSpPr/>
          <p:nvPr/>
        </p:nvSpPr>
        <p:spPr>
          <a:xfrm rot="10800000">
            <a:off x="2209237" y="446604"/>
            <a:ext cx="7347049" cy="4233662"/>
          </a:xfrm>
          <a:prstGeom prst="arc">
            <a:avLst>
              <a:gd name="adj1" fmla="val 10984851"/>
              <a:gd name="adj2" fmla="val 21577714"/>
            </a:avLst>
          </a:prstGeom>
          <a:ln w="19050">
            <a:solidFill>
              <a:schemeClr val="tx1"/>
            </a:solidFill>
            <a:prstDash val="lgDashDotDot"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146E50-D070-41FE-88B5-91F68311B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8048" y="6442870"/>
            <a:ext cx="2743200" cy="365125"/>
          </a:xfrm>
        </p:spPr>
        <p:txBody>
          <a:bodyPr/>
          <a:lstStyle/>
          <a:p>
            <a:fld id="{5E76BB3F-EC35-4905-A5EC-4D78F0DCE77F}" type="slidenum">
              <a:rPr lang="en-US" smtClean="0"/>
              <a:t>6</a:t>
            </a:fld>
            <a:endParaRPr lang="en-US"/>
          </a:p>
        </p:txBody>
      </p:sp>
      <p:sp>
        <p:nvSpPr>
          <p:cNvPr id="7" name="Rectangle 99">
            <a:extLst>
              <a:ext uri="{FF2B5EF4-FFF2-40B4-BE49-F238E27FC236}">
                <a16:creationId xmlns:a16="http://schemas.microsoft.com/office/drawing/2014/main" id="{94155601-FD97-47D7-8D9F-A64CDBF355D8}"/>
              </a:ext>
            </a:extLst>
          </p:cNvPr>
          <p:cNvSpPr/>
          <p:nvPr/>
        </p:nvSpPr>
        <p:spPr>
          <a:xfrm>
            <a:off x="-1" y="688640"/>
            <a:ext cx="9472475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/>
              <a:t>Implemental baseline - VDSR</a:t>
            </a:r>
            <a:endParaRPr lang="ko-KR" altLang="en-US" sz="2000" b="1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C39769B8-ED56-49B5-917E-08D78E1FD03B}"/>
              </a:ext>
            </a:extLst>
          </p:cNvPr>
          <p:cNvSpPr/>
          <p:nvPr/>
        </p:nvSpPr>
        <p:spPr>
          <a:xfrm>
            <a:off x="9493029" y="2528096"/>
            <a:ext cx="166907" cy="166907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4702461A-CF81-4A8F-BA55-787A56171209}"/>
              </a:ext>
            </a:extLst>
          </p:cNvPr>
          <p:cNvSpPr/>
          <p:nvPr/>
        </p:nvSpPr>
        <p:spPr>
          <a:xfrm>
            <a:off x="1545108" y="2417823"/>
            <a:ext cx="391959" cy="1106203"/>
          </a:xfrm>
          <a:prstGeom prst="cube">
            <a:avLst>
              <a:gd name="adj" fmla="val 83480"/>
            </a:avLst>
          </a:prstGeom>
          <a:solidFill>
            <a:srgbClr val="00B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5" name="정육면체 14">
            <a:extLst>
              <a:ext uri="{FF2B5EF4-FFF2-40B4-BE49-F238E27FC236}">
                <a16:creationId xmlns:a16="http://schemas.microsoft.com/office/drawing/2014/main" id="{C884D757-B441-4960-8E83-B4605749CB29}"/>
              </a:ext>
            </a:extLst>
          </p:cNvPr>
          <p:cNvSpPr/>
          <p:nvPr/>
        </p:nvSpPr>
        <p:spPr>
          <a:xfrm>
            <a:off x="2458935" y="1654645"/>
            <a:ext cx="576221" cy="1873701"/>
          </a:xfrm>
          <a:prstGeom prst="cube">
            <a:avLst>
              <a:gd name="adj" fmla="val 89661"/>
            </a:avLst>
          </a:prstGeom>
          <a:solidFill>
            <a:srgbClr val="C0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1A7E1A9-7052-4405-8998-2AE7410837D5}"/>
              </a:ext>
            </a:extLst>
          </p:cNvPr>
          <p:cNvGrpSpPr/>
          <p:nvPr/>
        </p:nvGrpSpPr>
        <p:grpSpPr>
          <a:xfrm>
            <a:off x="3319470" y="1654645"/>
            <a:ext cx="6115781" cy="1873701"/>
            <a:chOff x="2446607" y="1867568"/>
            <a:chExt cx="7374447" cy="2259322"/>
          </a:xfrm>
        </p:grpSpPr>
        <p:sp>
          <p:nvSpPr>
            <p:cNvPr id="18" name="정육면체 17">
              <a:extLst>
                <a:ext uri="{FF2B5EF4-FFF2-40B4-BE49-F238E27FC236}">
                  <a16:creationId xmlns:a16="http://schemas.microsoft.com/office/drawing/2014/main" id="{2F7BA39F-1100-406B-9A8B-1D6094CA9CF5}"/>
                </a:ext>
              </a:extLst>
            </p:cNvPr>
            <p:cNvSpPr/>
            <p:nvPr/>
          </p:nvSpPr>
          <p:spPr>
            <a:xfrm>
              <a:off x="2446607" y="1867568"/>
              <a:ext cx="800542" cy="2259322"/>
            </a:xfrm>
            <a:prstGeom prst="cube">
              <a:avLst>
                <a:gd name="adj" fmla="val 78783"/>
              </a:avLst>
            </a:prstGeom>
            <a:solidFill>
              <a:srgbClr val="16CCB6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19" name="정육면체 18">
              <a:extLst>
                <a:ext uri="{FF2B5EF4-FFF2-40B4-BE49-F238E27FC236}">
                  <a16:creationId xmlns:a16="http://schemas.microsoft.com/office/drawing/2014/main" id="{C8B0CA9B-18FF-4231-A50C-29B15884263C}"/>
                </a:ext>
              </a:extLst>
            </p:cNvPr>
            <p:cNvSpPr/>
            <p:nvPr/>
          </p:nvSpPr>
          <p:spPr>
            <a:xfrm>
              <a:off x="2857630" y="1867568"/>
              <a:ext cx="800542" cy="2259322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20" name="정육면체 19">
              <a:extLst>
                <a:ext uri="{FF2B5EF4-FFF2-40B4-BE49-F238E27FC236}">
                  <a16:creationId xmlns:a16="http://schemas.microsoft.com/office/drawing/2014/main" id="{80FA23F5-D2A6-4664-9759-A72FC664E34B}"/>
                </a:ext>
              </a:extLst>
            </p:cNvPr>
            <p:cNvSpPr/>
            <p:nvPr/>
          </p:nvSpPr>
          <p:spPr>
            <a:xfrm>
              <a:off x="3268653" y="1867568"/>
              <a:ext cx="800542" cy="2259322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22" name="정육면체 21">
              <a:extLst>
                <a:ext uri="{FF2B5EF4-FFF2-40B4-BE49-F238E27FC236}">
                  <a16:creationId xmlns:a16="http://schemas.microsoft.com/office/drawing/2014/main" id="{FCEC8594-157B-46F8-B4F7-38E4624C8646}"/>
                </a:ext>
              </a:extLst>
            </p:cNvPr>
            <p:cNvSpPr/>
            <p:nvPr/>
          </p:nvSpPr>
          <p:spPr>
            <a:xfrm>
              <a:off x="3686023" y="1867568"/>
              <a:ext cx="800542" cy="2259322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23" name="정육면체 22">
              <a:extLst>
                <a:ext uri="{FF2B5EF4-FFF2-40B4-BE49-F238E27FC236}">
                  <a16:creationId xmlns:a16="http://schemas.microsoft.com/office/drawing/2014/main" id="{A976D2B2-F155-4C94-900E-B711CE20339B}"/>
                </a:ext>
              </a:extLst>
            </p:cNvPr>
            <p:cNvSpPr/>
            <p:nvPr/>
          </p:nvSpPr>
          <p:spPr>
            <a:xfrm>
              <a:off x="4097046" y="1867568"/>
              <a:ext cx="800542" cy="2259322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24" name="정육면체 23">
              <a:extLst>
                <a:ext uri="{FF2B5EF4-FFF2-40B4-BE49-F238E27FC236}">
                  <a16:creationId xmlns:a16="http://schemas.microsoft.com/office/drawing/2014/main" id="{35583B7A-56C1-4C78-BA1E-FD1CD4747B01}"/>
                </a:ext>
              </a:extLst>
            </p:cNvPr>
            <p:cNvSpPr/>
            <p:nvPr/>
          </p:nvSpPr>
          <p:spPr>
            <a:xfrm>
              <a:off x="4508069" y="1867568"/>
              <a:ext cx="800542" cy="2259322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25" name="정육면체 24">
              <a:extLst>
                <a:ext uri="{FF2B5EF4-FFF2-40B4-BE49-F238E27FC236}">
                  <a16:creationId xmlns:a16="http://schemas.microsoft.com/office/drawing/2014/main" id="{76F0403A-9CC8-4281-9B19-D1008938E50A}"/>
                </a:ext>
              </a:extLst>
            </p:cNvPr>
            <p:cNvSpPr/>
            <p:nvPr/>
          </p:nvSpPr>
          <p:spPr>
            <a:xfrm>
              <a:off x="4919092" y="1867568"/>
              <a:ext cx="800542" cy="2259322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26" name="정육면체 25">
              <a:extLst>
                <a:ext uri="{FF2B5EF4-FFF2-40B4-BE49-F238E27FC236}">
                  <a16:creationId xmlns:a16="http://schemas.microsoft.com/office/drawing/2014/main" id="{ACB6C54D-B3CE-4C57-972A-032709EDDB38}"/>
                </a:ext>
              </a:extLst>
            </p:cNvPr>
            <p:cNvSpPr/>
            <p:nvPr/>
          </p:nvSpPr>
          <p:spPr>
            <a:xfrm>
              <a:off x="5330115" y="1867568"/>
              <a:ext cx="800542" cy="2259322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27" name="정육면체 26">
              <a:extLst>
                <a:ext uri="{FF2B5EF4-FFF2-40B4-BE49-F238E27FC236}">
                  <a16:creationId xmlns:a16="http://schemas.microsoft.com/office/drawing/2014/main" id="{5837F7D7-2D43-4EC6-851C-69E0A63078DB}"/>
                </a:ext>
              </a:extLst>
            </p:cNvPr>
            <p:cNvSpPr/>
            <p:nvPr/>
          </p:nvSpPr>
          <p:spPr>
            <a:xfrm>
              <a:off x="5741138" y="1867568"/>
              <a:ext cx="800542" cy="2259322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28" name="정육면체 27">
              <a:extLst>
                <a:ext uri="{FF2B5EF4-FFF2-40B4-BE49-F238E27FC236}">
                  <a16:creationId xmlns:a16="http://schemas.microsoft.com/office/drawing/2014/main" id="{9245AF28-5609-4ADB-8B5F-79CC6E1170E3}"/>
                </a:ext>
              </a:extLst>
            </p:cNvPr>
            <p:cNvSpPr/>
            <p:nvPr/>
          </p:nvSpPr>
          <p:spPr>
            <a:xfrm>
              <a:off x="6158508" y="1867568"/>
              <a:ext cx="800542" cy="2259322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30" name="정육면체 29">
              <a:extLst>
                <a:ext uri="{FF2B5EF4-FFF2-40B4-BE49-F238E27FC236}">
                  <a16:creationId xmlns:a16="http://schemas.microsoft.com/office/drawing/2014/main" id="{F5C2C216-4B91-4481-8CC6-38A47CF337C8}"/>
                </a:ext>
              </a:extLst>
            </p:cNvPr>
            <p:cNvSpPr/>
            <p:nvPr/>
          </p:nvSpPr>
          <p:spPr>
            <a:xfrm>
              <a:off x="6569531" y="1867568"/>
              <a:ext cx="800542" cy="2259322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31" name="정육면체 30">
              <a:extLst>
                <a:ext uri="{FF2B5EF4-FFF2-40B4-BE49-F238E27FC236}">
                  <a16:creationId xmlns:a16="http://schemas.microsoft.com/office/drawing/2014/main" id="{BA078FAC-5277-4127-8F56-722E28103C2F}"/>
                </a:ext>
              </a:extLst>
            </p:cNvPr>
            <p:cNvSpPr/>
            <p:nvPr/>
          </p:nvSpPr>
          <p:spPr>
            <a:xfrm>
              <a:off x="6980554" y="1867568"/>
              <a:ext cx="800542" cy="2259322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32" name="정육면체 31">
              <a:extLst>
                <a:ext uri="{FF2B5EF4-FFF2-40B4-BE49-F238E27FC236}">
                  <a16:creationId xmlns:a16="http://schemas.microsoft.com/office/drawing/2014/main" id="{934D1E01-51C1-4F55-BF9C-777EB8892593}"/>
                </a:ext>
              </a:extLst>
            </p:cNvPr>
            <p:cNvSpPr/>
            <p:nvPr/>
          </p:nvSpPr>
          <p:spPr>
            <a:xfrm>
              <a:off x="7370073" y="1867568"/>
              <a:ext cx="800542" cy="2259322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33" name="정육면체 32">
              <a:extLst>
                <a:ext uri="{FF2B5EF4-FFF2-40B4-BE49-F238E27FC236}">
                  <a16:creationId xmlns:a16="http://schemas.microsoft.com/office/drawing/2014/main" id="{9D12374F-B984-408A-9C39-905FCD0046AD}"/>
                </a:ext>
              </a:extLst>
            </p:cNvPr>
            <p:cNvSpPr/>
            <p:nvPr/>
          </p:nvSpPr>
          <p:spPr>
            <a:xfrm>
              <a:off x="7781096" y="1867568"/>
              <a:ext cx="800542" cy="2259322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34" name="정육면체 33">
              <a:extLst>
                <a:ext uri="{FF2B5EF4-FFF2-40B4-BE49-F238E27FC236}">
                  <a16:creationId xmlns:a16="http://schemas.microsoft.com/office/drawing/2014/main" id="{3B4BC355-9F9F-45C6-8155-8893AC4D7C11}"/>
                </a:ext>
              </a:extLst>
            </p:cNvPr>
            <p:cNvSpPr/>
            <p:nvPr/>
          </p:nvSpPr>
          <p:spPr>
            <a:xfrm>
              <a:off x="8198466" y="1867568"/>
              <a:ext cx="800542" cy="2259322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35" name="정육면체 34">
              <a:extLst>
                <a:ext uri="{FF2B5EF4-FFF2-40B4-BE49-F238E27FC236}">
                  <a16:creationId xmlns:a16="http://schemas.microsoft.com/office/drawing/2014/main" id="{43FBC59B-835B-4F1B-9ECA-CA5C65F3BE7D}"/>
                </a:ext>
              </a:extLst>
            </p:cNvPr>
            <p:cNvSpPr/>
            <p:nvPr/>
          </p:nvSpPr>
          <p:spPr>
            <a:xfrm>
              <a:off x="8609489" y="1867568"/>
              <a:ext cx="800542" cy="2259322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36" name="정육면체 35">
              <a:extLst>
                <a:ext uri="{FF2B5EF4-FFF2-40B4-BE49-F238E27FC236}">
                  <a16:creationId xmlns:a16="http://schemas.microsoft.com/office/drawing/2014/main" id="{D8D786EB-DA9E-49F0-BDD6-EE38495D8B10}"/>
                </a:ext>
              </a:extLst>
            </p:cNvPr>
            <p:cNvSpPr/>
            <p:nvPr/>
          </p:nvSpPr>
          <p:spPr>
            <a:xfrm>
              <a:off x="9020512" y="1867568"/>
              <a:ext cx="800542" cy="2259322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4A1AF5E-170A-44B1-837C-CDD4C1B6733D}"/>
              </a:ext>
            </a:extLst>
          </p:cNvPr>
          <p:cNvSpPr txBox="1"/>
          <p:nvPr/>
        </p:nvSpPr>
        <p:spPr>
          <a:xfrm>
            <a:off x="1112480" y="3528346"/>
            <a:ext cx="989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(H x W x 3)</a:t>
            </a:r>
            <a:endParaRPr lang="ko-KR" altLang="en-US" sz="14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40AA6A-F92C-40C4-872E-1E1B3A9B56B2}"/>
              </a:ext>
            </a:extLst>
          </p:cNvPr>
          <p:cNvSpPr txBox="1"/>
          <p:nvPr/>
        </p:nvSpPr>
        <p:spPr>
          <a:xfrm>
            <a:off x="2116500" y="3547649"/>
            <a:ext cx="1117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(</a:t>
            </a:r>
            <a:r>
              <a:rPr lang="en-US" altLang="ko-KR" sz="1400" b="1" dirty="0" err="1"/>
              <a:t>rH</a:t>
            </a:r>
            <a:r>
              <a:rPr lang="en-US" altLang="ko-KR" sz="1400" b="1" dirty="0"/>
              <a:t> x </a:t>
            </a:r>
            <a:r>
              <a:rPr lang="en-US" altLang="ko-KR" sz="1400" b="1" dirty="0" err="1"/>
              <a:t>rW</a:t>
            </a:r>
            <a:r>
              <a:rPr lang="en-US" altLang="ko-KR" sz="1400" b="1" dirty="0"/>
              <a:t> x 3)</a:t>
            </a:r>
            <a:endParaRPr lang="ko-KR" altLang="en-US" sz="14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5EA583-C103-427C-810C-B622D4A07DFF}"/>
              </a:ext>
            </a:extLst>
          </p:cNvPr>
          <p:cNvSpPr txBox="1"/>
          <p:nvPr/>
        </p:nvSpPr>
        <p:spPr>
          <a:xfrm>
            <a:off x="9556287" y="3547649"/>
            <a:ext cx="1117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(</a:t>
            </a:r>
            <a:r>
              <a:rPr lang="en-US" altLang="ko-KR" sz="1400" b="1" dirty="0" err="1"/>
              <a:t>rH</a:t>
            </a:r>
            <a:r>
              <a:rPr lang="en-US" altLang="ko-KR" sz="1400" b="1" dirty="0"/>
              <a:t> x </a:t>
            </a:r>
            <a:r>
              <a:rPr lang="en-US" altLang="ko-KR" sz="1400" b="1" dirty="0" err="1"/>
              <a:t>rW</a:t>
            </a:r>
            <a:r>
              <a:rPr lang="en-US" altLang="ko-KR" sz="1400" b="1" dirty="0"/>
              <a:t> x 3)</a:t>
            </a:r>
            <a:endParaRPr lang="ko-KR" altLang="en-US" sz="14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C0A436-55FA-4AD9-BC10-C0E75A274F71}"/>
              </a:ext>
            </a:extLst>
          </p:cNvPr>
          <p:cNvSpPr txBox="1"/>
          <p:nvPr/>
        </p:nvSpPr>
        <p:spPr>
          <a:xfrm>
            <a:off x="5484947" y="3531872"/>
            <a:ext cx="12089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(</a:t>
            </a:r>
            <a:r>
              <a:rPr lang="en-US" altLang="ko-KR" sz="1400" b="1" dirty="0" err="1"/>
              <a:t>rH</a:t>
            </a:r>
            <a:r>
              <a:rPr lang="en-US" altLang="ko-KR" sz="1400" b="1" dirty="0"/>
              <a:t> x </a:t>
            </a:r>
            <a:r>
              <a:rPr lang="en-US" altLang="ko-KR" sz="1400" b="1" dirty="0" err="1"/>
              <a:t>rW</a:t>
            </a:r>
            <a:r>
              <a:rPr lang="en-US" altLang="ko-KR" sz="1400" b="1" dirty="0"/>
              <a:t> x 64)</a:t>
            </a:r>
            <a:endParaRPr lang="ko-KR" altLang="en-US" sz="1400" b="1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3CAFD4C-D558-48D2-A415-6E7F39031F39}"/>
              </a:ext>
            </a:extLst>
          </p:cNvPr>
          <p:cNvCxnSpPr>
            <a:cxnSpLocks/>
          </p:cNvCxnSpPr>
          <p:nvPr/>
        </p:nvCxnSpPr>
        <p:spPr>
          <a:xfrm>
            <a:off x="2056456" y="2609575"/>
            <a:ext cx="333934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173C312-4C91-4AFA-A359-8BC463FD5F2D}"/>
              </a:ext>
            </a:extLst>
          </p:cNvPr>
          <p:cNvCxnSpPr>
            <a:cxnSpLocks/>
          </p:cNvCxnSpPr>
          <p:nvPr/>
        </p:nvCxnSpPr>
        <p:spPr>
          <a:xfrm>
            <a:off x="2895300" y="2609575"/>
            <a:ext cx="333934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EF009E2-99A1-4F54-87A9-479339797B54}"/>
              </a:ext>
            </a:extLst>
          </p:cNvPr>
          <p:cNvCxnSpPr>
            <a:cxnSpLocks/>
          </p:cNvCxnSpPr>
          <p:nvPr/>
        </p:nvCxnSpPr>
        <p:spPr>
          <a:xfrm>
            <a:off x="9261231" y="2609575"/>
            <a:ext cx="204099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더하기 기호 58">
            <a:extLst>
              <a:ext uri="{FF2B5EF4-FFF2-40B4-BE49-F238E27FC236}">
                <a16:creationId xmlns:a16="http://schemas.microsoft.com/office/drawing/2014/main" id="{BFF818C4-8193-42B1-B6F8-557BBFD8524C}"/>
              </a:ext>
            </a:extLst>
          </p:cNvPr>
          <p:cNvSpPr/>
          <p:nvPr/>
        </p:nvSpPr>
        <p:spPr>
          <a:xfrm>
            <a:off x="9489088" y="2524484"/>
            <a:ext cx="170842" cy="170842"/>
          </a:xfrm>
          <a:prstGeom prst="mathPlus">
            <a:avLst>
              <a:gd name="adj1" fmla="val 457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391BCCCB-788E-4D9D-B17D-8AFADC91A0B6}"/>
              </a:ext>
            </a:extLst>
          </p:cNvPr>
          <p:cNvSpPr/>
          <p:nvPr/>
        </p:nvSpPr>
        <p:spPr>
          <a:xfrm>
            <a:off x="9936443" y="1696271"/>
            <a:ext cx="523649" cy="1827756"/>
          </a:xfrm>
          <a:prstGeom prst="cube">
            <a:avLst>
              <a:gd name="adj" fmla="val 89661"/>
            </a:avLst>
          </a:prstGeom>
          <a:solidFill>
            <a:schemeClr val="accent2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DF0EA3B-E03D-4F30-AA81-11FE2A63A849}"/>
              </a:ext>
            </a:extLst>
          </p:cNvPr>
          <p:cNvCxnSpPr>
            <a:cxnSpLocks/>
          </p:cNvCxnSpPr>
          <p:nvPr/>
        </p:nvCxnSpPr>
        <p:spPr>
          <a:xfrm>
            <a:off x="9701288" y="2614841"/>
            <a:ext cx="175983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8A256A18-0DE2-495D-9051-84C2F57FDFB0}"/>
              </a:ext>
            </a:extLst>
          </p:cNvPr>
          <p:cNvSpPr txBox="1"/>
          <p:nvPr/>
        </p:nvSpPr>
        <p:spPr>
          <a:xfrm>
            <a:off x="7042196" y="4582738"/>
            <a:ext cx="1365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Skip connection</a:t>
            </a:r>
          </a:p>
        </p:txBody>
      </p:sp>
      <p:sp>
        <p:nvSpPr>
          <p:cNvPr id="101" name="정육면체 100">
            <a:extLst>
              <a:ext uri="{FF2B5EF4-FFF2-40B4-BE49-F238E27FC236}">
                <a16:creationId xmlns:a16="http://schemas.microsoft.com/office/drawing/2014/main" id="{58B1CD4C-492A-43F8-BF95-CDFE7F69C277}"/>
              </a:ext>
            </a:extLst>
          </p:cNvPr>
          <p:cNvSpPr/>
          <p:nvPr/>
        </p:nvSpPr>
        <p:spPr>
          <a:xfrm>
            <a:off x="1052919" y="4798730"/>
            <a:ext cx="989374" cy="118900"/>
          </a:xfrm>
          <a:prstGeom prst="cube">
            <a:avLst>
              <a:gd name="adj" fmla="val 43426"/>
            </a:avLst>
          </a:prstGeom>
          <a:solidFill>
            <a:srgbClr val="00B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17234EB-E0FA-4202-9181-F7E13B877B91}"/>
              </a:ext>
            </a:extLst>
          </p:cNvPr>
          <p:cNvSpPr txBox="1"/>
          <p:nvPr/>
        </p:nvSpPr>
        <p:spPr>
          <a:xfrm>
            <a:off x="2122358" y="4681804"/>
            <a:ext cx="897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: LR mage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1803136-171B-4A94-B68D-8DB8D5173261}"/>
              </a:ext>
            </a:extLst>
          </p:cNvPr>
          <p:cNvSpPr txBox="1"/>
          <p:nvPr/>
        </p:nvSpPr>
        <p:spPr>
          <a:xfrm>
            <a:off x="2136412" y="4959696"/>
            <a:ext cx="2178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: Bicubic  upscaled Image</a:t>
            </a:r>
          </a:p>
        </p:txBody>
      </p:sp>
      <p:sp>
        <p:nvSpPr>
          <p:cNvPr id="104" name="정육면체 103">
            <a:extLst>
              <a:ext uri="{FF2B5EF4-FFF2-40B4-BE49-F238E27FC236}">
                <a16:creationId xmlns:a16="http://schemas.microsoft.com/office/drawing/2014/main" id="{233D6739-FC46-433D-80F2-C6B628E40F4F}"/>
              </a:ext>
            </a:extLst>
          </p:cNvPr>
          <p:cNvSpPr/>
          <p:nvPr/>
        </p:nvSpPr>
        <p:spPr>
          <a:xfrm>
            <a:off x="1052919" y="5069304"/>
            <a:ext cx="989374" cy="118900"/>
          </a:xfrm>
          <a:prstGeom prst="cube">
            <a:avLst>
              <a:gd name="adj" fmla="val 43426"/>
            </a:avLst>
          </a:prstGeom>
          <a:solidFill>
            <a:srgbClr val="C00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정육면체 104">
            <a:extLst>
              <a:ext uri="{FF2B5EF4-FFF2-40B4-BE49-F238E27FC236}">
                <a16:creationId xmlns:a16="http://schemas.microsoft.com/office/drawing/2014/main" id="{1AEC90CF-4F09-4FBF-81DF-D5C4B8EE6D71}"/>
              </a:ext>
            </a:extLst>
          </p:cNvPr>
          <p:cNvSpPr/>
          <p:nvPr/>
        </p:nvSpPr>
        <p:spPr>
          <a:xfrm>
            <a:off x="1052919" y="5339878"/>
            <a:ext cx="989374" cy="118900"/>
          </a:xfrm>
          <a:prstGeom prst="cube">
            <a:avLst>
              <a:gd name="adj" fmla="val 43426"/>
            </a:avLst>
          </a:prstGeom>
          <a:solidFill>
            <a:srgbClr val="16CCB6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AA7F8FC-A6C4-4E4F-8F08-C72EE829C581}"/>
              </a:ext>
            </a:extLst>
          </p:cNvPr>
          <p:cNvSpPr txBox="1"/>
          <p:nvPr/>
        </p:nvSpPr>
        <p:spPr>
          <a:xfrm>
            <a:off x="2136412" y="5257461"/>
            <a:ext cx="2178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: Input layer</a:t>
            </a:r>
          </a:p>
        </p:txBody>
      </p:sp>
      <p:sp>
        <p:nvSpPr>
          <p:cNvPr id="107" name="정육면체 106">
            <a:extLst>
              <a:ext uri="{FF2B5EF4-FFF2-40B4-BE49-F238E27FC236}">
                <a16:creationId xmlns:a16="http://schemas.microsoft.com/office/drawing/2014/main" id="{04DC2CB8-E9DA-4852-8744-DEB9ACB970A6}"/>
              </a:ext>
            </a:extLst>
          </p:cNvPr>
          <p:cNvSpPr/>
          <p:nvPr/>
        </p:nvSpPr>
        <p:spPr>
          <a:xfrm>
            <a:off x="1052919" y="5607109"/>
            <a:ext cx="989374" cy="118900"/>
          </a:xfrm>
          <a:prstGeom prst="cube">
            <a:avLst>
              <a:gd name="adj" fmla="val 43426"/>
            </a:avLst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FA905F0-070A-47CF-B69D-0AE9EE95F64F}"/>
              </a:ext>
            </a:extLst>
          </p:cNvPr>
          <p:cNvSpPr txBox="1"/>
          <p:nvPr/>
        </p:nvSpPr>
        <p:spPr>
          <a:xfrm>
            <a:off x="2136412" y="5536559"/>
            <a:ext cx="2178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: Hidden layer</a:t>
            </a:r>
          </a:p>
        </p:txBody>
      </p:sp>
      <p:sp>
        <p:nvSpPr>
          <p:cNvPr id="109" name="정육면체 108">
            <a:extLst>
              <a:ext uri="{FF2B5EF4-FFF2-40B4-BE49-F238E27FC236}">
                <a16:creationId xmlns:a16="http://schemas.microsoft.com/office/drawing/2014/main" id="{7FA807DA-FAC2-40E2-91FE-882290B89A89}"/>
              </a:ext>
            </a:extLst>
          </p:cNvPr>
          <p:cNvSpPr/>
          <p:nvPr/>
        </p:nvSpPr>
        <p:spPr>
          <a:xfrm>
            <a:off x="1052919" y="5874340"/>
            <a:ext cx="989374" cy="118900"/>
          </a:xfrm>
          <a:prstGeom prst="cube">
            <a:avLst>
              <a:gd name="adj" fmla="val 43426"/>
            </a:avLst>
          </a:prstGeom>
          <a:solidFill>
            <a:schemeClr val="accent2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A4FFAA5-89EB-4041-A49B-2AA901448AF9}"/>
              </a:ext>
            </a:extLst>
          </p:cNvPr>
          <p:cNvSpPr txBox="1"/>
          <p:nvPr/>
        </p:nvSpPr>
        <p:spPr>
          <a:xfrm>
            <a:off x="2136412" y="5833118"/>
            <a:ext cx="2178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: Reconstruction layer</a:t>
            </a: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B87848-1F7D-4110-A28A-4D9370DEF85D}"/>
              </a:ext>
            </a:extLst>
          </p:cNvPr>
          <p:cNvCxnSpPr>
            <a:cxnSpLocks/>
          </p:cNvCxnSpPr>
          <p:nvPr/>
        </p:nvCxnSpPr>
        <p:spPr>
          <a:xfrm>
            <a:off x="4337898" y="5697046"/>
            <a:ext cx="552331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ABFB6E9-04BE-475F-A7AF-B6C6FD24007C}"/>
              </a:ext>
            </a:extLst>
          </p:cNvPr>
          <p:cNvSpPr txBox="1"/>
          <p:nvPr/>
        </p:nvSpPr>
        <p:spPr>
          <a:xfrm>
            <a:off x="4890229" y="5536559"/>
            <a:ext cx="2178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: Output branch</a:t>
            </a: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0678422E-867C-4B3C-BEA1-53A6530911F8}"/>
              </a:ext>
            </a:extLst>
          </p:cNvPr>
          <p:cNvCxnSpPr>
            <a:cxnSpLocks/>
          </p:cNvCxnSpPr>
          <p:nvPr/>
        </p:nvCxnSpPr>
        <p:spPr>
          <a:xfrm>
            <a:off x="4337898" y="5954009"/>
            <a:ext cx="552331" cy="0"/>
          </a:xfrm>
          <a:prstGeom prst="straightConnector1">
            <a:avLst/>
          </a:prstGeom>
          <a:ln w="38100">
            <a:solidFill>
              <a:schemeClr val="tx1"/>
            </a:solidFill>
            <a:prstDash val="dash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99D546AA-A19A-421A-ADE0-34CFCB3FC2A1}"/>
              </a:ext>
            </a:extLst>
          </p:cNvPr>
          <p:cNvSpPr txBox="1"/>
          <p:nvPr/>
        </p:nvSpPr>
        <p:spPr>
          <a:xfrm>
            <a:off x="4890229" y="5793522"/>
            <a:ext cx="2178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: Skip connection</a:t>
            </a:r>
          </a:p>
        </p:txBody>
      </p:sp>
      <p:sp>
        <p:nvSpPr>
          <p:cNvPr id="120" name="오른쪽 중괄호 119">
            <a:extLst>
              <a:ext uri="{FF2B5EF4-FFF2-40B4-BE49-F238E27FC236}">
                <a16:creationId xmlns:a16="http://schemas.microsoft.com/office/drawing/2014/main" id="{6E862487-17BE-48E8-8370-FACC819223E6}"/>
              </a:ext>
            </a:extLst>
          </p:cNvPr>
          <p:cNvSpPr/>
          <p:nvPr/>
        </p:nvSpPr>
        <p:spPr>
          <a:xfrm rot="16200000">
            <a:off x="6640261" y="-1161470"/>
            <a:ext cx="206100" cy="5383879"/>
          </a:xfrm>
          <a:prstGeom prst="rightBrace">
            <a:avLst>
              <a:gd name="adj1" fmla="val 75704"/>
              <a:gd name="adj2" fmla="val 49815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8943A96-6661-4F39-A40C-3B2F2755C442}"/>
              </a:ext>
            </a:extLst>
          </p:cNvPr>
          <p:cNvSpPr txBox="1"/>
          <p:nvPr/>
        </p:nvSpPr>
        <p:spPr>
          <a:xfrm>
            <a:off x="6738696" y="1215140"/>
            <a:ext cx="1403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18 hidden layers</a:t>
            </a:r>
            <a:endParaRPr lang="ko-KR" altLang="en-US" sz="14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2FE525E-2E38-47E4-8501-931695B5EFA0}"/>
              </a:ext>
            </a:extLst>
          </p:cNvPr>
          <p:cNvSpPr txBox="1"/>
          <p:nvPr/>
        </p:nvSpPr>
        <p:spPr>
          <a:xfrm>
            <a:off x="9102311" y="5145444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2"/>
                </a:solidFill>
              </a:rPr>
              <a:t>Multi-Scale (x2 ~ x4)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2"/>
                </a:solidFill>
              </a:rPr>
              <a:t>20 CNN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2"/>
                </a:solidFill>
              </a:rPr>
              <a:t>Global skip connection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58" name="제목 5">
            <a:extLst>
              <a:ext uri="{FF2B5EF4-FFF2-40B4-BE49-F238E27FC236}">
                <a16:creationId xmlns:a16="http://schemas.microsoft.com/office/drawing/2014/main" id="{D394D3CC-F2DB-4CC7-A60D-84E7E4B99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666"/>
            <a:ext cx="10673900" cy="519141"/>
          </a:xfrm>
        </p:spPr>
        <p:txBody>
          <a:bodyPr/>
          <a:lstStyle/>
          <a:p>
            <a:r>
              <a:rPr lang="en-US" altLang="ko-KR" dirty="0"/>
              <a:t>Introduction - Preliminary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0346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146E50-D070-41FE-88B5-91F68311B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8048" y="6442870"/>
            <a:ext cx="2743200" cy="365125"/>
          </a:xfrm>
        </p:spPr>
        <p:txBody>
          <a:bodyPr/>
          <a:lstStyle/>
          <a:p>
            <a:fld id="{5E76BB3F-EC35-4905-A5EC-4D78F0DCE77F}" type="slidenum">
              <a:rPr lang="en-US" smtClean="0"/>
              <a:t>7</a:t>
            </a:fld>
            <a:endParaRPr lang="en-US"/>
          </a:p>
        </p:txBody>
      </p:sp>
      <p:sp>
        <p:nvSpPr>
          <p:cNvPr id="7" name="Rectangle 99">
            <a:extLst>
              <a:ext uri="{FF2B5EF4-FFF2-40B4-BE49-F238E27FC236}">
                <a16:creationId xmlns:a16="http://schemas.microsoft.com/office/drawing/2014/main" id="{94155601-FD97-47D7-8D9F-A64CDBF355D8}"/>
              </a:ext>
            </a:extLst>
          </p:cNvPr>
          <p:cNvSpPr/>
          <p:nvPr/>
        </p:nvSpPr>
        <p:spPr>
          <a:xfrm>
            <a:off x="-1" y="688640"/>
            <a:ext cx="9472475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/>
              <a:t>Trade-off relationship between speed and performance over depth </a:t>
            </a:r>
            <a:endParaRPr lang="ko-KR" altLang="en-US" sz="2000" b="1" dirty="0"/>
          </a:p>
        </p:txBody>
      </p:sp>
      <p:sp>
        <p:nvSpPr>
          <p:cNvPr id="147" name="정육면체 146">
            <a:extLst>
              <a:ext uri="{FF2B5EF4-FFF2-40B4-BE49-F238E27FC236}">
                <a16:creationId xmlns:a16="http://schemas.microsoft.com/office/drawing/2014/main" id="{B9AFBD79-3002-4542-98CD-07EAE8C23D76}"/>
              </a:ext>
            </a:extLst>
          </p:cNvPr>
          <p:cNvSpPr/>
          <p:nvPr/>
        </p:nvSpPr>
        <p:spPr>
          <a:xfrm>
            <a:off x="192015" y="1579466"/>
            <a:ext cx="125366" cy="306524"/>
          </a:xfrm>
          <a:prstGeom prst="cube">
            <a:avLst>
              <a:gd name="adj" fmla="val 83480"/>
            </a:avLst>
          </a:prstGeom>
          <a:solidFill>
            <a:srgbClr val="00B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48" name="정육면체 147">
            <a:extLst>
              <a:ext uri="{FF2B5EF4-FFF2-40B4-BE49-F238E27FC236}">
                <a16:creationId xmlns:a16="http://schemas.microsoft.com/office/drawing/2014/main" id="{B58B8B6C-FF1A-4AAE-AB46-4C71808FE219}"/>
              </a:ext>
            </a:extLst>
          </p:cNvPr>
          <p:cNvSpPr/>
          <p:nvPr/>
        </p:nvSpPr>
        <p:spPr>
          <a:xfrm>
            <a:off x="484298" y="1367992"/>
            <a:ext cx="184302" cy="519195"/>
          </a:xfrm>
          <a:prstGeom prst="cube">
            <a:avLst>
              <a:gd name="adj" fmla="val 89661"/>
            </a:avLst>
          </a:prstGeom>
          <a:solidFill>
            <a:srgbClr val="C0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9F7A8373-982A-4964-9632-4A0BD28F7167}"/>
              </a:ext>
            </a:extLst>
          </p:cNvPr>
          <p:cNvCxnSpPr>
            <a:cxnSpLocks/>
          </p:cNvCxnSpPr>
          <p:nvPr/>
        </p:nvCxnSpPr>
        <p:spPr>
          <a:xfrm>
            <a:off x="355567" y="1632598"/>
            <a:ext cx="106807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9BCEEF91-D36B-4CCB-906C-7EFE644E1354}"/>
              </a:ext>
            </a:extLst>
          </p:cNvPr>
          <p:cNvSpPr txBox="1"/>
          <p:nvPr/>
        </p:nvSpPr>
        <p:spPr>
          <a:xfrm>
            <a:off x="650863" y="1487733"/>
            <a:ext cx="2333735" cy="331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: depth 0 (same as Bicubic)</a:t>
            </a:r>
          </a:p>
        </p:txBody>
      </p:sp>
      <p:sp>
        <p:nvSpPr>
          <p:cNvPr id="92" name="원호 91">
            <a:extLst>
              <a:ext uri="{FF2B5EF4-FFF2-40B4-BE49-F238E27FC236}">
                <a16:creationId xmlns:a16="http://schemas.microsoft.com/office/drawing/2014/main" id="{A1A10C8F-014D-46DA-925C-1A2240B85CEB}"/>
              </a:ext>
            </a:extLst>
          </p:cNvPr>
          <p:cNvSpPr/>
          <p:nvPr/>
        </p:nvSpPr>
        <p:spPr>
          <a:xfrm rot="10800000">
            <a:off x="405080" y="4875457"/>
            <a:ext cx="2719287" cy="1199447"/>
          </a:xfrm>
          <a:prstGeom prst="arc">
            <a:avLst>
              <a:gd name="adj1" fmla="val 10984851"/>
              <a:gd name="adj2" fmla="val 21577714"/>
            </a:avLst>
          </a:prstGeom>
          <a:ln w="19050">
            <a:solidFill>
              <a:schemeClr val="tx1"/>
            </a:solidFill>
            <a:prstDash val="lgDashDotDot"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95" name="원호 94">
            <a:extLst>
              <a:ext uri="{FF2B5EF4-FFF2-40B4-BE49-F238E27FC236}">
                <a16:creationId xmlns:a16="http://schemas.microsoft.com/office/drawing/2014/main" id="{51867646-32D3-432E-BB24-94B7030475E0}"/>
              </a:ext>
            </a:extLst>
          </p:cNvPr>
          <p:cNvSpPr/>
          <p:nvPr/>
        </p:nvSpPr>
        <p:spPr>
          <a:xfrm rot="10800000">
            <a:off x="405081" y="2895367"/>
            <a:ext cx="1183618" cy="1199447"/>
          </a:xfrm>
          <a:prstGeom prst="arc">
            <a:avLst>
              <a:gd name="adj1" fmla="val 10984851"/>
              <a:gd name="adj2" fmla="val 21577714"/>
            </a:avLst>
          </a:prstGeom>
          <a:ln w="19050">
            <a:solidFill>
              <a:schemeClr val="tx1"/>
            </a:solidFill>
            <a:prstDash val="lgDashDotDot"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C39769B8-ED56-49B5-917E-08D78E1FD03B}"/>
              </a:ext>
            </a:extLst>
          </p:cNvPr>
          <p:cNvSpPr/>
          <p:nvPr/>
        </p:nvSpPr>
        <p:spPr>
          <a:xfrm>
            <a:off x="1568938" y="3485083"/>
            <a:ext cx="54582" cy="47287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4702461A-CF81-4A8F-BA55-787A56171209}"/>
              </a:ext>
            </a:extLst>
          </p:cNvPr>
          <p:cNvSpPr/>
          <p:nvPr/>
        </p:nvSpPr>
        <p:spPr>
          <a:xfrm>
            <a:off x="187898" y="3453842"/>
            <a:ext cx="128178" cy="313401"/>
          </a:xfrm>
          <a:prstGeom prst="cube">
            <a:avLst>
              <a:gd name="adj" fmla="val 83480"/>
            </a:avLst>
          </a:prstGeom>
          <a:solidFill>
            <a:srgbClr val="00B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5" name="정육면체 14">
            <a:extLst>
              <a:ext uri="{FF2B5EF4-FFF2-40B4-BE49-F238E27FC236}">
                <a16:creationId xmlns:a16="http://schemas.microsoft.com/office/drawing/2014/main" id="{C884D757-B441-4960-8E83-B4605749CB29}"/>
              </a:ext>
            </a:extLst>
          </p:cNvPr>
          <p:cNvSpPr/>
          <p:nvPr/>
        </p:nvSpPr>
        <p:spPr>
          <a:xfrm>
            <a:off x="486738" y="3237624"/>
            <a:ext cx="188436" cy="530843"/>
          </a:xfrm>
          <a:prstGeom prst="cube">
            <a:avLst>
              <a:gd name="adj" fmla="val 89661"/>
            </a:avLst>
          </a:prstGeom>
          <a:solidFill>
            <a:srgbClr val="C0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8" name="정육면체 17">
            <a:extLst>
              <a:ext uri="{FF2B5EF4-FFF2-40B4-BE49-F238E27FC236}">
                <a16:creationId xmlns:a16="http://schemas.microsoft.com/office/drawing/2014/main" id="{2F7BA39F-1100-406B-9A8B-1D6094CA9CF5}"/>
              </a:ext>
            </a:extLst>
          </p:cNvPr>
          <p:cNvSpPr/>
          <p:nvPr/>
        </p:nvSpPr>
        <p:spPr>
          <a:xfrm>
            <a:off x="768151" y="3237624"/>
            <a:ext cx="217111" cy="530843"/>
          </a:xfrm>
          <a:prstGeom prst="cube">
            <a:avLst>
              <a:gd name="adj" fmla="val 78783"/>
            </a:avLst>
          </a:prstGeom>
          <a:solidFill>
            <a:srgbClr val="16CCB6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9" name="정육면체 18">
            <a:extLst>
              <a:ext uri="{FF2B5EF4-FFF2-40B4-BE49-F238E27FC236}">
                <a16:creationId xmlns:a16="http://schemas.microsoft.com/office/drawing/2014/main" id="{C8B0CA9B-18FF-4231-A50C-29B15884263C}"/>
              </a:ext>
            </a:extLst>
          </p:cNvPr>
          <p:cNvSpPr/>
          <p:nvPr/>
        </p:nvSpPr>
        <p:spPr>
          <a:xfrm>
            <a:off x="879622" y="3237624"/>
            <a:ext cx="217111" cy="530843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20" name="정육면체 19">
            <a:extLst>
              <a:ext uri="{FF2B5EF4-FFF2-40B4-BE49-F238E27FC236}">
                <a16:creationId xmlns:a16="http://schemas.microsoft.com/office/drawing/2014/main" id="{80FA23F5-D2A6-4664-9759-A72FC664E34B}"/>
              </a:ext>
            </a:extLst>
          </p:cNvPr>
          <p:cNvSpPr/>
          <p:nvPr/>
        </p:nvSpPr>
        <p:spPr>
          <a:xfrm>
            <a:off x="991094" y="3237624"/>
            <a:ext cx="217111" cy="530843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3CAFD4C-D558-48D2-A415-6E7F39031F39}"/>
              </a:ext>
            </a:extLst>
          </p:cNvPr>
          <p:cNvCxnSpPr>
            <a:cxnSpLocks/>
          </p:cNvCxnSpPr>
          <p:nvPr/>
        </p:nvCxnSpPr>
        <p:spPr>
          <a:xfrm>
            <a:off x="355120" y="3508167"/>
            <a:ext cx="109204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173C312-4C91-4AFA-A359-8BC463FD5F2D}"/>
              </a:ext>
            </a:extLst>
          </p:cNvPr>
          <p:cNvCxnSpPr>
            <a:cxnSpLocks/>
          </p:cNvCxnSpPr>
          <p:nvPr/>
        </p:nvCxnSpPr>
        <p:spPr>
          <a:xfrm>
            <a:off x="629439" y="3508167"/>
            <a:ext cx="109204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EF009E2-99A1-4F54-87A9-479339797B54}"/>
              </a:ext>
            </a:extLst>
          </p:cNvPr>
          <p:cNvCxnSpPr>
            <a:cxnSpLocks/>
          </p:cNvCxnSpPr>
          <p:nvPr/>
        </p:nvCxnSpPr>
        <p:spPr>
          <a:xfrm>
            <a:off x="1455565" y="3508167"/>
            <a:ext cx="104316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더하기 기호 58">
            <a:extLst>
              <a:ext uri="{FF2B5EF4-FFF2-40B4-BE49-F238E27FC236}">
                <a16:creationId xmlns:a16="http://schemas.microsoft.com/office/drawing/2014/main" id="{BFF818C4-8193-42B1-B6F8-557BBFD8524C}"/>
              </a:ext>
            </a:extLst>
          </p:cNvPr>
          <p:cNvSpPr/>
          <p:nvPr/>
        </p:nvSpPr>
        <p:spPr>
          <a:xfrm>
            <a:off x="1567650" y="3484060"/>
            <a:ext cx="55869" cy="48402"/>
          </a:xfrm>
          <a:prstGeom prst="mathPlus">
            <a:avLst>
              <a:gd name="adj1" fmla="val 457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391BCCCB-788E-4D9D-B17D-8AFADC91A0B6}"/>
              </a:ext>
            </a:extLst>
          </p:cNvPr>
          <p:cNvSpPr/>
          <p:nvPr/>
        </p:nvSpPr>
        <p:spPr>
          <a:xfrm>
            <a:off x="1713944" y="3249417"/>
            <a:ext cx="171244" cy="517825"/>
          </a:xfrm>
          <a:prstGeom prst="cube">
            <a:avLst>
              <a:gd name="adj" fmla="val 89661"/>
            </a:avLst>
          </a:prstGeom>
          <a:solidFill>
            <a:schemeClr val="accent2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DF0EA3B-E03D-4F30-AA81-11FE2A63A849}"/>
              </a:ext>
            </a:extLst>
          </p:cNvPr>
          <p:cNvCxnSpPr>
            <a:cxnSpLocks/>
          </p:cNvCxnSpPr>
          <p:nvPr/>
        </p:nvCxnSpPr>
        <p:spPr>
          <a:xfrm>
            <a:off x="1637044" y="3509659"/>
            <a:ext cx="57549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0CF145A7-C173-41C6-A936-33AA4C2EC3F9}"/>
              </a:ext>
            </a:extLst>
          </p:cNvPr>
          <p:cNvSpPr txBox="1"/>
          <p:nvPr/>
        </p:nvSpPr>
        <p:spPr>
          <a:xfrm>
            <a:off x="1858255" y="3320912"/>
            <a:ext cx="846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: depth 6</a:t>
            </a:r>
            <a:endParaRPr lang="ko-KR" altLang="en-US" sz="1400" b="1" dirty="0"/>
          </a:p>
        </p:txBody>
      </p:sp>
      <p:sp>
        <p:nvSpPr>
          <p:cNvPr id="159" name="정육면체 158">
            <a:extLst>
              <a:ext uri="{FF2B5EF4-FFF2-40B4-BE49-F238E27FC236}">
                <a16:creationId xmlns:a16="http://schemas.microsoft.com/office/drawing/2014/main" id="{4F1D47EF-8E07-4C0F-AD1D-4B5D6E476584}"/>
              </a:ext>
            </a:extLst>
          </p:cNvPr>
          <p:cNvSpPr/>
          <p:nvPr/>
        </p:nvSpPr>
        <p:spPr>
          <a:xfrm>
            <a:off x="1100290" y="3237624"/>
            <a:ext cx="217111" cy="530843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62" name="원호 61">
            <a:extLst>
              <a:ext uri="{FF2B5EF4-FFF2-40B4-BE49-F238E27FC236}">
                <a16:creationId xmlns:a16="http://schemas.microsoft.com/office/drawing/2014/main" id="{3573C253-CA84-4D60-A60C-AF21794E661F}"/>
              </a:ext>
            </a:extLst>
          </p:cNvPr>
          <p:cNvSpPr/>
          <p:nvPr/>
        </p:nvSpPr>
        <p:spPr>
          <a:xfrm rot="10800000">
            <a:off x="405077" y="3882989"/>
            <a:ext cx="1762229" cy="1199447"/>
          </a:xfrm>
          <a:prstGeom prst="arc">
            <a:avLst>
              <a:gd name="adj1" fmla="val 10984851"/>
              <a:gd name="adj2" fmla="val 21577714"/>
            </a:avLst>
          </a:prstGeom>
          <a:ln w="19050">
            <a:solidFill>
              <a:schemeClr val="tx1"/>
            </a:solidFill>
            <a:prstDash val="lgDashDotDot"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4F46D06F-BD07-4A04-8018-FDDA82B3BA31}"/>
              </a:ext>
            </a:extLst>
          </p:cNvPr>
          <p:cNvSpPr/>
          <p:nvPr/>
        </p:nvSpPr>
        <p:spPr>
          <a:xfrm>
            <a:off x="2131528" y="4472708"/>
            <a:ext cx="54582" cy="47287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65" name="정육면체 64">
            <a:extLst>
              <a:ext uri="{FF2B5EF4-FFF2-40B4-BE49-F238E27FC236}">
                <a16:creationId xmlns:a16="http://schemas.microsoft.com/office/drawing/2014/main" id="{0A4DDB69-EEAB-4FE3-9E1B-F5337CE349D5}"/>
              </a:ext>
            </a:extLst>
          </p:cNvPr>
          <p:cNvSpPr/>
          <p:nvPr/>
        </p:nvSpPr>
        <p:spPr>
          <a:xfrm>
            <a:off x="187898" y="4441466"/>
            <a:ext cx="128178" cy="313401"/>
          </a:xfrm>
          <a:prstGeom prst="cube">
            <a:avLst>
              <a:gd name="adj" fmla="val 83480"/>
            </a:avLst>
          </a:prstGeom>
          <a:solidFill>
            <a:srgbClr val="00B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66" name="정육면체 65">
            <a:extLst>
              <a:ext uri="{FF2B5EF4-FFF2-40B4-BE49-F238E27FC236}">
                <a16:creationId xmlns:a16="http://schemas.microsoft.com/office/drawing/2014/main" id="{73C59BF3-A8FD-4C83-BA9B-D69D5BBC6A32}"/>
              </a:ext>
            </a:extLst>
          </p:cNvPr>
          <p:cNvSpPr/>
          <p:nvPr/>
        </p:nvSpPr>
        <p:spPr>
          <a:xfrm>
            <a:off x="486738" y="4225249"/>
            <a:ext cx="188436" cy="530843"/>
          </a:xfrm>
          <a:prstGeom prst="cube">
            <a:avLst>
              <a:gd name="adj" fmla="val 89661"/>
            </a:avLst>
          </a:prstGeom>
          <a:solidFill>
            <a:srgbClr val="C0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74" name="정육면체 73">
            <a:extLst>
              <a:ext uri="{FF2B5EF4-FFF2-40B4-BE49-F238E27FC236}">
                <a16:creationId xmlns:a16="http://schemas.microsoft.com/office/drawing/2014/main" id="{CF0CCBDC-7E56-4FB5-99F5-E9484B42B4D3}"/>
              </a:ext>
            </a:extLst>
          </p:cNvPr>
          <p:cNvSpPr/>
          <p:nvPr/>
        </p:nvSpPr>
        <p:spPr>
          <a:xfrm>
            <a:off x="768151" y="4225249"/>
            <a:ext cx="217111" cy="530843"/>
          </a:xfrm>
          <a:prstGeom prst="cube">
            <a:avLst>
              <a:gd name="adj" fmla="val 78783"/>
            </a:avLst>
          </a:prstGeom>
          <a:solidFill>
            <a:srgbClr val="16CCB6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75" name="정육면체 74">
            <a:extLst>
              <a:ext uri="{FF2B5EF4-FFF2-40B4-BE49-F238E27FC236}">
                <a16:creationId xmlns:a16="http://schemas.microsoft.com/office/drawing/2014/main" id="{808C7BC2-A76F-403E-AD7B-C81077847E72}"/>
              </a:ext>
            </a:extLst>
          </p:cNvPr>
          <p:cNvSpPr/>
          <p:nvPr/>
        </p:nvSpPr>
        <p:spPr>
          <a:xfrm>
            <a:off x="879622" y="4225249"/>
            <a:ext cx="217111" cy="530843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76" name="정육면체 75">
            <a:extLst>
              <a:ext uri="{FF2B5EF4-FFF2-40B4-BE49-F238E27FC236}">
                <a16:creationId xmlns:a16="http://schemas.microsoft.com/office/drawing/2014/main" id="{A1E852DF-DE77-44A4-BF75-54BC2580D51B}"/>
              </a:ext>
            </a:extLst>
          </p:cNvPr>
          <p:cNvSpPr/>
          <p:nvPr/>
        </p:nvSpPr>
        <p:spPr>
          <a:xfrm>
            <a:off x="991094" y="4225249"/>
            <a:ext cx="217111" cy="530843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77" name="정육면체 76">
            <a:extLst>
              <a:ext uri="{FF2B5EF4-FFF2-40B4-BE49-F238E27FC236}">
                <a16:creationId xmlns:a16="http://schemas.microsoft.com/office/drawing/2014/main" id="{580FDC86-D185-4CA6-A567-927548169945}"/>
              </a:ext>
            </a:extLst>
          </p:cNvPr>
          <p:cNvSpPr/>
          <p:nvPr/>
        </p:nvSpPr>
        <p:spPr>
          <a:xfrm>
            <a:off x="1104287" y="4225249"/>
            <a:ext cx="217111" cy="530843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78" name="정육면체 77">
            <a:extLst>
              <a:ext uri="{FF2B5EF4-FFF2-40B4-BE49-F238E27FC236}">
                <a16:creationId xmlns:a16="http://schemas.microsoft.com/office/drawing/2014/main" id="{528D29A4-4A7F-42C9-A345-9B691C865559}"/>
              </a:ext>
            </a:extLst>
          </p:cNvPr>
          <p:cNvSpPr/>
          <p:nvPr/>
        </p:nvSpPr>
        <p:spPr>
          <a:xfrm>
            <a:off x="1215759" y="4225249"/>
            <a:ext cx="217111" cy="530843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79" name="정육면체 78">
            <a:extLst>
              <a:ext uri="{FF2B5EF4-FFF2-40B4-BE49-F238E27FC236}">
                <a16:creationId xmlns:a16="http://schemas.microsoft.com/office/drawing/2014/main" id="{77C0A6D8-0635-4F54-94B6-F1D50AEFCD51}"/>
              </a:ext>
            </a:extLst>
          </p:cNvPr>
          <p:cNvSpPr/>
          <p:nvPr/>
        </p:nvSpPr>
        <p:spPr>
          <a:xfrm>
            <a:off x="1327230" y="4225249"/>
            <a:ext cx="217111" cy="530843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AECD437A-9647-43BD-BE40-CBB792D68752}"/>
              </a:ext>
            </a:extLst>
          </p:cNvPr>
          <p:cNvCxnSpPr>
            <a:cxnSpLocks/>
          </p:cNvCxnSpPr>
          <p:nvPr/>
        </p:nvCxnSpPr>
        <p:spPr>
          <a:xfrm>
            <a:off x="355120" y="4495792"/>
            <a:ext cx="109204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43536639-613C-4DA6-AC7C-55C98EFF0FDD}"/>
              </a:ext>
            </a:extLst>
          </p:cNvPr>
          <p:cNvCxnSpPr>
            <a:cxnSpLocks/>
          </p:cNvCxnSpPr>
          <p:nvPr/>
        </p:nvCxnSpPr>
        <p:spPr>
          <a:xfrm>
            <a:off x="629439" y="4495792"/>
            <a:ext cx="109204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539A9756-0A9B-4A3E-99E4-7824E7A166AF}"/>
              </a:ext>
            </a:extLst>
          </p:cNvPr>
          <p:cNvCxnSpPr>
            <a:cxnSpLocks/>
          </p:cNvCxnSpPr>
          <p:nvPr/>
        </p:nvCxnSpPr>
        <p:spPr>
          <a:xfrm>
            <a:off x="2018972" y="4495792"/>
            <a:ext cx="103500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더하기 기호 70">
            <a:extLst>
              <a:ext uri="{FF2B5EF4-FFF2-40B4-BE49-F238E27FC236}">
                <a16:creationId xmlns:a16="http://schemas.microsoft.com/office/drawing/2014/main" id="{D604225A-78D3-4501-85A2-B6BDE458C937}"/>
              </a:ext>
            </a:extLst>
          </p:cNvPr>
          <p:cNvSpPr/>
          <p:nvPr/>
        </p:nvSpPr>
        <p:spPr>
          <a:xfrm>
            <a:off x="2130241" y="4471685"/>
            <a:ext cx="55869" cy="48402"/>
          </a:xfrm>
          <a:prstGeom prst="mathPlus">
            <a:avLst>
              <a:gd name="adj1" fmla="val 457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72" name="정육면체 71">
            <a:extLst>
              <a:ext uri="{FF2B5EF4-FFF2-40B4-BE49-F238E27FC236}">
                <a16:creationId xmlns:a16="http://schemas.microsoft.com/office/drawing/2014/main" id="{2487763C-837D-4E81-B9F1-EFF6AA34F669}"/>
              </a:ext>
            </a:extLst>
          </p:cNvPr>
          <p:cNvSpPr/>
          <p:nvPr/>
        </p:nvSpPr>
        <p:spPr>
          <a:xfrm>
            <a:off x="2276535" y="4237043"/>
            <a:ext cx="171244" cy="517825"/>
          </a:xfrm>
          <a:prstGeom prst="cube">
            <a:avLst>
              <a:gd name="adj" fmla="val 89661"/>
            </a:avLst>
          </a:prstGeom>
          <a:solidFill>
            <a:schemeClr val="accent2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FE1AC6C8-199D-4A4A-A506-958AFEAB9362}"/>
              </a:ext>
            </a:extLst>
          </p:cNvPr>
          <p:cNvCxnSpPr>
            <a:cxnSpLocks/>
          </p:cNvCxnSpPr>
          <p:nvPr/>
        </p:nvCxnSpPr>
        <p:spPr>
          <a:xfrm>
            <a:off x="2199635" y="4497284"/>
            <a:ext cx="57549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정육면체 159">
            <a:extLst>
              <a:ext uri="{FF2B5EF4-FFF2-40B4-BE49-F238E27FC236}">
                <a16:creationId xmlns:a16="http://schemas.microsoft.com/office/drawing/2014/main" id="{5C5638E0-4DDD-4880-B08E-990ECB39A207}"/>
              </a:ext>
            </a:extLst>
          </p:cNvPr>
          <p:cNvSpPr/>
          <p:nvPr/>
        </p:nvSpPr>
        <p:spPr>
          <a:xfrm>
            <a:off x="1446342" y="4225249"/>
            <a:ext cx="217111" cy="530843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15ADAA3-2904-4E4A-A9F2-AB5BB102AF31}"/>
              </a:ext>
            </a:extLst>
          </p:cNvPr>
          <p:cNvGrpSpPr/>
          <p:nvPr/>
        </p:nvGrpSpPr>
        <p:grpSpPr>
          <a:xfrm>
            <a:off x="187898" y="5217712"/>
            <a:ext cx="4575120" cy="656584"/>
            <a:chOff x="187898" y="5377331"/>
            <a:chExt cx="4575120" cy="656584"/>
          </a:xfrm>
        </p:grpSpPr>
        <p:sp>
          <p:nvSpPr>
            <p:cNvPr id="94" name="정육면체 93">
              <a:extLst>
                <a:ext uri="{FF2B5EF4-FFF2-40B4-BE49-F238E27FC236}">
                  <a16:creationId xmlns:a16="http://schemas.microsoft.com/office/drawing/2014/main" id="{631B4334-07E2-4D01-BC98-0914D163530D}"/>
                </a:ext>
              </a:extLst>
            </p:cNvPr>
            <p:cNvSpPr/>
            <p:nvPr/>
          </p:nvSpPr>
          <p:spPr>
            <a:xfrm>
              <a:off x="187898" y="5593549"/>
              <a:ext cx="128179" cy="313401"/>
            </a:xfrm>
            <a:prstGeom prst="cube">
              <a:avLst>
                <a:gd name="adj" fmla="val 83480"/>
              </a:avLst>
            </a:prstGeom>
            <a:solidFill>
              <a:srgbClr val="00B05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96" name="정육면체 95">
              <a:extLst>
                <a:ext uri="{FF2B5EF4-FFF2-40B4-BE49-F238E27FC236}">
                  <a16:creationId xmlns:a16="http://schemas.microsoft.com/office/drawing/2014/main" id="{75BF0AD7-D723-4E71-B685-B18BD4A00993}"/>
                </a:ext>
              </a:extLst>
            </p:cNvPr>
            <p:cNvSpPr/>
            <p:nvPr/>
          </p:nvSpPr>
          <p:spPr>
            <a:xfrm>
              <a:off x="486738" y="5377331"/>
              <a:ext cx="188436" cy="530843"/>
            </a:xfrm>
            <a:prstGeom prst="cube">
              <a:avLst>
                <a:gd name="adj" fmla="val 89661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19" name="정육면체 118">
              <a:extLst>
                <a:ext uri="{FF2B5EF4-FFF2-40B4-BE49-F238E27FC236}">
                  <a16:creationId xmlns:a16="http://schemas.microsoft.com/office/drawing/2014/main" id="{01B83B9A-893E-4868-9D3E-76B2809295FD}"/>
                </a:ext>
              </a:extLst>
            </p:cNvPr>
            <p:cNvSpPr/>
            <p:nvPr/>
          </p:nvSpPr>
          <p:spPr>
            <a:xfrm>
              <a:off x="768151" y="5377331"/>
              <a:ext cx="217111" cy="530843"/>
            </a:xfrm>
            <a:prstGeom prst="cube">
              <a:avLst>
                <a:gd name="adj" fmla="val 78783"/>
              </a:avLst>
            </a:prstGeom>
            <a:solidFill>
              <a:srgbClr val="16CCB6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22" name="정육면체 121">
              <a:extLst>
                <a:ext uri="{FF2B5EF4-FFF2-40B4-BE49-F238E27FC236}">
                  <a16:creationId xmlns:a16="http://schemas.microsoft.com/office/drawing/2014/main" id="{D3EB5BF5-0135-4570-AEE8-378F987ED9A6}"/>
                </a:ext>
              </a:extLst>
            </p:cNvPr>
            <p:cNvSpPr/>
            <p:nvPr/>
          </p:nvSpPr>
          <p:spPr>
            <a:xfrm>
              <a:off x="879623" y="5377331"/>
              <a:ext cx="217111" cy="5308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23" name="정육면체 122">
              <a:extLst>
                <a:ext uri="{FF2B5EF4-FFF2-40B4-BE49-F238E27FC236}">
                  <a16:creationId xmlns:a16="http://schemas.microsoft.com/office/drawing/2014/main" id="{63D02CF0-DE2D-43B0-99B2-AF2BBC25A955}"/>
                </a:ext>
              </a:extLst>
            </p:cNvPr>
            <p:cNvSpPr/>
            <p:nvPr/>
          </p:nvSpPr>
          <p:spPr>
            <a:xfrm>
              <a:off x="991094" y="5377331"/>
              <a:ext cx="217111" cy="5308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24" name="정육면체 123">
              <a:extLst>
                <a:ext uri="{FF2B5EF4-FFF2-40B4-BE49-F238E27FC236}">
                  <a16:creationId xmlns:a16="http://schemas.microsoft.com/office/drawing/2014/main" id="{049EDCAB-DE9A-431B-AA04-4C117D907E5F}"/>
                </a:ext>
              </a:extLst>
            </p:cNvPr>
            <p:cNvSpPr/>
            <p:nvPr/>
          </p:nvSpPr>
          <p:spPr>
            <a:xfrm>
              <a:off x="1104287" y="5377331"/>
              <a:ext cx="217111" cy="5308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25" name="정육면체 124">
              <a:extLst>
                <a:ext uri="{FF2B5EF4-FFF2-40B4-BE49-F238E27FC236}">
                  <a16:creationId xmlns:a16="http://schemas.microsoft.com/office/drawing/2014/main" id="{48C95ADA-EDD2-418E-B01E-EB73D4BF2EF6}"/>
                </a:ext>
              </a:extLst>
            </p:cNvPr>
            <p:cNvSpPr/>
            <p:nvPr/>
          </p:nvSpPr>
          <p:spPr>
            <a:xfrm>
              <a:off x="1215759" y="5377331"/>
              <a:ext cx="217111" cy="5308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26" name="정육면체 125">
              <a:extLst>
                <a:ext uri="{FF2B5EF4-FFF2-40B4-BE49-F238E27FC236}">
                  <a16:creationId xmlns:a16="http://schemas.microsoft.com/office/drawing/2014/main" id="{23ECC952-CAED-4CCC-B3EE-9CA4C05C4427}"/>
                </a:ext>
              </a:extLst>
            </p:cNvPr>
            <p:cNvSpPr/>
            <p:nvPr/>
          </p:nvSpPr>
          <p:spPr>
            <a:xfrm>
              <a:off x="1327230" y="5377331"/>
              <a:ext cx="217111" cy="5308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27" name="정육면체 126">
              <a:extLst>
                <a:ext uri="{FF2B5EF4-FFF2-40B4-BE49-F238E27FC236}">
                  <a16:creationId xmlns:a16="http://schemas.microsoft.com/office/drawing/2014/main" id="{B288AE05-F0E5-4B98-B474-C1B391E090A1}"/>
                </a:ext>
              </a:extLst>
            </p:cNvPr>
            <p:cNvSpPr/>
            <p:nvPr/>
          </p:nvSpPr>
          <p:spPr>
            <a:xfrm>
              <a:off x="1438702" y="5377331"/>
              <a:ext cx="217111" cy="5308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28" name="정육면체 127">
              <a:extLst>
                <a:ext uri="{FF2B5EF4-FFF2-40B4-BE49-F238E27FC236}">
                  <a16:creationId xmlns:a16="http://schemas.microsoft.com/office/drawing/2014/main" id="{D0A4D626-6990-43D8-B905-7B0F737F271D}"/>
                </a:ext>
              </a:extLst>
            </p:cNvPr>
            <p:cNvSpPr/>
            <p:nvPr/>
          </p:nvSpPr>
          <p:spPr>
            <a:xfrm>
              <a:off x="1550173" y="5377331"/>
              <a:ext cx="217111" cy="5308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29" name="정육면체 128">
              <a:extLst>
                <a:ext uri="{FF2B5EF4-FFF2-40B4-BE49-F238E27FC236}">
                  <a16:creationId xmlns:a16="http://schemas.microsoft.com/office/drawing/2014/main" id="{646FD208-131F-478C-99F5-A77FC2F7F835}"/>
                </a:ext>
              </a:extLst>
            </p:cNvPr>
            <p:cNvSpPr/>
            <p:nvPr/>
          </p:nvSpPr>
          <p:spPr>
            <a:xfrm>
              <a:off x="1661645" y="5377331"/>
              <a:ext cx="217111" cy="5308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30" name="정육면체 129">
              <a:extLst>
                <a:ext uri="{FF2B5EF4-FFF2-40B4-BE49-F238E27FC236}">
                  <a16:creationId xmlns:a16="http://schemas.microsoft.com/office/drawing/2014/main" id="{9DE50A08-6327-4D0F-B09F-6EF517FBB19C}"/>
                </a:ext>
              </a:extLst>
            </p:cNvPr>
            <p:cNvSpPr/>
            <p:nvPr/>
          </p:nvSpPr>
          <p:spPr>
            <a:xfrm>
              <a:off x="1774838" y="5377331"/>
              <a:ext cx="217111" cy="5308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31" name="정육면체 130">
              <a:extLst>
                <a:ext uri="{FF2B5EF4-FFF2-40B4-BE49-F238E27FC236}">
                  <a16:creationId xmlns:a16="http://schemas.microsoft.com/office/drawing/2014/main" id="{D624F7C4-9423-408B-8DB4-51682CC33A40}"/>
                </a:ext>
              </a:extLst>
            </p:cNvPr>
            <p:cNvSpPr/>
            <p:nvPr/>
          </p:nvSpPr>
          <p:spPr>
            <a:xfrm>
              <a:off x="1886309" y="5377331"/>
              <a:ext cx="217111" cy="5308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32" name="정육면체 131">
              <a:extLst>
                <a:ext uri="{FF2B5EF4-FFF2-40B4-BE49-F238E27FC236}">
                  <a16:creationId xmlns:a16="http://schemas.microsoft.com/office/drawing/2014/main" id="{B538A2F9-9A01-43ED-815B-D836654D84C0}"/>
                </a:ext>
              </a:extLst>
            </p:cNvPr>
            <p:cNvSpPr/>
            <p:nvPr/>
          </p:nvSpPr>
          <p:spPr>
            <a:xfrm>
              <a:off x="1997781" y="5377331"/>
              <a:ext cx="217111" cy="5308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33" name="정육면체 132">
              <a:extLst>
                <a:ext uri="{FF2B5EF4-FFF2-40B4-BE49-F238E27FC236}">
                  <a16:creationId xmlns:a16="http://schemas.microsoft.com/office/drawing/2014/main" id="{74937050-D300-4E49-8FFF-38627775BCCA}"/>
                </a:ext>
              </a:extLst>
            </p:cNvPr>
            <p:cNvSpPr/>
            <p:nvPr/>
          </p:nvSpPr>
          <p:spPr>
            <a:xfrm>
              <a:off x="2103420" y="5377331"/>
              <a:ext cx="217111" cy="5308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34" name="정육면체 133">
              <a:extLst>
                <a:ext uri="{FF2B5EF4-FFF2-40B4-BE49-F238E27FC236}">
                  <a16:creationId xmlns:a16="http://schemas.microsoft.com/office/drawing/2014/main" id="{FD26F5C4-2345-407C-8A64-6FD276A6937D}"/>
                </a:ext>
              </a:extLst>
            </p:cNvPr>
            <p:cNvSpPr/>
            <p:nvPr/>
          </p:nvSpPr>
          <p:spPr>
            <a:xfrm>
              <a:off x="2214891" y="5377331"/>
              <a:ext cx="217111" cy="5308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35" name="정육면체 134">
              <a:extLst>
                <a:ext uri="{FF2B5EF4-FFF2-40B4-BE49-F238E27FC236}">
                  <a16:creationId xmlns:a16="http://schemas.microsoft.com/office/drawing/2014/main" id="{88943ADE-B01B-4623-ACC6-14C562887746}"/>
                </a:ext>
              </a:extLst>
            </p:cNvPr>
            <p:cNvSpPr/>
            <p:nvPr/>
          </p:nvSpPr>
          <p:spPr>
            <a:xfrm>
              <a:off x="2328084" y="5377331"/>
              <a:ext cx="217111" cy="5308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36" name="정육면체 135">
              <a:extLst>
                <a:ext uri="{FF2B5EF4-FFF2-40B4-BE49-F238E27FC236}">
                  <a16:creationId xmlns:a16="http://schemas.microsoft.com/office/drawing/2014/main" id="{53ECD1BF-0567-4B8F-9939-F3E3691791DA}"/>
                </a:ext>
              </a:extLst>
            </p:cNvPr>
            <p:cNvSpPr/>
            <p:nvPr/>
          </p:nvSpPr>
          <p:spPr>
            <a:xfrm>
              <a:off x="2439556" y="5377331"/>
              <a:ext cx="217111" cy="5308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B95A9311-B86F-48BE-87C4-232624965BEC}"/>
                </a:ext>
              </a:extLst>
            </p:cNvPr>
            <p:cNvCxnSpPr>
              <a:cxnSpLocks/>
            </p:cNvCxnSpPr>
            <p:nvPr/>
          </p:nvCxnSpPr>
          <p:spPr>
            <a:xfrm>
              <a:off x="355119" y="5647874"/>
              <a:ext cx="10920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E23327B9-0F7D-4DBB-9310-D384588958FF}"/>
                </a:ext>
              </a:extLst>
            </p:cNvPr>
            <p:cNvCxnSpPr>
              <a:cxnSpLocks/>
            </p:cNvCxnSpPr>
            <p:nvPr/>
          </p:nvCxnSpPr>
          <p:spPr>
            <a:xfrm>
              <a:off x="629439" y="5647874"/>
              <a:ext cx="10920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정육면체 175">
              <a:extLst>
                <a:ext uri="{FF2B5EF4-FFF2-40B4-BE49-F238E27FC236}">
                  <a16:creationId xmlns:a16="http://schemas.microsoft.com/office/drawing/2014/main" id="{7CB304D8-9E4F-49EA-A086-AE97095D7A33}"/>
                </a:ext>
              </a:extLst>
            </p:cNvPr>
            <p:cNvSpPr/>
            <p:nvPr/>
          </p:nvSpPr>
          <p:spPr>
            <a:xfrm>
              <a:off x="2542822" y="5377331"/>
              <a:ext cx="217111" cy="5308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77" name="정육면체 176">
              <a:extLst>
                <a:ext uri="{FF2B5EF4-FFF2-40B4-BE49-F238E27FC236}">
                  <a16:creationId xmlns:a16="http://schemas.microsoft.com/office/drawing/2014/main" id="{E7B6AA95-F8B6-4B84-8E83-22392421B73A}"/>
                </a:ext>
              </a:extLst>
            </p:cNvPr>
            <p:cNvSpPr/>
            <p:nvPr/>
          </p:nvSpPr>
          <p:spPr>
            <a:xfrm>
              <a:off x="2656015" y="5377331"/>
              <a:ext cx="217111" cy="5308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78" name="정육면체 177">
              <a:extLst>
                <a:ext uri="{FF2B5EF4-FFF2-40B4-BE49-F238E27FC236}">
                  <a16:creationId xmlns:a16="http://schemas.microsoft.com/office/drawing/2014/main" id="{5E7DE53A-2900-49E4-BAD7-E4635036D6C9}"/>
                </a:ext>
              </a:extLst>
            </p:cNvPr>
            <p:cNvSpPr/>
            <p:nvPr/>
          </p:nvSpPr>
          <p:spPr>
            <a:xfrm>
              <a:off x="2767487" y="5377331"/>
              <a:ext cx="217111" cy="5308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E47CAA11-3145-478B-B798-151CD5A57BD0}"/>
                </a:ext>
              </a:extLst>
            </p:cNvPr>
            <p:cNvSpPr txBox="1"/>
            <p:nvPr/>
          </p:nvSpPr>
          <p:spPr>
            <a:xfrm>
              <a:off x="3424190" y="5510695"/>
              <a:ext cx="13388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: depth 20 </a:t>
              </a:r>
            </a:p>
            <a:p>
              <a:r>
                <a:rPr lang="en-US" altLang="ko-KR" sz="1400" b="1" dirty="0"/>
                <a:t>(same as VDSR)</a:t>
              </a:r>
              <a:endParaRPr lang="ko-KR" altLang="en-US" sz="1400" b="1" dirty="0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73C606E4-6FCF-458E-938F-B024FE9821FC}"/>
                </a:ext>
              </a:extLst>
            </p:cNvPr>
            <p:cNvSpPr/>
            <p:nvPr/>
          </p:nvSpPr>
          <p:spPr>
            <a:xfrm>
              <a:off x="3088591" y="5624790"/>
              <a:ext cx="54582" cy="4728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C37CDE86-09BA-4BC5-90B1-FAA5F62703CB}"/>
                </a:ext>
              </a:extLst>
            </p:cNvPr>
            <p:cNvCxnSpPr>
              <a:cxnSpLocks/>
            </p:cNvCxnSpPr>
            <p:nvPr/>
          </p:nvCxnSpPr>
          <p:spPr>
            <a:xfrm>
              <a:off x="2962275" y="5647874"/>
              <a:ext cx="11725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더하기 기호 111">
              <a:extLst>
                <a:ext uri="{FF2B5EF4-FFF2-40B4-BE49-F238E27FC236}">
                  <a16:creationId xmlns:a16="http://schemas.microsoft.com/office/drawing/2014/main" id="{19E3C77B-4BBE-48DC-A191-B7F9A4B65DE9}"/>
                </a:ext>
              </a:extLst>
            </p:cNvPr>
            <p:cNvSpPr/>
            <p:nvPr/>
          </p:nvSpPr>
          <p:spPr>
            <a:xfrm>
              <a:off x="3087303" y="5623767"/>
              <a:ext cx="55869" cy="48402"/>
            </a:xfrm>
            <a:prstGeom prst="mathPlus">
              <a:avLst>
                <a:gd name="adj1" fmla="val 45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D2CCD5B8-215B-43ED-BDF0-B37FA97C744D}"/>
                </a:ext>
              </a:extLst>
            </p:cNvPr>
            <p:cNvSpPr/>
            <p:nvPr/>
          </p:nvSpPr>
          <p:spPr>
            <a:xfrm>
              <a:off x="3233596" y="5389125"/>
              <a:ext cx="171245" cy="517826"/>
            </a:xfrm>
            <a:prstGeom prst="cube">
              <a:avLst>
                <a:gd name="adj" fmla="val 89661"/>
              </a:avLst>
            </a:prstGeom>
            <a:solidFill>
              <a:schemeClr val="accent2"/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5E6E401A-E434-4E42-920D-C832B42822C3}"/>
                </a:ext>
              </a:extLst>
            </p:cNvPr>
            <p:cNvCxnSpPr>
              <a:cxnSpLocks/>
            </p:cNvCxnSpPr>
            <p:nvPr/>
          </p:nvCxnSpPr>
          <p:spPr>
            <a:xfrm>
              <a:off x="3156697" y="5649366"/>
              <a:ext cx="5755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0" name="제목 5">
            <a:extLst>
              <a:ext uri="{FF2B5EF4-FFF2-40B4-BE49-F238E27FC236}">
                <a16:creationId xmlns:a16="http://schemas.microsoft.com/office/drawing/2014/main" id="{7FFB8477-935C-4793-998D-F6CDF1C84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666"/>
            <a:ext cx="10673900" cy="519141"/>
          </a:xfrm>
        </p:spPr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graphicFrame>
        <p:nvGraphicFramePr>
          <p:cNvPr id="182" name="표 181">
            <a:extLst>
              <a:ext uri="{FF2B5EF4-FFF2-40B4-BE49-F238E27FC236}">
                <a16:creationId xmlns:a16="http://schemas.microsoft.com/office/drawing/2014/main" id="{389F8715-2019-466F-81E3-2DB2AD50AA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603662"/>
              </p:ext>
            </p:extLst>
          </p:nvPr>
        </p:nvGraphicFramePr>
        <p:xfrm>
          <a:off x="3810000" y="2438298"/>
          <a:ext cx="8341246" cy="203338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98216">
                  <a:extLst>
                    <a:ext uri="{9D8B030D-6E8A-4147-A177-3AD203B41FA5}">
                      <a16:colId xmlns:a16="http://schemas.microsoft.com/office/drawing/2014/main" val="3981954991"/>
                    </a:ext>
                  </a:extLst>
                </a:gridCol>
                <a:gridCol w="860884">
                  <a:extLst>
                    <a:ext uri="{9D8B030D-6E8A-4147-A177-3AD203B41FA5}">
                      <a16:colId xmlns:a16="http://schemas.microsoft.com/office/drawing/2014/main" val="1005172796"/>
                    </a:ext>
                  </a:extLst>
                </a:gridCol>
                <a:gridCol w="768878">
                  <a:extLst>
                    <a:ext uri="{9D8B030D-6E8A-4147-A177-3AD203B41FA5}">
                      <a16:colId xmlns:a16="http://schemas.microsoft.com/office/drawing/2014/main" val="34142365"/>
                    </a:ext>
                  </a:extLst>
                </a:gridCol>
                <a:gridCol w="768878">
                  <a:extLst>
                    <a:ext uri="{9D8B030D-6E8A-4147-A177-3AD203B41FA5}">
                      <a16:colId xmlns:a16="http://schemas.microsoft.com/office/drawing/2014/main" val="516102909"/>
                    </a:ext>
                  </a:extLst>
                </a:gridCol>
                <a:gridCol w="768878">
                  <a:extLst>
                    <a:ext uri="{9D8B030D-6E8A-4147-A177-3AD203B41FA5}">
                      <a16:colId xmlns:a16="http://schemas.microsoft.com/office/drawing/2014/main" val="1350508039"/>
                    </a:ext>
                  </a:extLst>
                </a:gridCol>
                <a:gridCol w="768878">
                  <a:extLst>
                    <a:ext uri="{9D8B030D-6E8A-4147-A177-3AD203B41FA5}">
                      <a16:colId xmlns:a16="http://schemas.microsoft.com/office/drawing/2014/main" val="1277620307"/>
                    </a:ext>
                  </a:extLst>
                </a:gridCol>
                <a:gridCol w="768878">
                  <a:extLst>
                    <a:ext uri="{9D8B030D-6E8A-4147-A177-3AD203B41FA5}">
                      <a16:colId xmlns:a16="http://schemas.microsoft.com/office/drawing/2014/main" val="3948358095"/>
                    </a:ext>
                  </a:extLst>
                </a:gridCol>
                <a:gridCol w="768878">
                  <a:extLst>
                    <a:ext uri="{9D8B030D-6E8A-4147-A177-3AD203B41FA5}">
                      <a16:colId xmlns:a16="http://schemas.microsoft.com/office/drawing/2014/main" val="1018546834"/>
                    </a:ext>
                  </a:extLst>
                </a:gridCol>
                <a:gridCol w="768878">
                  <a:extLst>
                    <a:ext uri="{9D8B030D-6E8A-4147-A177-3AD203B41FA5}">
                      <a16:colId xmlns:a16="http://schemas.microsoft.com/office/drawing/2014/main" val="3460090185"/>
                    </a:ext>
                  </a:extLst>
                </a:gridCol>
              </a:tblGrid>
              <a:tr h="3388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Depth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Bicubic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6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8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14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17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20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005707"/>
                  </a:ext>
                </a:extLst>
              </a:tr>
              <a:tr h="3388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PSRN (dB)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30.4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32.56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33.01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33.229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33.379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33.435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33.495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33.523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7599187"/>
                  </a:ext>
                </a:extLst>
              </a:tr>
              <a:tr h="3388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SSIM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0.8682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50" charset="-127"/>
                          <a:cs typeface="+mn-cs"/>
                        </a:rPr>
                        <a:t>0.91</a:t>
                      </a:r>
                      <a:endParaRPr kumimoji="0" lang="ko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0.916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0.918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0.92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0.92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0.921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0.922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722083"/>
                  </a:ext>
                </a:extLst>
              </a:tr>
              <a:tr h="3388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Processing time (CPU)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0.002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0.321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0.5468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0.7725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0.994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1.317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1.622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1.96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873248"/>
                  </a:ext>
                </a:extLst>
              </a:tr>
              <a:tr h="338898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Processing time (GPU)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0.001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0.01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0.012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0.0152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0.0189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0.0224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0.0262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0.0305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138781"/>
                  </a:ext>
                </a:extLst>
              </a:tr>
              <a:tr h="33889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# of parameters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75K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148K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222K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333K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444K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555K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665K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89690"/>
                  </a:ext>
                </a:extLst>
              </a:tr>
            </a:tbl>
          </a:graphicData>
        </a:graphic>
      </p:graphicFrame>
      <p:cxnSp>
        <p:nvCxnSpPr>
          <p:cNvPr id="184" name="직선 화살표 연결선 183">
            <a:extLst>
              <a:ext uri="{FF2B5EF4-FFF2-40B4-BE49-F238E27FC236}">
                <a16:creationId xmlns:a16="http://schemas.microsoft.com/office/drawing/2014/main" id="{2244F7D9-FB63-4F01-99CD-552EB69A74B7}"/>
              </a:ext>
            </a:extLst>
          </p:cNvPr>
          <p:cNvCxnSpPr>
            <a:cxnSpLocks/>
          </p:cNvCxnSpPr>
          <p:nvPr/>
        </p:nvCxnSpPr>
        <p:spPr>
          <a:xfrm flipH="1">
            <a:off x="3810000" y="2224912"/>
            <a:ext cx="8341246" cy="0"/>
          </a:xfrm>
          <a:prstGeom prst="straightConnector1">
            <a:avLst/>
          </a:prstGeom>
          <a:ln w="47625">
            <a:gradFill flip="none" rotWithShape="1">
              <a:gsLst>
                <a:gs pos="50000">
                  <a:srgbClr val="605878"/>
                </a:gs>
                <a:gs pos="59244">
                  <a:srgbClr val="724861"/>
                </a:gs>
                <a:gs pos="54000">
                  <a:srgbClr val="68516E"/>
                </a:gs>
                <a:gs pos="0">
                  <a:srgbClr val="00B0F0"/>
                </a:gs>
                <a:gs pos="100000">
                  <a:srgbClr val="C00000"/>
                </a:gs>
              </a:gsLst>
              <a:lin ang="10800000" scaled="1"/>
              <a:tileRect/>
            </a:gra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>
            <a:extLst>
              <a:ext uri="{FF2B5EF4-FFF2-40B4-BE49-F238E27FC236}">
                <a16:creationId xmlns:a16="http://schemas.microsoft.com/office/drawing/2014/main" id="{00059E7D-0F89-427F-B12C-5216F7EC68C5}"/>
              </a:ext>
            </a:extLst>
          </p:cNvPr>
          <p:cNvSpPr txBox="1"/>
          <p:nvPr/>
        </p:nvSpPr>
        <p:spPr>
          <a:xfrm>
            <a:off x="3882899" y="1831431"/>
            <a:ext cx="3173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accent5"/>
                </a:solidFill>
              </a:rPr>
              <a:t>Shallow, Faster, lower performance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64B4D076-3605-47ED-9E43-2DFFAB79ED95}"/>
              </a:ext>
            </a:extLst>
          </p:cNvPr>
          <p:cNvSpPr txBox="1"/>
          <p:nvPr/>
        </p:nvSpPr>
        <p:spPr>
          <a:xfrm>
            <a:off x="8898240" y="1831431"/>
            <a:ext cx="3253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00000"/>
                </a:solidFill>
              </a:rPr>
              <a:t>Deeper, slower, higher performance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DD3E646-781A-49DE-B0B5-5CC5804F9235}"/>
              </a:ext>
            </a:extLst>
          </p:cNvPr>
          <p:cNvGrpSpPr/>
          <p:nvPr/>
        </p:nvGrpSpPr>
        <p:grpSpPr>
          <a:xfrm>
            <a:off x="187898" y="1882653"/>
            <a:ext cx="3009020" cy="1199447"/>
            <a:chOff x="187898" y="1882653"/>
            <a:chExt cx="3009020" cy="1199447"/>
          </a:xfrm>
        </p:grpSpPr>
        <p:sp>
          <p:nvSpPr>
            <p:cNvPr id="161" name="원호 160">
              <a:extLst>
                <a:ext uri="{FF2B5EF4-FFF2-40B4-BE49-F238E27FC236}">
                  <a16:creationId xmlns:a16="http://schemas.microsoft.com/office/drawing/2014/main" id="{5E38DE11-3D6A-4062-9CCE-96A85425DD94}"/>
                </a:ext>
              </a:extLst>
            </p:cNvPr>
            <p:cNvSpPr/>
            <p:nvPr/>
          </p:nvSpPr>
          <p:spPr>
            <a:xfrm rot="10800000">
              <a:off x="405080" y="1882653"/>
              <a:ext cx="976040" cy="1199447"/>
            </a:xfrm>
            <a:prstGeom prst="arc">
              <a:avLst>
                <a:gd name="adj1" fmla="val 10984851"/>
                <a:gd name="adj2" fmla="val 21577714"/>
              </a:avLst>
            </a:prstGeom>
            <a:ln w="19050">
              <a:solidFill>
                <a:schemeClr val="tx1"/>
              </a:solidFill>
              <a:prstDash val="lgDashDotDot"/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E86E7814-CF28-40A9-B4C6-FADCF3A6F6ED}"/>
                </a:ext>
              </a:extLst>
            </p:cNvPr>
            <p:cNvSpPr/>
            <p:nvPr/>
          </p:nvSpPr>
          <p:spPr>
            <a:xfrm>
              <a:off x="1361342" y="2472371"/>
              <a:ext cx="54582" cy="4728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63" name="정육면체 162">
              <a:extLst>
                <a:ext uri="{FF2B5EF4-FFF2-40B4-BE49-F238E27FC236}">
                  <a16:creationId xmlns:a16="http://schemas.microsoft.com/office/drawing/2014/main" id="{6BA99857-8D98-44C5-8078-F76393DED017}"/>
                </a:ext>
              </a:extLst>
            </p:cNvPr>
            <p:cNvSpPr/>
            <p:nvPr/>
          </p:nvSpPr>
          <p:spPr>
            <a:xfrm>
              <a:off x="187898" y="2441130"/>
              <a:ext cx="128178" cy="313401"/>
            </a:xfrm>
            <a:prstGeom prst="cube">
              <a:avLst>
                <a:gd name="adj" fmla="val 83480"/>
              </a:avLst>
            </a:prstGeom>
            <a:solidFill>
              <a:srgbClr val="00B05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64" name="정육면체 163">
              <a:extLst>
                <a:ext uri="{FF2B5EF4-FFF2-40B4-BE49-F238E27FC236}">
                  <a16:creationId xmlns:a16="http://schemas.microsoft.com/office/drawing/2014/main" id="{5E62D20B-FFFE-43C4-ACB1-E8F7C95BEC24}"/>
                </a:ext>
              </a:extLst>
            </p:cNvPr>
            <p:cNvSpPr/>
            <p:nvPr/>
          </p:nvSpPr>
          <p:spPr>
            <a:xfrm>
              <a:off x="486738" y="2224912"/>
              <a:ext cx="188436" cy="530843"/>
            </a:xfrm>
            <a:prstGeom prst="cube">
              <a:avLst>
                <a:gd name="adj" fmla="val 89661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65" name="정육면체 164">
              <a:extLst>
                <a:ext uri="{FF2B5EF4-FFF2-40B4-BE49-F238E27FC236}">
                  <a16:creationId xmlns:a16="http://schemas.microsoft.com/office/drawing/2014/main" id="{A615D02A-B1C9-4862-8691-8AB527E53F71}"/>
                </a:ext>
              </a:extLst>
            </p:cNvPr>
            <p:cNvSpPr/>
            <p:nvPr/>
          </p:nvSpPr>
          <p:spPr>
            <a:xfrm>
              <a:off x="768151" y="2224912"/>
              <a:ext cx="217111" cy="530843"/>
            </a:xfrm>
            <a:prstGeom prst="cube">
              <a:avLst>
                <a:gd name="adj" fmla="val 78783"/>
              </a:avLst>
            </a:prstGeom>
            <a:solidFill>
              <a:srgbClr val="16CCB6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66" name="정육면체 165">
              <a:extLst>
                <a:ext uri="{FF2B5EF4-FFF2-40B4-BE49-F238E27FC236}">
                  <a16:creationId xmlns:a16="http://schemas.microsoft.com/office/drawing/2014/main" id="{6EAF8761-E420-404A-8ADE-B5ADC373464B}"/>
                </a:ext>
              </a:extLst>
            </p:cNvPr>
            <p:cNvSpPr/>
            <p:nvPr/>
          </p:nvSpPr>
          <p:spPr>
            <a:xfrm>
              <a:off x="879622" y="2224912"/>
              <a:ext cx="217111" cy="5308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cxnSp>
          <p:nvCxnSpPr>
            <p:cNvPr id="168" name="직선 화살표 연결선 167">
              <a:extLst>
                <a:ext uri="{FF2B5EF4-FFF2-40B4-BE49-F238E27FC236}">
                  <a16:creationId xmlns:a16="http://schemas.microsoft.com/office/drawing/2014/main" id="{41043D60-5253-4724-8AFE-FC4761D3F5D0}"/>
                </a:ext>
              </a:extLst>
            </p:cNvPr>
            <p:cNvCxnSpPr>
              <a:cxnSpLocks/>
            </p:cNvCxnSpPr>
            <p:nvPr/>
          </p:nvCxnSpPr>
          <p:spPr>
            <a:xfrm>
              <a:off x="355120" y="2495455"/>
              <a:ext cx="10920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화살표 연결선 168">
              <a:extLst>
                <a:ext uri="{FF2B5EF4-FFF2-40B4-BE49-F238E27FC236}">
                  <a16:creationId xmlns:a16="http://schemas.microsoft.com/office/drawing/2014/main" id="{9DC09DBF-59E9-498B-B5F4-C778916660CD}"/>
                </a:ext>
              </a:extLst>
            </p:cNvPr>
            <p:cNvCxnSpPr>
              <a:cxnSpLocks/>
            </p:cNvCxnSpPr>
            <p:nvPr/>
          </p:nvCxnSpPr>
          <p:spPr>
            <a:xfrm>
              <a:off x="629439" y="2495455"/>
              <a:ext cx="10920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화살표 연결선 169">
              <a:extLst>
                <a:ext uri="{FF2B5EF4-FFF2-40B4-BE49-F238E27FC236}">
                  <a16:creationId xmlns:a16="http://schemas.microsoft.com/office/drawing/2014/main" id="{481F80B7-F57E-4735-901F-93FC3EA56970}"/>
                </a:ext>
              </a:extLst>
            </p:cNvPr>
            <p:cNvCxnSpPr>
              <a:cxnSpLocks/>
            </p:cNvCxnSpPr>
            <p:nvPr/>
          </p:nvCxnSpPr>
          <p:spPr>
            <a:xfrm>
              <a:off x="1241425" y="2495455"/>
              <a:ext cx="1108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더하기 기호 170">
              <a:extLst>
                <a:ext uri="{FF2B5EF4-FFF2-40B4-BE49-F238E27FC236}">
                  <a16:creationId xmlns:a16="http://schemas.microsoft.com/office/drawing/2014/main" id="{EED8711A-E556-4D9C-8454-DC54CFCE1592}"/>
                </a:ext>
              </a:extLst>
            </p:cNvPr>
            <p:cNvSpPr/>
            <p:nvPr/>
          </p:nvSpPr>
          <p:spPr>
            <a:xfrm>
              <a:off x="1360054" y="2471347"/>
              <a:ext cx="55869" cy="48402"/>
            </a:xfrm>
            <a:prstGeom prst="mathPlus">
              <a:avLst>
                <a:gd name="adj1" fmla="val 45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72" name="정육면체 171">
              <a:extLst>
                <a:ext uri="{FF2B5EF4-FFF2-40B4-BE49-F238E27FC236}">
                  <a16:creationId xmlns:a16="http://schemas.microsoft.com/office/drawing/2014/main" id="{539048B7-336C-466B-B995-1024496BC68E}"/>
                </a:ext>
              </a:extLst>
            </p:cNvPr>
            <p:cNvSpPr/>
            <p:nvPr/>
          </p:nvSpPr>
          <p:spPr>
            <a:xfrm>
              <a:off x="1506348" y="2236705"/>
              <a:ext cx="171244" cy="517825"/>
            </a:xfrm>
            <a:prstGeom prst="cube">
              <a:avLst>
                <a:gd name="adj" fmla="val 89661"/>
              </a:avLst>
            </a:prstGeom>
            <a:solidFill>
              <a:schemeClr val="accent2"/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813693E8-95EA-4093-8ECE-F1FC46CF9585}"/>
                </a:ext>
              </a:extLst>
            </p:cNvPr>
            <p:cNvCxnSpPr>
              <a:cxnSpLocks/>
            </p:cNvCxnSpPr>
            <p:nvPr/>
          </p:nvCxnSpPr>
          <p:spPr>
            <a:xfrm>
              <a:off x="1429448" y="2496947"/>
              <a:ext cx="5754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F7CE4901-2DAA-42C5-94E1-2D74FFA50591}"/>
                </a:ext>
              </a:extLst>
            </p:cNvPr>
            <p:cNvSpPr txBox="1"/>
            <p:nvPr/>
          </p:nvSpPr>
          <p:spPr>
            <a:xfrm>
              <a:off x="1641556" y="2315364"/>
              <a:ext cx="15553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: depth 4 </a:t>
              </a:r>
            </a:p>
            <a:p>
              <a:r>
                <a:rPr lang="en-US" altLang="ko-KR" sz="1400" b="1" dirty="0"/>
                <a:t>(similar to SRCNN)</a:t>
              </a:r>
              <a:endParaRPr lang="ko-KR" altLang="en-US" sz="1400" b="1" dirty="0"/>
            </a:p>
          </p:txBody>
        </p:sp>
        <p:sp>
          <p:nvSpPr>
            <p:cNvPr id="97" name="정육면체 96">
              <a:extLst>
                <a:ext uri="{FF2B5EF4-FFF2-40B4-BE49-F238E27FC236}">
                  <a16:creationId xmlns:a16="http://schemas.microsoft.com/office/drawing/2014/main" id="{B93423F5-B513-4070-9494-B36695C7C07F}"/>
                </a:ext>
              </a:extLst>
            </p:cNvPr>
            <p:cNvSpPr/>
            <p:nvPr/>
          </p:nvSpPr>
          <p:spPr>
            <a:xfrm>
              <a:off x="991396" y="2223687"/>
              <a:ext cx="217111" cy="5308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</p:grpSp>
      <p:sp>
        <p:nvSpPr>
          <p:cNvPr id="100" name="정육면체 99">
            <a:extLst>
              <a:ext uri="{FF2B5EF4-FFF2-40B4-BE49-F238E27FC236}">
                <a16:creationId xmlns:a16="http://schemas.microsoft.com/office/drawing/2014/main" id="{72F8499C-3520-4C45-9E02-4A4415CA0002}"/>
              </a:ext>
            </a:extLst>
          </p:cNvPr>
          <p:cNvSpPr/>
          <p:nvPr/>
        </p:nvSpPr>
        <p:spPr>
          <a:xfrm>
            <a:off x="1208845" y="3237624"/>
            <a:ext cx="217111" cy="530843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01" name="정육면체 100">
            <a:extLst>
              <a:ext uri="{FF2B5EF4-FFF2-40B4-BE49-F238E27FC236}">
                <a16:creationId xmlns:a16="http://schemas.microsoft.com/office/drawing/2014/main" id="{1BBB35B9-2DB0-41CC-9B87-A2BF8735A0D7}"/>
              </a:ext>
            </a:extLst>
          </p:cNvPr>
          <p:cNvSpPr/>
          <p:nvPr/>
        </p:nvSpPr>
        <p:spPr>
          <a:xfrm>
            <a:off x="1546049" y="4225249"/>
            <a:ext cx="217111" cy="530843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02" name="정육면체 101">
            <a:extLst>
              <a:ext uri="{FF2B5EF4-FFF2-40B4-BE49-F238E27FC236}">
                <a16:creationId xmlns:a16="http://schemas.microsoft.com/office/drawing/2014/main" id="{9350AACE-9511-47F6-967E-F30F737AAA0E}"/>
              </a:ext>
            </a:extLst>
          </p:cNvPr>
          <p:cNvSpPr/>
          <p:nvPr/>
        </p:nvSpPr>
        <p:spPr>
          <a:xfrm>
            <a:off x="1657520" y="4225249"/>
            <a:ext cx="217111" cy="530843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03" name="정육면체 102">
            <a:extLst>
              <a:ext uri="{FF2B5EF4-FFF2-40B4-BE49-F238E27FC236}">
                <a16:creationId xmlns:a16="http://schemas.microsoft.com/office/drawing/2014/main" id="{E93D655E-79C4-4CE3-B537-A114E9E77F21}"/>
              </a:ext>
            </a:extLst>
          </p:cNvPr>
          <p:cNvSpPr/>
          <p:nvPr/>
        </p:nvSpPr>
        <p:spPr>
          <a:xfrm>
            <a:off x="1776632" y="4225249"/>
            <a:ext cx="217111" cy="530843"/>
          </a:xfrm>
          <a:prstGeom prst="cube">
            <a:avLst>
              <a:gd name="adj" fmla="val 78783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D85AC076-F142-4BCB-9417-0EE7CE9E7ED2}"/>
              </a:ext>
            </a:extLst>
          </p:cNvPr>
          <p:cNvSpPr txBox="1"/>
          <p:nvPr/>
        </p:nvSpPr>
        <p:spPr>
          <a:xfrm>
            <a:off x="2407356" y="4330770"/>
            <a:ext cx="937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: depth 11</a:t>
            </a:r>
            <a:endParaRPr lang="ko-KR" altLang="en-US" sz="1400" b="1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38C2C89-3D6B-44E7-A532-B7D8B0131311}"/>
              </a:ext>
            </a:extLst>
          </p:cNvPr>
          <p:cNvSpPr txBox="1"/>
          <p:nvPr/>
        </p:nvSpPr>
        <p:spPr>
          <a:xfrm>
            <a:off x="7237465" y="4515794"/>
            <a:ext cx="4913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(processing time have measured on butterfly, 512 x 768)</a:t>
            </a:r>
          </a:p>
        </p:txBody>
      </p:sp>
    </p:spTree>
    <p:extLst>
      <p:ext uri="{BB962C8B-B14F-4D97-AF65-F5344CB8AC3E}">
        <p14:creationId xmlns:p14="http://schemas.microsoft.com/office/powerpoint/2010/main" val="2579983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146E50-D070-41FE-88B5-91F68311B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8048" y="6442870"/>
            <a:ext cx="2743200" cy="365125"/>
          </a:xfrm>
        </p:spPr>
        <p:txBody>
          <a:bodyPr/>
          <a:lstStyle/>
          <a:p>
            <a:fld id="{5E76BB3F-EC35-4905-A5EC-4D78F0DCE77F}" type="slidenum">
              <a:rPr lang="en-US" smtClean="0"/>
              <a:t>8</a:t>
            </a:fld>
            <a:endParaRPr lang="en-US"/>
          </a:p>
        </p:txBody>
      </p:sp>
      <p:sp>
        <p:nvSpPr>
          <p:cNvPr id="7" name="Rectangle 99">
            <a:extLst>
              <a:ext uri="{FF2B5EF4-FFF2-40B4-BE49-F238E27FC236}">
                <a16:creationId xmlns:a16="http://schemas.microsoft.com/office/drawing/2014/main" id="{94155601-FD97-47D7-8D9F-A64CDBF355D8}"/>
              </a:ext>
            </a:extLst>
          </p:cNvPr>
          <p:cNvSpPr/>
          <p:nvPr/>
        </p:nvSpPr>
        <p:spPr>
          <a:xfrm>
            <a:off x="-1" y="688640"/>
            <a:ext cx="9472475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/>
              <a:t>Model selection problem</a:t>
            </a:r>
            <a:endParaRPr lang="ko-KR" altLang="en-US" sz="2000" b="1" dirty="0"/>
          </a:p>
        </p:txBody>
      </p:sp>
      <p:sp>
        <p:nvSpPr>
          <p:cNvPr id="92" name="원호 91">
            <a:extLst>
              <a:ext uri="{FF2B5EF4-FFF2-40B4-BE49-F238E27FC236}">
                <a16:creationId xmlns:a16="http://schemas.microsoft.com/office/drawing/2014/main" id="{A1A10C8F-014D-46DA-925C-1A2240B85CEB}"/>
              </a:ext>
            </a:extLst>
          </p:cNvPr>
          <p:cNvSpPr/>
          <p:nvPr/>
        </p:nvSpPr>
        <p:spPr>
          <a:xfrm rot="10800000">
            <a:off x="7572718" y="2613663"/>
            <a:ext cx="2719287" cy="1199447"/>
          </a:xfrm>
          <a:prstGeom prst="arc">
            <a:avLst>
              <a:gd name="adj1" fmla="val 10984851"/>
              <a:gd name="adj2" fmla="val 21577714"/>
            </a:avLst>
          </a:prstGeom>
          <a:ln w="19050">
            <a:solidFill>
              <a:schemeClr val="tx1"/>
            </a:solidFill>
            <a:prstDash val="lgDashDotDot"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15ADAA3-2904-4E4A-A9F2-AB5BB102AF31}"/>
              </a:ext>
            </a:extLst>
          </p:cNvPr>
          <p:cNvGrpSpPr/>
          <p:nvPr/>
        </p:nvGrpSpPr>
        <p:grpSpPr>
          <a:xfrm>
            <a:off x="7355536" y="2955918"/>
            <a:ext cx="3216943" cy="530843"/>
            <a:chOff x="187898" y="5377331"/>
            <a:chExt cx="3216943" cy="530843"/>
          </a:xfrm>
        </p:grpSpPr>
        <p:sp>
          <p:nvSpPr>
            <p:cNvPr id="94" name="정육면체 93">
              <a:extLst>
                <a:ext uri="{FF2B5EF4-FFF2-40B4-BE49-F238E27FC236}">
                  <a16:creationId xmlns:a16="http://schemas.microsoft.com/office/drawing/2014/main" id="{631B4334-07E2-4D01-BC98-0914D163530D}"/>
                </a:ext>
              </a:extLst>
            </p:cNvPr>
            <p:cNvSpPr/>
            <p:nvPr/>
          </p:nvSpPr>
          <p:spPr>
            <a:xfrm>
              <a:off x="187898" y="5593549"/>
              <a:ext cx="128179" cy="313401"/>
            </a:xfrm>
            <a:prstGeom prst="cube">
              <a:avLst>
                <a:gd name="adj" fmla="val 83480"/>
              </a:avLst>
            </a:prstGeom>
            <a:solidFill>
              <a:srgbClr val="00B05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96" name="정육면체 95">
              <a:extLst>
                <a:ext uri="{FF2B5EF4-FFF2-40B4-BE49-F238E27FC236}">
                  <a16:creationId xmlns:a16="http://schemas.microsoft.com/office/drawing/2014/main" id="{75BF0AD7-D723-4E71-B685-B18BD4A00993}"/>
                </a:ext>
              </a:extLst>
            </p:cNvPr>
            <p:cNvSpPr/>
            <p:nvPr/>
          </p:nvSpPr>
          <p:spPr>
            <a:xfrm>
              <a:off x="486738" y="5377331"/>
              <a:ext cx="188436" cy="530843"/>
            </a:xfrm>
            <a:prstGeom prst="cube">
              <a:avLst>
                <a:gd name="adj" fmla="val 89661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19" name="정육면체 118">
              <a:extLst>
                <a:ext uri="{FF2B5EF4-FFF2-40B4-BE49-F238E27FC236}">
                  <a16:creationId xmlns:a16="http://schemas.microsoft.com/office/drawing/2014/main" id="{01B83B9A-893E-4868-9D3E-76B2809295FD}"/>
                </a:ext>
              </a:extLst>
            </p:cNvPr>
            <p:cNvSpPr/>
            <p:nvPr/>
          </p:nvSpPr>
          <p:spPr>
            <a:xfrm>
              <a:off x="768151" y="5377331"/>
              <a:ext cx="217111" cy="530843"/>
            </a:xfrm>
            <a:prstGeom prst="cube">
              <a:avLst>
                <a:gd name="adj" fmla="val 78783"/>
              </a:avLst>
            </a:prstGeom>
            <a:solidFill>
              <a:srgbClr val="16CCB6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22" name="정육면체 121">
              <a:extLst>
                <a:ext uri="{FF2B5EF4-FFF2-40B4-BE49-F238E27FC236}">
                  <a16:creationId xmlns:a16="http://schemas.microsoft.com/office/drawing/2014/main" id="{D3EB5BF5-0135-4570-AEE8-378F987ED9A6}"/>
                </a:ext>
              </a:extLst>
            </p:cNvPr>
            <p:cNvSpPr/>
            <p:nvPr/>
          </p:nvSpPr>
          <p:spPr>
            <a:xfrm>
              <a:off x="879623" y="5377331"/>
              <a:ext cx="217111" cy="5308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23" name="정육면체 122">
              <a:extLst>
                <a:ext uri="{FF2B5EF4-FFF2-40B4-BE49-F238E27FC236}">
                  <a16:creationId xmlns:a16="http://schemas.microsoft.com/office/drawing/2014/main" id="{63D02CF0-DE2D-43B0-99B2-AF2BBC25A955}"/>
                </a:ext>
              </a:extLst>
            </p:cNvPr>
            <p:cNvSpPr/>
            <p:nvPr/>
          </p:nvSpPr>
          <p:spPr>
            <a:xfrm>
              <a:off x="991094" y="5377331"/>
              <a:ext cx="217111" cy="5308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24" name="정육면체 123">
              <a:extLst>
                <a:ext uri="{FF2B5EF4-FFF2-40B4-BE49-F238E27FC236}">
                  <a16:creationId xmlns:a16="http://schemas.microsoft.com/office/drawing/2014/main" id="{049EDCAB-DE9A-431B-AA04-4C117D907E5F}"/>
                </a:ext>
              </a:extLst>
            </p:cNvPr>
            <p:cNvSpPr/>
            <p:nvPr/>
          </p:nvSpPr>
          <p:spPr>
            <a:xfrm>
              <a:off x="1104287" y="5377331"/>
              <a:ext cx="217111" cy="5308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25" name="정육면체 124">
              <a:extLst>
                <a:ext uri="{FF2B5EF4-FFF2-40B4-BE49-F238E27FC236}">
                  <a16:creationId xmlns:a16="http://schemas.microsoft.com/office/drawing/2014/main" id="{48C95ADA-EDD2-418E-B01E-EB73D4BF2EF6}"/>
                </a:ext>
              </a:extLst>
            </p:cNvPr>
            <p:cNvSpPr/>
            <p:nvPr/>
          </p:nvSpPr>
          <p:spPr>
            <a:xfrm>
              <a:off x="1215759" y="5377331"/>
              <a:ext cx="217111" cy="5308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26" name="정육면체 125">
              <a:extLst>
                <a:ext uri="{FF2B5EF4-FFF2-40B4-BE49-F238E27FC236}">
                  <a16:creationId xmlns:a16="http://schemas.microsoft.com/office/drawing/2014/main" id="{23ECC952-CAED-4CCC-B3EE-9CA4C05C4427}"/>
                </a:ext>
              </a:extLst>
            </p:cNvPr>
            <p:cNvSpPr/>
            <p:nvPr/>
          </p:nvSpPr>
          <p:spPr>
            <a:xfrm>
              <a:off x="1327230" y="5377331"/>
              <a:ext cx="217111" cy="5308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27" name="정육면체 126">
              <a:extLst>
                <a:ext uri="{FF2B5EF4-FFF2-40B4-BE49-F238E27FC236}">
                  <a16:creationId xmlns:a16="http://schemas.microsoft.com/office/drawing/2014/main" id="{B288AE05-F0E5-4B98-B474-C1B391E090A1}"/>
                </a:ext>
              </a:extLst>
            </p:cNvPr>
            <p:cNvSpPr/>
            <p:nvPr/>
          </p:nvSpPr>
          <p:spPr>
            <a:xfrm>
              <a:off x="1438702" y="5377331"/>
              <a:ext cx="217111" cy="5308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28" name="정육면체 127">
              <a:extLst>
                <a:ext uri="{FF2B5EF4-FFF2-40B4-BE49-F238E27FC236}">
                  <a16:creationId xmlns:a16="http://schemas.microsoft.com/office/drawing/2014/main" id="{D0A4D626-6990-43D8-B905-7B0F737F271D}"/>
                </a:ext>
              </a:extLst>
            </p:cNvPr>
            <p:cNvSpPr/>
            <p:nvPr/>
          </p:nvSpPr>
          <p:spPr>
            <a:xfrm>
              <a:off x="1550173" y="5377331"/>
              <a:ext cx="217111" cy="5308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29" name="정육면체 128">
              <a:extLst>
                <a:ext uri="{FF2B5EF4-FFF2-40B4-BE49-F238E27FC236}">
                  <a16:creationId xmlns:a16="http://schemas.microsoft.com/office/drawing/2014/main" id="{646FD208-131F-478C-99F5-A77FC2F7F835}"/>
                </a:ext>
              </a:extLst>
            </p:cNvPr>
            <p:cNvSpPr/>
            <p:nvPr/>
          </p:nvSpPr>
          <p:spPr>
            <a:xfrm>
              <a:off x="1661645" y="5377331"/>
              <a:ext cx="217111" cy="5308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30" name="정육면체 129">
              <a:extLst>
                <a:ext uri="{FF2B5EF4-FFF2-40B4-BE49-F238E27FC236}">
                  <a16:creationId xmlns:a16="http://schemas.microsoft.com/office/drawing/2014/main" id="{9DE50A08-6327-4D0F-B09F-6EF517FBB19C}"/>
                </a:ext>
              </a:extLst>
            </p:cNvPr>
            <p:cNvSpPr/>
            <p:nvPr/>
          </p:nvSpPr>
          <p:spPr>
            <a:xfrm>
              <a:off x="1774838" y="5377331"/>
              <a:ext cx="217111" cy="5308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31" name="정육면체 130">
              <a:extLst>
                <a:ext uri="{FF2B5EF4-FFF2-40B4-BE49-F238E27FC236}">
                  <a16:creationId xmlns:a16="http://schemas.microsoft.com/office/drawing/2014/main" id="{D624F7C4-9423-408B-8DB4-51682CC33A40}"/>
                </a:ext>
              </a:extLst>
            </p:cNvPr>
            <p:cNvSpPr/>
            <p:nvPr/>
          </p:nvSpPr>
          <p:spPr>
            <a:xfrm>
              <a:off x="1886309" y="5377331"/>
              <a:ext cx="217111" cy="5308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32" name="정육면체 131">
              <a:extLst>
                <a:ext uri="{FF2B5EF4-FFF2-40B4-BE49-F238E27FC236}">
                  <a16:creationId xmlns:a16="http://schemas.microsoft.com/office/drawing/2014/main" id="{B538A2F9-9A01-43ED-815B-D836654D84C0}"/>
                </a:ext>
              </a:extLst>
            </p:cNvPr>
            <p:cNvSpPr/>
            <p:nvPr/>
          </p:nvSpPr>
          <p:spPr>
            <a:xfrm>
              <a:off x="1997781" y="5377331"/>
              <a:ext cx="217111" cy="5308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33" name="정육면체 132">
              <a:extLst>
                <a:ext uri="{FF2B5EF4-FFF2-40B4-BE49-F238E27FC236}">
                  <a16:creationId xmlns:a16="http://schemas.microsoft.com/office/drawing/2014/main" id="{74937050-D300-4E49-8FFF-38627775BCCA}"/>
                </a:ext>
              </a:extLst>
            </p:cNvPr>
            <p:cNvSpPr/>
            <p:nvPr/>
          </p:nvSpPr>
          <p:spPr>
            <a:xfrm>
              <a:off x="2103420" y="5377331"/>
              <a:ext cx="217111" cy="5308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34" name="정육면체 133">
              <a:extLst>
                <a:ext uri="{FF2B5EF4-FFF2-40B4-BE49-F238E27FC236}">
                  <a16:creationId xmlns:a16="http://schemas.microsoft.com/office/drawing/2014/main" id="{FD26F5C4-2345-407C-8A64-6FD276A6937D}"/>
                </a:ext>
              </a:extLst>
            </p:cNvPr>
            <p:cNvSpPr/>
            <p:nvPr/>
          </p:nvSpPr>
          <p:spPr>
            <a:xfrm>
              <a:off x="2214891" y="5377331"/>
              <a:ext cx="217111" cy="5308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35" name="정육면체 134">
              <a:extLst>
                <a:ext uri="{FF2B5EF4-FFF2-40B4-BE49-F238E27FC236}">
                  <a16:creationId xmlns:a16="http://schemas.microsoft.com/office/drawing/2014/main" id="{88943ADE-B01B-4623-ACC6-14C562887746}"/>
                </a:ext>
              </a:extLst>
            </p:cNvPr>
            <p:cNvSpPr/>
            <p:nvPr/>
          </p:nvSpPr>
          <p:spPr>
            <a:xfrm>
              <a:off x="2328084" y="5377331"/>
              <a:ext cx="217111" cy="5308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36" name="정육면체 135">
              <a:extLst>
                <a:ext uri="{FF2B5EF4-FFF2-40B4-BE49-F238E27FC236}">
                  <a16:creationId xmlns:a16="http://schemas.microsoft.com/office/drawing/2014/main" id="{53ECD1BF-0567-4B8F-9939-F3E3691791DA}"/>
                </a:ext>
              </a:extLst>
            </p:cNvPr>
            <p:cNvSpPr/>
            <p:nvPr/>
          </p:nvSpPr>
          <p:spPr>
            <a:xfrm>
              <a:off x="2439556" y="5377331"/>
              <a:ext cx="217111" cy="5308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B95A9311-B86F-48BE-87C4-232624965BEC}"/>
                </a:ext>
              </a:extLst>
            </p:cNvPr>
            <p:cNvCxnSpPr>
              <a:cxnSpLocks/>
            </p:cNvCxnSpPr>
            <p:nvPr/>
          </p:nvCxnSpPr>
          <p:spPr>
            <a:xfrm>
              <a:off x="355119" y="5647874"/>
              <a:ext cx="10920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E23327B9-0F7D-4DBB-9310-D384588958FF}"/>
                </a:ext>
              </a:extLst>
            </p:cNvPr>
            <p:cNvCxnSpPr>
              <a:cxnSpLocks/>
            </p:cNvCxnSpPr>
            <p:nvPr/>
          </p:nvCxnSpPr>
          <p:spPr>
            <a:xfrm>
              <a:off x="629439" y="5647874"/>
              <a:ext cx="10920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정육면체 175">
              <a:extLst>
                <a:ext uri="{FF2B5EF4-FFF2-40B4-BE49-F238E27FC236}">
                  <a16:creationId xmlns:a16="http://schemas.microsoft.com/office/drawing/2014/main" id="{7CB304D8-9E4F-49EA-A086-AE97095D7A33}"/>
                </a:ext>
              </a:extLst>
            </p:cNvPr>
            <p:cNvSpPr/>
            <p:nvPr/>
          </p:nvSpPr>
          <p:spPr>
            <a:xfrm>
              <a:off x="2542822" y="5377331"/>
              <a:ext cx="217111" cy="5308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77" name="정육면체 176">
              <a:extLst>
                <a:ext uri="{FF2B5EF4-FFF2-40B4-BE49-F238E27FC236}">
                  <a16:creationId xmlns:a16="http://schemas.microsoft.com/office/drawing/2014/main" id="{E7B6AA95-F8B6-4B84-8E83-22392421B73A}"/>
                </a:ext>
              </a:extLst>
            </p:cNvPr>
            <p:cNvSpPr/>
            <p:nvPr/>
          </p:nvSpPr>
          <p:spPr>
            <a:xfrm>
              <a:off x="2656015" y="5377331"/>
              <a:ext cx="217111" cy="5308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78" name="정육면체 177">
              <a:extLst>
                <a:ext uri="{FF2B5EF4-FFF2-40B4-BE49-F238E27FC236}">
                  <a16:creationId xmlns:a16="http://schemas.microsoft.com/office/drawing/2014/main" id="{5E7DE53A-2900-49E4-BAD7-E4635036D6C9}"/>
                </a:ext>
              </a:extLst>
            </p:cNvPr>
            <p:cNvSpPr/>
            <p:nvPr/>
          </p:nvSpPr>
          <p:spPr>
            <a:xfrm>
              <a:off x="2767487" y="5377331"/>
              <a:ext cx="217111" cy="5308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73C606E4-6FCF-458E-938F-B024FE9821FC}"/>
                </a:ext>
              </a:extLst>
            </p:cNvPr>
            <p:cNvSpPr/>
            <p:nvPr/>
          </p:nvSpPr>
          <p:spPr>
            <a:xfrm>
              <a:off x="3088591" y="5624790"/>
              <a:ext cx="54582" cy="4728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C37CDE86-09BA-4BC5-90B1-FAA5F62703CB}"/>
                </a:ext>
              </a:extLst>
            </p:cNvPr>
            <p:cNvCxnSpPr>
              <a:cxnSpLocks/>
            </p:cNvCxnSpPr>
            <p:nvPr/>
          </p:nvCxnSpPr>
          <p:spPr>
            <a:xfrm>
              <a:off x="3012788" y="5647874"/>
              <a:ext cx="6674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더하기 기호 111">
              <a:extLst>
                <a:ext uri="{FF2B5EF4-FFF2-40B4-BE49-F238E27FC236}">
                  <a16:creationId xmlns:a16="http://schemas.microsoft.com/office/drawing/2014/main" id="{19E3C77B-4BBE-48DC-A191-B7F9A4B65DE9}"/>
                </a:ext>
              </a:extLst>
            </p:cNvPr>
            <p:cNvSpPr/>
            <p:nvPr/>
          </p:nvSpPr>
          <p:spPr>
            <a:xfrm>
              <a:off x="3087303" y="5623767"/>
              <a:ext cx="55869" cy="48402"/>
            </a:xfrm>
            <a:prstGeom prst="mathPlus">
              <a:avLst>
                <a:gd name="adj1" fmla="val 45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13" name="정육면체 112">
              <a:extLst>
                <a:ext uri="{FF2B5EF4-FFF2-40B4-BE49-F238E27FC236}">
                  <a16:creationId xmlns:a16="http://schemas.microsoft.com/office/drawing/2014/main" id="{D2CCD5B8-215B-43ED-BDF0-B37FA97C744D}"/>
                </a:ext>
              </a:extLst>
            </p:cNvPr>
            <p:cNvSpPr/>
            <p:nvPr/>
          </p:nvSpPr>
          <p:spPr>
            <a:xfrm>
              <a:off x="3233596" y="5389125"/>
              <a:ext cx="171245" cy="517826"/>
            </a:xfrm>
            <a:prstGeom prst="cube">
              <a:avLst>
                <a:gd name="adj" fmla="val 89661"/>
              </a:avLst>
            </a:prstGeom>
            <a:solidFill>
              <a:schemeClr val="accent2"/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5E6E401A-E434-4E42-920D-C832B42822C3}"/>
                </a:ext>
              </a:extLst>
            </p:cNvPr>
            <p:cNvCxnSpPr>
              <a:cxnSpLocks/>
            </p:cNvCxnSpPr>
            <p:nvPr/>
          </p:nvCxnSpPr>
          <p:spPr>
            <a:xfrm>
              <a:off x="3156697" y="5649366"/>
              <a:ext cx="5755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0" name="제목 5">
            <a:extLst>
              <a:ext uri="{FF2B5EF4-FFF2-40B4-BE49-F238E27FC236}">
                <a16:creationId xmlns:a16="http://schemas.microsoft.com/office/drawing/2014/main" id="{7FFB8477-935C-4793-998D-F6CDF1C84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666"/>
            <a:ext cx="10673900" cy="519141"/>
          </a:xfrm>
        </p:spPr>
        <p:txBody>
          <a:bodyPr/>
          <a:lstStyle/>
          <a:p>
            <a:r>
              <a:rPr lang="en-US" altLang="ko-KR" dirty="0"/>
              <a:t>Introduction - Motivation</a:t>
            </a:r>
            <a:endParaRPr lang="ko-KR" altLang="en-US" dirty="0"/>
          </a:p>
        </p:txBody>
      </p:sp>
      <p:pic>
        <p:nvPicPr>
          <p:cNvPr id="191" name="그림 190">
            <a:extLst>
              <a:ext uri="{FF2B5EF4-FFF2-40B4-BE49-F238E27FC236}">
                <a16:creationId xmlns:a16="http://schemas.microsoft.com/office/drawing/2014/main" id="{4B0D2284-6283-49DC-97F6-44BE435BA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542" y="4025407"/>
            <a:ext cx="841111" cy="1139958"/>
          </a:xfrm>
          <a:prstGeom prst="rect">
            <a:avLst/>
          </a:prstGeom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C2F0E0D3-0437-49C2-8020-06F8A4E7B696}"/>
              </a:ext>
            </a:extLst>
          </p:cNvPr>
          <p:cNvSpPr txBox="1"/>
          <p:nvPr/>
        </p:nvSpPr>
        <p:spPr>
          <a:xfrm>
            <a:off x="8659520" y="4183434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2"/>
                </a:solidFill>
              </a:rPr>
              <a:t>Slower, heavier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2"/>
                </a:solidFill>
              </a:rPr>
              <a:t>Higher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2"/>
                </a:solidFill>
              </a:rPr>
              <a:t>Suit for server, station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00C8A9EB-2177-4120-8588-F229FE5F76CE}"/>
              </a:ext>
            </a:extLst>
          </p:cNvPr>
          <p:cNvSpPr/>
          <p:nvPr/>
        </p:nvSpPr>
        <p:spPr>
          <a:xfrm>
            <a:off x="7906280" y="2309091"/>
            <a:ext cx="19992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tx2"/>
                </a:solidFill>
              </a:rPr>
              <a:t>Deeper model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A882A3A0-DFEA-4CBF-853D-E763FA90AFC7}"/>
              </a:ext>
            </a:extLst>
          </p:cNvPr>
          <p:cNvSpPr txBox="1"/>
          <p:nvPr/>
        </p:nvSpPr>
        <p:spPr>
          <a:xfrm>
            <a:off x="2170202" y="4265765"/>
            <a:ext cx="3302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2"/>
                </a:solidFill>
              </a:rPr>
              <a:t>Faster, lighter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2"/>
                </a:solidFill>
              </a:rPr>
              <a:t>Lower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2"/>
                </a:solidFill>
              </a:rPr>
              <a:t>Suit for mobile, IoT devices</a:t>
            </a: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37361B0C-C829-4AEC-814B-11473B09381D}"/>
              </a:ext>
            </a:extLst>
          </p:cNvPr>
          <p:cNvSpPr/>
          <p:nvPr/>
        </p:nvSpPr>
        <p:spPr>
          <a:xfrm>
            <a:off x="1457592" y="2330381"/>
            <a:ext cx="20724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tx2"/>
                </a:solidFill>
              </a:rPr>
              <a:t>Shallow model</a:t>
            </a:r>
          </a:p>
        </p:txBody>
      </p:sp>
      <p:pic>
        <p:nvPicPr>
          <p:cNvPr id="198" name="그림 197">
            <a:extLst>
              <a:ext uri="{FF2B5EF4-FFF2-40B4-BE49-F238E27FC236}">
                <a16:creationId xmlns:a16="http://schemas.microsoft.com/office/drawing/2014/main" id="{6CC1D39C-4682-40B0-9E51-16C00CDBD2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7" r="-1" b="29029"/>
          <a:stretch/>
        </p:blipFill>
        <p:spPr>
          <a:xfrm>
            <a:off x="1554877" y="4183434"/>
            <a:ext cx="580182" cy="981931"/>
          </a:xfrm>
          <a:prstGeom prst="rect">
            <a:avLst/>
          </a:prstGeom>
        </p:spPr>
      </p:pic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AFF9DDFB-B275-4E25-B15B-F4E2F5F23640}"/>
              </a:ext>
            </a:extLst>
          </p:cNvPr>
          <p:cNvSpPr/>
          <p:nvPr/>
        </p:nvSpPr>
        <p:spPr>
          <a:xfrm>
            <a:off x="166436" y="1197562"/>
            <a:ext cx="87659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tx2"/>
                </a:solidFill>
              </a:rPr>
              <a:t>Model selection is important of efficiency and stability of system</a:t>
            </a:r>
          </a:p>
        </p:txBody>
      </p:sp>
      <p:grpSp>
        <p:nvGrpSpPr>
          <p:cNvPr id="200" name="그룹 199">
            <a:extLst>
              <a:ext uri="{FF2B5EF4-FFF2-40B4-BE49-F238E27FC236}">
                <a16:creationId xmlns:a16="http://schemas.microsoft.com/office/drawing/2014/main" id="{4F77F4E0-736F-4C22-87D6-A3E310B3D9E3}"/>
              </a:ext>
            </a:extLst>
          </p:cNvPr>
          <p:cNvGrpSpPr/>
          <p:nvPr/>
        </p:nvGrpSpPr>
        <p:grpSpPr>
          <a:xfrm>
            <a:off x="1734320" y="2677475"/>
            <a:ext cx="1489694" cy="1199447"/>
            <a:chOff x="187898" y="1882653"/>
            <a:chExt cx="1489694" cy="1199447"/>
          </a:xfrm>
        </p:grpSpPr>
        <p:sp>
          <p:nvSpPr>
            <p:cNvPr id="201" name="원호 200">
              <a:extLst>
                <a:ext uri="{FF2B5EF4-FFF2-40B4-BE49-F238E27FC236}">
                  <a16:creationId xmlns:a16="http://schemas.microsoft.com/office/drawing/2014/main" id="{80E5EE04-341F-4EF1-AB88-BBDE5D859D53}"/>
                </a:ext>
              </a:extLst>
            </p:cNvPr>
            <p:cNvSpPr/>
            <p:nvPr/>
          </p:nvSpPr>
          <p:spPr>
            <a:xfrm rot="10800000">
              <a:off x="405080" y="1882653"/>
              <a:ext cx="976040" cy="1199447"/>
            </a:xfrm>
            <a:prstGeom prst="arc">
              <a:avLst>
                <a:gd name="adj1" fmla="val 10984851"/>
                <a:gd name="adj2" fmla="val 21577714"/>
              </a:avLst>
            </a:prstGeom>
            <a:ln w="19050">
              <a:solidFill>
                <a:schemeClr val="tx1"/>
              </a:solidFill>
              <a:prstDash val="lgDashDotDot"/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F96BDB3E-38D4-49BC-9AFB-89C67E5FD4A2}"/>
                </a:ext>
              </a:extLst>
            </p:cNvPr>
            <p:cNvSpPr/>
            <p:nvPr/>
          </p:nvSpPr>
          <p:spPr>
            <a:xfrm>
              <a:off x="1361342" y="2472371"/>
              <a:ext cx="54582" cy="4728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203" name="정육면체 202">
              <a:extLst>
                <a:ext uri="{FF2B5EF4-FFF2-40B4-BE49-F238E27FC236}">
                  <a16:creationId xmlns:a16="http://schemas.microsoft.com/office/drawing/2014/main" id="{EA99614B-BED1-4C71-86B1-18A080B2F08F}"/>
                </a:ext>
              </a:extLst>
            </p:cNvPr>
            <p:cNvSpPr/>
            <p:nvPr/>
          </p:nvSpPr>
          <p:spPr>
            <a:xfrm>
              <a:off x="187898" y="2441130"/>
              <a:ext cx="128178" cy="313401"/>
            </a:xfrm>
            <a:prstGeom prst="cube">
              <a:avLst>
                <a:gd name="adj" fmla="val 83480"/>
              </a:avLst>
            </a:prstGeom>
            <a:solidFill>
              <a:srgbClr val="00B05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204" name="정육면체 203">
              <a:extLst>
                <a:ext uri="{FF2B5EF4-FFF2-40B4-BE49-F238E27FC236}">
                  <a16:creationId xmlns:a16="http://schemas.microsoft.com/office/drawing/2014/main" id="{2171EFFC-966C-4265-BCB5-95C469F4F9B9}"/>
                </a:ext>
              </a:extLst>
            </p:cNvPr>
            <p:cNvSpPr/>
            <p:nvPr/>
          </p:nvSpPr>
          <p:spPr>
            <a:xfrm>
              <a:off x="486738" y="2224912"/>
              <a:ext cx="188436" cy="530843"/>
            </a:xfrm>
            <a:prstGeom prst="cube">
              <a:avLst>
                <a:gd name="adj" fmla="val 89661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205" name="정육면체 204">
              <a:extLst>
                <a:ext uri="{FF2B5EF4-FFF2-40B4-BE49-F238E27FC236}">
                  <a16:creationId xmlns:a16="http://schemas.microsoft.com/office/drawing/2014/main" id="{F017E528-C855-4269-BDE4-9E3F5F8D2681}"/>
                </a:ext>
              </a:extLst>
            </p:cNvPr>
            <p:cNvSpPr/>
            <p:nvPr/>
          </p:nvSpPr>
          <p:spPr>
            <a:xfrm>
              <a:off x="768151" y="2224912"/>
              <a:ext cx="217111" cy="530843"/>
            </a:xfrm>
            <a:prstGeom prst="cube">
              <a:avLst>
                <a:gd name="adj" fmla="val 78783"/>
              </a:avLst>
            </a:prstGeom>
            <a:solidFill>
              <a:srgbClr val="16CCB6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206" name="정육면체 205">
              <a:extLst>
                <a:ext uri="{FF2B5EF4-FFF2-40B4-BE49-F238E27FC236}">
                  <a16:creationId xmlns:a16="http://schemas.microsoft.com/office/drawing/2014/main" id="{47259B90-522A-4D39-BBD9-333A95EEA913}"/>
                </a:ext>
              </a:extLst>
            </p:cNvPr>
            <p:cNvSpPr/>
            <p:nvPr/>
          </p:nvSpPr>
          <p:spPr>
            <a:xfrm>
              <a:off x="879622" y="2224912"/>
              <a:ext cx="217111" cy="5308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8105A651-A87D-47D3-BB10-562D46D54744}"/>
                </a:ext>
              </a:extLst>
            </p:cNvPr>
            <p:cNvCxnSpPr>
              <a:cxnSpLocks/>
            </p:cNvCxnSpPr>
            <p:nvPr/>
          </p:nvCxnSpPr>
          <p:spPr>
            <a:xfrm>
              <a:off x="355120" y="2495455"/>
              <a:ext cx="10920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>
              <a:extLst>
                <a:ext uri="{FF2B5EF4-FFF2-40B4-BE49-F238E27FC236}">
                  <a16:creationId xmlns:a16="http://schemas.microsoft.com/office/drawing/2014/main" id="{0EC37635-A4C5-472A-9D77-B694985A03BE}"/>
                </a:ext>
              </a:extLst>
            </p:cNvPr>
            <p:cNvCxnSpPr>
              <a:cxnSpLocks/>
            </p:cNvCxnSpPr>
            <p:nvPr/>
          </p:nvCxnSpPr>
          <p:spPr>
            <a:xfrm>
              <a:off x="629439" y="2495455"/>
              <a:ext cx="10920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화살표 연결선 208">
              <a:extLst>
                <a:ext uri="{FF2B5EF4-FFF2-40B4-BE49-F238E27FC236}">
                  <a16:creationId xmlns:a16="http://schemas.microsoft.com/office/drawing/2014/main" id="{9D904E1D-3DC8-4A8A-8D3D-F229D869E0D6}"/>
                </a:ext>
              </a:extLst>
            </p:cNvPr>
            <p:cNvCxnSpPr>
              <a:cxnSpLocks/>
            </p:cNvCxnSpPr>
            <p:nvPr/>
          </p:nvCxnSpPr>
          <p:spPr>
            <a:xfrm>
              <a:off x="1241425" y="2495455"/>
              <a:ext cx="1108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더하기 기호 209">
              <a:extLst>
                <a:ext uri="{FF2B5EF4-FFF2-40B4-BE49-F238E27FC236}">
                  <a16:creationId xmlns:a16="http://schemas.microsoft.com/office/drawing/2014/main" id="{D8AC01C7-4E97-4E40-B940-A5947B54E708}"/>
                </a:ext>
              </a:extLst>
            </p:cNvPr>
            <p:cNvSpPr/>
            <p:nvPr/>
          </p:nvSpPr>
          <p:spPr>
            <a:xfrm>
              <a:off x="1360054" y="2471347"/>
              <a:ext cx="55869" cy="48402"/>
            </a:xfrm>
            <a:prstGeom prst="mathPlus">
              <a:avLst>
                <a:gd name="adj1" fmla="val 45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211" name="정육면체 210">
              <a:extLst>
                <a:ext uri="{FF2B5EF4-FFF2-40B4-BE49-F238E27FC236}">
                  <a16:creationId xmlns:a16="http://schemas.microsoft.com/office/drawing/2014/main" id="{33D1FABE-60EA-4E88-AD2C-542DEB40B9B7}"/>
                </a:ext>
              </a:extLst>
            </p:cNvPr>
            <p:cNvSpPr/>
            <p:nvPr/>
          </p:nvSpPr>
          <p:spPr>
            <a:xfrm>
              <a:off x="1506348" y="2236705"/>
              <a:ext cx="171244" cy="517825"/>
            </a:xfrm>
            <a:prstGeom prst="cube">
              <a:avLst>
                <a:gd name="adj" fmla="val 89661"/>
              </a:avLst>
            </a:prstGeom>
            <a:solidFill>
              <a:schemeClr val="accent2"/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cxnSp>
          <p:nvCxnSpPr>
            <p:cNvPr id="212" name="직선 화살표 연결선 211">
              <a:extLst>
                <a:ext uri="{FF2B5EF4-FFF2-40B4-BE49-F238E27FC236}">
                  <a16:creationId xmlns:a16="http://schemas.microsoft.com/office/drawing/2014/main" id="{3A728BAD-53C2-4DBF-AC3F-B234FDC9E9B2}"/>
                </a:ext>
              </a:extLst>
            </p:cNvPr>
            <p:cNvCxnSpPr>
              <a:cxnSpLocks/>
            </p:cNvCxnSpPr>
            <p:nvPr/>
          </p:nvCxnSpPr>
          <p:spPr>
            <a:xfrm>
              <a:off x="1429448" y="2496947"/>
              <a:ext cx="5754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정육면체 213">
              <a:extLst>
                <a:ext uri="{FF2B5EF4-FFF2-40B4-BE49-F238E27FC236}">
                  <a16:creationId xmlns:a16="http://schemas.microsoft.com/office/drawing/2014/main" id="{ADCB7123-1308-4B4A-B799-DF7E219B75BA}"/>
                </a:ext>
              </a:extLst>
            </p:cNvPr>
            <p:cNvSpPr/>
            <p:nvPr/>
          </p:nvSpPr>
          <p:spPr>
            <a:xfrm>
              <a:off x="991396" y="2223687"/>
              <a:ext cx="217111" cy="5308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81020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146E50-D070-41FE-88B5-91F68311B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8048" y="6442870"/>
            <a:ext cx="2743200" cy="365125"/>
          </a:xfrm>
        </p:spPr>
        <p:txBody>
          <a:bodyPr/>
          <a:lstStyle/>
          <a:p>
            <a:fld id="{5E76BB3F-EC35-4905-A5EC-4D78F0DCE77F}" type="slidenum">
              <a:rPr lang="en-US" smtClean="0"/>
              <a:t>9</a:t>
            </a:fld>
            <a:endParaRPr lang="en-US"/>
          </a:p>
        </p:txBody>
      </p:sp>
      <p:sp>
        <p:nvSpPr>
          <p:cNvPr id="7" name="Rectangle 99">
            <a:extLst>
              <a:ext uri="{FF2B5EF4-FFF2-40B4-BE49-F238E27FC236}">
                <a16:creationId xmlns:a16="http://schemas.microsoft.com/office/drawing/2014/main" id="{94155601-FD97-47D7-8D9F-A64CDBF355D8}"/>
              </a:ext>
            </a:extLst>
          </p:cNvPr>
          <p:cNvSpPr/>
          <p:nvPr/>
        </p:nvSpPr>
        <p:spPr>
          <a:xfrm>
            <a:off x="-1" y="688640"/>
            <a:ext cx="9472475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/>
              <a:t>Necessity of Dynamic model  adaptation</a:t>
            </a:r>
            <a:endParaRPr lang="ko-KR" altLang="en-US" sz="2000" b="1" dirty="0"/>
          </a:p>
        </p:txBody>
      </p:sp>
      <p:sp>
        <p:nvSpPr>
          <p:cNvPr id="180" name="제목 5">
            <a:extLst>
              <a:ext uri="{FF2B5EF4-FFF2-40B4-BE49-F238E27FC236}">
                <a16:creationId xmlns:a16="http://schemas.microsoft.com/office/drawing/2014/main" id="{7FFB8477-935C-4793-998D-F6CDF1C84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78666"/>
            <a:ext cx="10673900" cy="519141"/>
          </a:xfrm>
        </p:spPr>
        <p:txBody>
          <a:bodyPr/>
          <a:lstStyle/>
          <a:p>
            <a:r>
              <a:rPr lang="en-US" altLang="ko-KR" dirty="0"/>
              <a:t>Introduction - Motivation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D94169D-2372-489B-93D9-1778D2AA005D}"/>
              </a:ext>
            </a:extLst>
          </p:cNvPr>
          <p:cNvGrpSpPr/>
          <p:nvPr/>
        </p:nvGrpSpPr>
        <p:grpSpPr>
          <a:xfrm>
            <a:off x="9391609" y="5408705"/>
            <a:ext cx="1437937" cy="795240"/>
            <a:chOff x="4502696" y="2992289"/>
            <a:chExt cx="2637451" cy="1142634"/>
          </a:xfrm>
        </p:grpSpPr>
        <p:sp>
          <p:nvSpPr>
            <p:cNvPr id="92" name="원호 91">
              <a:extLst>
                <a:ext uri="{FF2B5EF4-FFF2-40B4-BE49-F238E27FC236}">
                  <a16:creationId xmlns:a16="http://schemas.microsoft.com/office/drawing/2014/main" id="{A1A10C8F-014D-46DA-925C-1A2240B85CEB}"/>
                </a:ext>
              </a:extLst>
            </p:cNvPr>
            <p:cNvSpPr/>
            <p:nvPr/>
          </p:nvSpPr>
          <p:spPr>
            <a:xfrm rot="10800000">
              <a:off x="4680755" y="3095929"/>
              <a:ext cx="2229442" cy="1038994"/>
            </a:xfrm>
            <a:prstGeom prst="arc">
              <a:avLst>
                <a:gd name="adj1" fmla="val 10984851"/>
                <a:gd name="adj2" fmla="val 21577714"/>
              </a:avLst>
            </a:prstGeom>
            <a:ln w="19050">
              <a:solidFill>
                <a:schemeClr val="tx1"/>
              </a:solidFill>
              <a:prstDash val="lgDashDotDot"/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215ADAA3-2904-4E4A-A9F2-AB5BB102AF31}"/>
                </a:ext>
              </a:extLst>
            </p:cNvPr>
            <p:cNvGrpSpPr/>
            <p:nvPr/>
          </p:nvGrpSpPr>
          <p:grpSpPr>
            <a:xfrm>
              <a:off x="4502696" y="3392399"/>
              <a:ext cx="2637451" cy="459831"/>
              <a:chOff x="187898" y="5377331"/>
              <a:chExt cx="3216943" cy="530843"/>
            </a:xfrm>
          </p:grpSpPr>
          <p:sp>
            <p:nvSpPr>
              <p:cNvPr id="94" name="정육면체 93">
                <a:extLst>
                  <a:ext uri="{FF2B5EF4-FFF2-40B4-BE49-F238E27FC236}">
                    <a16:creationId xmlns:a16="http://schemas.microsoft.com/office/drawing/2014/main" id="{631B4334-07E2-4D01-BC98-0914D163530D}"/>
                  </a:ext>
                </a:extLst>
              </p:cNvPr>
              <p:cNvSpPr/>
              <p:nvPr/>
            </p:nvSpPr>
            <p:spPr>
              <a:xfrm>
                <a:off x="187898" y="5593549"/>
                <a:ext cx="128179" cy="313401"/>
              </a:xfrm>
              <a:prstGeom prst="cube">
                <a:avLst>
                  <a:gd name="adj" fmla="val 83480"/>
                </a:avLst>
              </a:prstGeom>
              <a:solidFill>
                <a:srgbClr val="00B050"/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96" name="정육면체 95">
                <a:extLst>
                  <a:ext uri="{FF2B5EF4-FFF2-40B4-BE49-F238E27FC236}">
                    <a16:creationId xmlns:a16="http://schemas.microsoft.com/office/drawing/2014/main" id="{75BF0AD7-D723-4E71-B685-B18BD4A00993}"/>
                  </a:ext>
                </a:extLst>
              </p:cNvPr>
              <p:cNvSpPr/>
              <p:nvPr/>
            </p:nvSpPr>
            <p:spPr>
              <a:xfrm>
                <a:off x="486738" y="5377331"/>
                <a:ext cx="188436" cy="530843"/>
              </a:xfrm>
              <a:prstGeom prst="cube">
                <a:avLst>
                  <a:gd name="adj" fmla="val 89661"/>
                </a:avLst>
              </a:prstGeom>
              <a:solidFill>
                <a:srgbClr val="C00000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119" name="정육면체 118">
                <a:extLst>
                  <a:ext uri="{FF2B5EF4-FFF2-40B4-BE49-F238E27FC236}">
                    <a16:creationId xmlns:a16="http://schemas.microsoft.com/office/drawing/2014/main" id="{01B83B9A-893E-4868-9D3E-76B2809295FD}"/>
                  </a:ext>
                </a:extLst>
              </p:cNvPr>
              <p:cNvSpPr/>
              <p:nvPr/>
            </p:nvSpPr>
            <p:spPr>
              <a:xfrm>
                <a:off x="768151" y="5377331"/>
                <a:ext cx="217111" cy="530843"/>
              </a:xfrm>
              <a:prstGeom prst="cube">
                <a:avLst>
                  <a:gd name="adj" fmla="val 78783"/>
                </a:avLst>
              </a:prstGeom>
              <a:solidFill>
                <a:srgbClr val="16CCB6"/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122" name="정육면체 121">
                <a:extLst>
                  <a:ext uri="{FF2B5EF4-FFF2-40B4-BE49-F238E27FC236}">
                    <a16:creationId xmlns:a16="http://schemas.microsoft.com/office/drawing/2014/main" id="{D3EB5BF5-0135-4570-AEE8-378F987ED9A6}"/>
                  </a:ext>
                </a:extLst>
              </p:cNvPr>
              <p:cNvSpPr/>
              <p:nvPr/>
            </p:nvSpPr>
            <p:spPr>
              <a:xfrm>
                <a:off x="879623" y="5377331"/>
                <a:ext cx="217111" cy="530843"/>
              </a:xfrm>
              <a:prstGeom prst="cube">
                <a:avLst>
                  <a:gd name="adj" fmla="val 78783"/>
                </a:avLst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123" name="정육면체 122">
                <a:extLst>
                  <a:ext uri="{FF2B5EF4-FFF2-40B4-BE49-F238E27FC236}">
                    <a16:creationId xmlns:a16="http://schemas.microsoft.com/office/drawing/2014/main" id="{63D02CF0-DE2D-43B0-99B2-AF2BBC25A955}"/>
                  </a:ext>
                </a:extLst>
              </p:cNvPr>
              <p:cNvSpPr/>
              <p:nvPr/>
            </p:nvSpPr>
            <p:spPr>
              <a:xfrm>
                <a:off x="991094" y="5377331"/>
                <a:ext cx="217111" cy="530843"/>
              </a:xfrm>
              <a:prstGeom prst="cube">
                <a:avLst>
                  <a:gd name="adj" fmla="val 78783"/>
                </a:avLst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124" name="정육면체 123">
                <a:extLst>
                  <a:ext uri="{FF2B5EF4-FFF2-40B4-BE49-F238E27FC236}">
                    <a16:creationId xmlns:a16="http://schemas.microsoft.com/office/drawing/2014/main" id="{049EDCAB-DE9A-431B-AA04-4C117D907E5F}"/>
                  </a:ext>
                </a:extLst>
              </p:cNvPr>
              <p:cNvSpPr/>
              <p:nvPr/>
            </p:nvSpPr>
            <p:spPr>
              <a:xfrm>
                <a:off x="1104287" y="5377331"/>
                <a:ext cx="217111" cy="530843"/>
              </a:xfrm>
              <a:prstGeom prst="cube">
                <a:avLst>
                  <a:gd name="adj" fmla="val 78783"/>
                </a:avLst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125" name="정육면체 124">
                <a:extLst>
                  <a:ext uri="{FF2B5EF4-FFF2-40B4-BE49-F238E27FC236}">
                    <a16:creationId xmlns:a16="http://schemas.microsoft.com/office/drawing/2014/main" id="{48C95ADA-EDD2-418E-B01E-EB73D4BF2EF6}"/>
                  </a:ext>
                </a:extLst>
              </p:cNvPr>
              <p:cNvSpPr/>
              <p:nvPr/>
            </p:nvSpPr>
            <p:spPr>
              <a:xfrm>
                <a:off x="1215759" y="5377331"/>
                <a:ext cx="217111" cy="530843"/>
              </a:xfrm>
              <a:prstGeom prst="cube">
                <a:avLst>
                  <a:gd name="adj" fmla="val 78783"/>
                </a:avLst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126" name="정육면체 125">
                <a:extLst>
                  <a:ext uri="{FF2B5EF4-FFF2-40B4-BE49-F238E27FC236}">
                    <a16:creationId xmlns:a16="http://schemas.microsoft.com/office/drawing/2014/main" id="{23ECC952-CAED-4CCC-B3EE-9CA4C05C4427}"/>
                  </a:ext>
                </a:extLst>
              </p:cNvPr>
              <p:cNvSpPr/>
              <p:nvPr/>
            </p:nvSpPr>
            <p:spPr>
              <a:xfrm>
                <a:off x="1327230" y="5377331"/>
                <a:ext cx="217111" cy="530843"/>
              </a:xfrm>
              <a:prstGeom prst="cube">
                <a:avLst>
                  <a:gd name="adj" fmla="val 78783"/>
                </a:avLst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127" name="정육면체 126">
                <a:extLst>
                  <a:ext uri="{FF2B5EF4-FFF2-40B4-BE49-F238E27FC236}">
                    <a16:creationId xmlns:a16="http://schemas.microsoft.com/office/drawing/2014/main" id="{B288AE05-F0E5-4B98-B474-C1B391E090A1}"/>
                  </a:ext>
                </a:extLst>
              </p:cNvPr>
              <p:cNvSpPr/>
              <p:nvPr/>
            </p:nvSpPr>
            <p:spPr>
              <a:xfrm>
                <a:off x="1438702" y="5377331"/>
                <a:ext cx="217111" cy="530843"/>
              </a:xfrm>
              <a:prstGeom prst="cube">
                <a:avLst>
                  <a:gd name="adj" fmla="val 78783"/>
                </a:avLst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128" name="정육면체 127">
                <a:extLst>
                  <a:ext uri="{FF2B5EF4-FFF2-40B4-BE49-F238E27FC236}">
                    <a16:creationId xmlns:a16="http://schemas.microsoft.com/office/drawing/2014/main" id="{D0A4D626-6990-43D8-B905-7B0F737F271D}"/>
                  </a:ext>
                </a:extLst>
              </p:cNvPr>
              <p:cNvSpPr/>
              <p:nvPr/>
            </p:nvSpPr>
            <p:spPr>
              <a:xfrm>
                <a:off x="1550173" y="5377331"/>
                <a:ext cx="217111" cy="530843"/>
              </a:xfrm>
              <a:prstGeom prst="cube">
                <a:avLst>
                  <a:gd name="adj" fmla="val 78783"/>
                </a:avLst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129" name="정육면체 128">
                <a:extLst>
                  <a:ext uri="{FF2B5EF4-FFF2-40B4-BE49-F238E27FC236}">
                    <a16:creationId xmlns:a16="http://schemas.microsoft.com/office/drawing/2014/main" id="{646FD208-131F-478C-99F5-A77FC2F7F835}"/>
                  </a:ext>
                </a:extLst>
              </p:cNvPr>
              <p:cNvSpPr/>
              <p:nvPr/>
            </p:nvSpPr>
            <p:spPr>
              <a:xfrm>
                <a:off x="1661645" y="5377331"/>
                <a:ext cx="217111" cy="530843"/>
              </a:xfrm>
              <a:prstGeom prst="cube">
                <a:avLst>
                  <a:gd name="adj" fmla="val 78783"/>
                </a:avLst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130" name="정육면체 129">
                <a:extLst>
                  <a:ext uri="{FF2B5EF4-FFF2-40B4-BE49-F238E27FC236}">
                    <a16:creationId xmlns:a16="http://schemas.microsoft.com/office/drawing/2014/main" id="{9DE50A08-6327-4D0F-B09F-6EF517FBB19C}"/>
                  </a:ext>
                </a:extLst>
              </p:cNvPr>
              <p:cNvSpPr/>
              <p:nvPr/>
            </p:nvSpPr>
            <p:spPr>
              <a:xfrm>
                <a:off x="1774838" y="5377331"/>
                <a:ext cx="217111" cy="530843"/>
              </a:xfrm>
              <a:prstGeom prst="cube">
                <a:avLst>
                  <a:gd name="adj" fmla="val 78783"/>
                </a:avLst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131" name="정육면체 130">
                <a:extLst>
                  <a:ext uri="{FF2B5EF4-FFF2-40B4-BE49-F238E27FC236}">
                    <a16:creationId xmlns:a16="http://schemas.microsoft.com/office/drawing/2014/main" id="{D624F7C4-9423-408B-8DB4-51682CC33A40}"/>
                  </a:ext>
                </a:extLst>
              </p:cNvPr>
              <p:cNvSpPr/>
              <p:nvPr/>
            </p:nvSpPr>
            <p:spPr>
              <a:xfrm>
                <a:off x="1886309" y="5377331"/>
                <a:ext cx="217111" cy="530843"/>
              </a:xfrm>
              <a:prstGeom prst="cube">
                <a:avLst>
                  <a:gd name="adj" fmla="val 78783"/>
                </a:avLst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132" name="정육면체 131">
                <a:extLst>
                  <a:ext uri="{FF2B5EF4-FFF2-40B4-BE49-F238E27FC236}">
                    <a16:creationId xmlns:a16="http://schemas.microsoft.com/office/drawing/2014/main" id="{B538A2F9-9A01-43ED-815B-D836654D84C0}"/>
                  </a:ext>
                </a:extLst>
              </p:cNvPr>
              <p:cNvSpPr/>
              <p:nvPr/>
            </p:nvSpPr>
            <p:spPr>
              <a:xfrm>
                <a:off x="1997781" y="5377331"/>
                <a:ext cx="217111" cy="530843"/>
              </a:xfrm>
              <a:prstGeom prst="cube">
                <a:avLst>
                  <a:gd name="adj" fmla="val 78783"/>
                </a:avLst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133" name="정육면체 132">
                <a:extLst>
                  <a:ext uri="{FF2B5EF4-FFF2-40B4-BE49-F238E27FC236}">
                    <a16:creationId xmlns:a16="http://schemas.microsoft.com/office/drawing/2014/main" id="{74937050-D300-4E49-8FFF-38627775BCCA}"/>
                  </a:ext>
                </a:extLst>
              </p:cNvPr>
              <p:cNvSpPr/>
              <p:nvPr/>
            </p:nvSpPr>
            <p:spPr>
              <a:xfrm>
                <a:off x="2103420" y="5377331"/>
                <a:ext cx="217111" cy="530843"/>
              </a:xfrm>
              <a:prstGeom prst="cube">
                <a:avLst>
                  <a:gd name="adj" fmla="val 78783"/>
                </a:avLst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134" name="정육면체 133">
                <a:extLst>
                  <a:ext uri="{FF2B5EF4-FFF2-40B4-BE49-F238E27FC236}">
                    <a16:creationId xmlns:a16="http://schemas.microsoft.com/office/drawing/2014/main" id="{FD26F5C4-2345-407C-8A64-6FD276A6937D}"/>
                  </a:ext>
                </a:extLst>
              </p:cNvPr>
              <p:cNvSpPr/>
              <p:nvPr/>
            </p:nvSpPr>
            <p:spPr>
              <a:xfrm>
                <a:off x="2214891" y="5377331"/>
                <a:ext cx="217111" cy="530843"/>
              </a:xfrm>
              <a:prstGeom prst="cube">
                <a:avLst>
                  <a:gd name="adj" fmla="val 78783"/>
                </a:avLst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135" name="정육면체 134">
                <a:extLst>
                  <a:ext uri="{FF2B5EF4-FFF2-40B4-BE49-F238E27FC236}">
                    <a16:creationId xmlns:a16="http://schemas.microsoft.com/office/drawing/2014/main" id="{88943ADE-B01B-4623-ACC6-14C562887746}"/>
                  </a:ext>
                </a:extLst>
              </p:cNvPr>
              <p:cNvSpPr/>
              <p:nvPr/>
            </p:nvSpPr>
            <p:spPr>
              <a:xfrm>
                <a:off x="2328084" y="5377331"/>
                <a:ext cx="217111" cy="530843"/>
              </a:xfrm>
              <a:prstGeom prst="cube">
                <a:avLst>
                  <a:gd name="adj" fmla="val 78783"/>
                </a:avLst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136" name="정육면체 135">
                <a:extLst>
                  <a:ext uri="{FF2B5EF4-FFF2-40B4-BE49-F238E27FC236}">
                    <a16:creationId xmlns:a16="http://schemas.microsoft.com/office/drawing/2014/main" id="{53ECD1BF-0567-4B8F-9939-F3E3691791DA}"/>
                  </a:ext>
                </a:extLst>
              </p:cNvPr>
              <p:cNvSpPr/>
              <p:nvPr/>
            </p:nvSpPr>
            <p:spPr>
              <a:xfrm>
                <a:off x="2439556" y="5377331"/>
                <a:ext cx="217111" cy="530843"/>
              </a:xfrm>
              <a:prstGeom prst="cube">
                <a:avLst>
                  <a:gd name="adj" fmla="val 78783"/>
                </a:avLst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cxnSp>
            <p:nvCxnSpPr>
              <p:cNvPr id="98" name="직선 화살표 연결선 97">
                <a:extLst>
                  <a:ext uri="{FF2B5EF4-FFF2-40B4-BE49-F238E27FC236}">
                    <a16:creationId xmlns:a16="http://schemas.microsoft.com/office/drawing/2014/main" id="{B95A9311-B86F-48BE-87C4-232624965B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119" y="5647874"/>
                <a:ext cx="10920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화살표 연결선 98">
                <a:extLst>
                  <a:ext uri="{FF2B5EF4-FFF2-40B4-BE49-F238E27FC236}">
                    <a16:creationId xmlns:a16="http://schemas.microsoft.com/office/drawing/2014/main" id="{E23327B9-0F7D-4DBB-9310-D384588958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439" y="5647874"/>
                <a:ext cx="10920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6" name="정육면체 175">
                <a:extLst>
                  <a:ext uri="{FF2B5EF4-FFF2-40B4-BE49-F238E27FC236}">
                    <a16:creationId xmlns:a16="http://schemas.microsoft.com/office/drawing/2014/main" id="{7CB304D8-9E4F-49EA-A086-AE97095D7A33}"/>
                  </a:ext>
                </a:extLst>
              </p:cNvPr>
              <p:cNvSpPr/>
              <p:nvPr/>
            </p:nvSpPr>
            <p:spPr>
              <a:xfrm>
                <a:off x="2542822" y="5377331"/>
                <a:ext cx="217111" cy="530843"/>
              </a:xfrm>
              <a:prstGeom prst="cube">
                <a:avLst>
                  <a:gd name="adj" fmla="val 78783"/>
                </a:avLst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177" name="정육면체 176">
                <a:extLst>
                  <a:ext uri="{FF2B5EF4-FFF2-40B4-BE49-F238E27FC236}">
                    <a16:creationId xmlns:a16="http://schemas.microsoft.com/office/drawing/2014/main" id="{E7B6AA95-F8B6-4B84-8E83-22392421B73A}"/>
                  </a:ext>
                </a:extLst>
              </p:cNvPr>
              <p:cNvSpPr/>
              <p:nvPr/>
            </p:nvSpPr>
            <p:spPr>
              <a:xfrm>
                <a:off x="2656015" y="5377331"/>
                <a:ext cx="217111" cy="530843"/>
              </a:xfrm>
              <a:prstGeom prst="cube">
                <a:avLst>
                  <a:gd name="adj" fmla="val 78783"/>
                </a:avLst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178" name="정육면체 177">
                <a:extLst>
                  <a:ext uri="{FF2B5EF4-FFF2-40B4-BE49-F238E27FC236}">
                    <a16:creationId xmlns:a16="http://schemas.microsoft.com/office/drawing/2014/main" id="{5E7DE53A-2900-49E4-BAD7-E4635036D6C9}"/>
                  </a:ext>
                </a:extLst>
              </p:cNvPr>
              <p:cNvSpPr/>
              <p:nvPr/>
            </p:nvSpPr>
            <p:spPr>
              <a:xfrm>
                <a:off x="2767487" y="5377331"/>
                <a:ext cx="217111" cy="530843"/>
              </a:xfrm>
              <a:prstGeom prst="cube">
                <a:avLst>
                  <a:gd name="adj" fmla="val 78783"/>
                </a:avLst>
              </a:prstGeom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73C606E4-6FCF-458E-938F-B024FE9821FC}"/>
                  </a:ext>
                </a:extLst>
              </p:cNvPr>
              <p:cNvSpPr/>
              <p:nvPr/>
            </p:nvSpPr>
            <p:spPr>
              <a:xfrm>
                <a:off x="3088591" y="5624790"/>
                <a:ext cx="54582" cy="4728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cxnSp>
            <p:nvCxnSpPr>
              <p:cNvPr id="111" name="직선 화살표 연결선 110">
                <a:extLst>
                  <a:ext uri="{FF2B5EF4-FFF2-40B4-BE49-F238E27FC236}">
                    <a16:creationId xmlns:a16="http://schemas.microsoft.com/office/drawing/2014/main" id="{C37CDE86-09BA-4BC5-90B1-FAA5F62703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2788" y="5647874"/>
                <a:ext cx="6674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더하기 기호 111">
                <a:extLst>
                  <a:ext uri="{FF2B5EF4-FFF2-40B4-BE49-F238E27FC236}">
                    <a16:creationId xmlns:a16="http://schemas.microsoft.com/office/drawing/2014/main" id="{19E3C77B-4BBE-48DC-A191-B7F9A4B65DE9}"/>
                  </a:ext>
                </a:extLst>
              </p:cNvPr>
              <p:cNvSpPr/>
              <p:nvPr/>
            </p:nvSpPr>
            <p:spPr>
              <a:xfrm>
                <a:off x="3087303" y="5623767"/>
                <a:ext cx="55869" cy="48402"/>
              </a:xfrm>
              <a:prstGeom prst="mathPlus">
                <a:avLst>
                  <a:gd name="adj1" fmla="val 4576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sp>
            <p:nvSpPr>
              <p:cNvPr id="113" name="정육면체 112">
                <a:extLst>
                  <a:ext uri="{FF2B5EF4-FFF2-40B4-BE49-F238E27FC236}">
                    <a16:creationId xmlns:a16="http://schemas.microsoft.com/office/drawing/2014/main" id="{D2CCD5B8-215B-43ED-BDF0-B37FA97C744D}"/>
                  </a:ext>
                </a:extLst>
              </p:cNvPr>
              <p:cNvSpPr/>
              <p:nvPr/>
            </p:nvSpPr>
            <p:spPr>
              <a:xfrm>
                <a:off x="3233596" y="5389125"/>
                <a:ext cx="171245" cy="517826"/>
              </a:xfrm>
              <a:prstGeom prst="cube">
                <a:avLst>
                  <a:gd name="adj" fmla="val 89661"/>
                </a:avLst>
              </a:prstGeom>
              <a:solidFill>
                <a:schemeClr val="accent2"/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/>
              </a:p>
            </p:txBody>
          </p:sp>
          <p:cxnSp>
            <p:nvCxnSpPr>
              <p:cNvPr id="114" name="직선 화살표 연결선 113">
                <a:extLst>
                  <a:ext uri="{FF2B5EF4-FFF2-40B4-BE49-F238E27FC236}">
                    <a16:creationId xmlns:a16="http://schemas.microsoft.com/office/drawing/2014/main" id="{5E6E401A-E434-4E42-920D-C832B42822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6697" y="5649366"/>
                <a:ext cx="5755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00C8A9EB-2177-4120-8588-F229FE5F76CE}"/>
                </a:ext>
              </a:extLst>
            </p:cNvPr>
            <p:cNvSpPr/>
            <p:nvPr/>
          </p:nvSpPr>
          <p:spPr>
            <a:xfrm>
              <a:off x="4954230" y="2992289"/>
              <a:ext cx="2071158" cy="4131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 dirty="0">
                  <a:solidFill>
                    <a:schemeClr val="tx2"/>
                  </a:solidFill>
                </a:rPr>
                <a:t>Deeper model</a:t>
              </a:r>
            </a:p>
          </p:txBody>
        </p:sp>
      </p:grp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37361B0C-C829-4AEC-814B-11473B09381D}"/>
              </a:ext>
            </a:extLst>
          </p:cNvPr>
          <p:cNvSpPr/>
          <p:nvPr/>
        </p:nvSpPr>
        <p:spPr>
          <a:xfrm>
            <a:off x="8140101" y="5424336"/>
            <a:ext cx="1169742" cy="2875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</a:rPr>
              <a:t>Shallow model</a:t>
            </a: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AFF9DDFB-B275-4E25-B15B-F4E2F5F23640}"/>
              </a:ext>
            </a:extLst>
          </p:cNvPr>
          <p:cNvSpPr/>
          <p:nvPr/>
        </p:nvSpPr>
        <p:spPr>
          <a:xfrm>
            <a:off x="166436" y="1197562"/>
            <a:ext cx="106856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tx2"/>
                </a:solidFill>
              </a:rPr>
              <a:t>However, sometimes it is hard to determine optimal model before running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tx2"/>
                </a:solidFill>
              </a:rPr>
              <a:t>For examples, when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4333293-F353-4C9A-9BD6-518F435F5F4A}"/>
              </a:ext>
            </a:extLst>
          </p:cNvPr>
          <p:cNvSpPr txBox="1"/>
          <p:nvPr/>
        </p:nvSpPr>
        <p:spPr>
          <a:xfrm>
            <a:off x="316330" y="3920257"/>
            <a:ext cx="5694682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2"/>
                </a:solidFill>
              </a:rPr>
              <a:t>input rate (or image size) is unfixed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2"/>
                </a:solidFill>
              </a:rPr>
              <a:t>required scale is changed (x4 is heavier than x2)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tx2"/>
                </a:solidFill>
              </a:rPr>
              <a:t>performance of system fluctuates frequently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2"/>
                </a:solidFill>
              </a:rPr>
              <a:t>- during running time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EB7A26D-77BC-4062-9BFB-44EFAB328627}"/>
              </a:ext>
            </a:extLst>
          </p:cNvPr>
          <p:cNvGrpSpPr/>
          <p:nvPr/>
        </p:nvGrpSpPr>
        <p:grpSpPr>
          <a:xfrm>
            <a:off x="688514" y="2381585"/>
            <a:ext cx="3984833" cy="1310989"/>
            <a:chOff x="688514" y="2381585"/>
            <a:chExt cx="4420306" cy="1454257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FCD62B54-91AD-44CF-884F-5F3CBCA3D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6222" y="2381585"/>
              <a:ext cx="600390" cy="813710"/>
            </a:xfrm>
            <a:prstGeom prst="rect">
              <a:avLst/>
            </a:prstGeom>
          </p:spPr>
        </p:pic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698170B1-D1D9-4A38-8CD3-14705FB43E6F}"/>
                </a:ext>
              </a:extLst>
            </p:cNvPr>
            <p:cNvSpPr/>
            <p:nvPr/>
          </p:nvSpPr>
          <p:spPr>
            <a:xfrm>
              <a:off x="2110323" y="3302392"/>
              <a:ext cx="101164" cy="33871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60C2D4B-2EB0-42DE-9A56-7FD9A2F62224}"/>
                </a:ext>
              </a:extLst>
            </p:cNvPr>
            <p:cNvSpPr/>
            <p:nvPr/>
          </p:nvSpPr>
          <p:spPr>
            <a:xfrm>
              <a:off x="2223932" y="3302392"/>
              <a:ext cx="101164" cy="33871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E4FCE73-3FAD-499F-93C1-7A180C50BFA3}"/>
                </a:ext>
              </a:extLst>
            </p:cNvPr>
            <p:cNvSpPr/>
            <p:nvPr/>
          </p:nvSpPr>
          <p:spPr>
            <a:xfrm>
              <a:off x="2343268" y="3302392"/>
              <a:ext cx="101164" cy="33871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2214407B-4E85-41A2-A3F4-50C7A1843CF7}"/>
                </a:ext>
              </a:extLst>
            </p:cNvPr>
            <p:cNvSpPr/>
            <p:nvPr/>
          </p:nvSpPr>
          <p:spPr>
            <a:xfrm>
              <a:off x="2462605" y="3302392"/>
              <a:ext cx="101164" cy="33871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EC847A5E-1FC2-4314-8A0F-1DCDEA605F1A}"/>
                </a:ext>
              </a:extLst>
            </p:cNvPr>
            <p:cNvSpPr/>
            <p:nvPr/>
          </p:nvSpPr>
          <p:spPr>
            <a:xfrm>
              <a:off x="2581943" y="3302392"/>
              <a:ext cx="101164" cy="33871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1B3E659-24BC-4D92-B007-84CC2EC350FB}"/>
                </a:ext>
              </a:extLst>
            </p:cNvPr>
            <p:cNvSpPr/>
            <p:nvPr/>
          </p:nvSpPr>
          <p:spPr>
            <a:xfrm>
              <a:off x="2701279" y="3302392"/>
              <a:ext cx="101164" cy="33871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6BCB3772-1624-4D95-BDCD-F51270EE1F75}"/>
                </a:ext>
              </a:extLst>
            </p:cNvPr>
            <p:cNvCxnSpPr>
              <a:cxnSpLocks/>
            </p:cNvCxnSpPr>
            <p:nvPr/>
          </p:nvCxnSpPr>
          <p:spPr>
            <a:xfrm>
              <a:off x="2098868" y="3298293"/>
              <a:ext cx="1503645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FB462D66-B65F-41C1-A0C1-7D606D9CFBA7}"/>
                </a:ext>
              </a:extLst>
            </p:cNvPr>
            <p:cNvCxnSpPr>
              <a:cxnSpLocks/>
            </p:cNvCxnSpPr>
            <p:nvPr/>
          </p:nvCxnSpPr>
          <p:spPr>
            <a:xfrm>
              <a:off x="2104595" y="3642733"/>
              <a:ext cx="1503645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6FD5CBBE-FF2C-45CA-8928-C580E74EE89A}"/>
                </a:ext>
              </a:extLst>
            </p:cNvPr>
            <p:cNvCxnSpPr>
              <a:cxnSpLocks/>
            </p:cNvCxnSpPr>
            <p:nvPr/>
          </p:nvCxnSpPr>
          <p:spPr>
            <a:xfrm>
              <a:off x="2108380" y="3293372"/>
              <a:ext cx="0" cy="34855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화살표: 오른쪽 77">
              <a:extLst>
                <a:ext uri="{FF2B5EF4-FFF2-40B4-BE49-F238E27FC236}">
                  <a16:creationId xmlns:a16="http://schemas.microsoft.com/office/drawing/2014/main" id="{B63EFB44-9BF4-4FCB-B4EB-AC49C284A248}"/>
                </a:ext>
              </a:extLst>
            </p:cNvPr>
            <p:cNvSpPr/>
            <p:nvPr/>
          </p:nvSpPr>
          <p:spPr>
            <a:xfrm>
              <a:off x="1256974" y="3445939"/>
              <a:ext cx="722152" cy="97106"/>
            </a:xfrm>
            <a:prstGeom prst="rightArrow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697B2A12-0249-4256-8DFD-37988D407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8514" y="3127012"/>
              <a:ext cx="405520" cy="681274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19F5CD0A-C16D-48ED-A254-D814488E6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66412" y="2924595"/>
              <a:ext cx="542408" cy="91124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1B1E57-67EF-4252-9914-947CEC2D861D}"/>
                </a:ext>
              </a:extLst>
            </p:cNvPr>
            <p:cNvSpPr txBox="1"/>
            <p:nvPr/>
          </p:nvSpPr>
          <p:spPr>
            <a:xfrm>
              <a:off x="1239989" y="3039406"/>
              <a:ext cx="704548" cy="409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? fps</a:t>
              </a:r>
              <a:endParaRPr lang="ko-KR" altLang="en-US" b="1" dirty="0"/>
            </a:p>
          </p:txBody>
        </p:sp>
        <p:sp>
          <p:nvSpPr>
            <p:cNvPr id="85" name="화살표: 오른쪽 84">
              <a:extLst>
                <a:ext uri="{FF2B5EF4-FFF2-40B4-BE49-F238E27FC236}">
                  <a16:creationId xmlns:a16="http://schemas.microsoft.com/office/drawing/2014/main" id="{21401B44-DBEB-41E2-B869-6CB2EC1D679F}"/>
                </a:ext>
              </a:extLst>
            </p:cNvPr>
            <p:cNvSpPr/>
            <p:nvPr/>
          </p:nvSpPr>
          <p:spPr>
            <a:xfrm>
              <a:off x="3725491" y="3445939"/>
              <a:ext cx="722152" cy="97106"/>
            </a:xfrm>
            <a:prstGeom prst="rightArrow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F5528C0-3B27-43CE-9DF0-0DC5D482D917}"/>
                </a:ext>
              </a:extLst>
            </p:cNvPr>
            <p:cNvSpPr txBox="1"/>
            <p:nvPr/>
          </p:nvSpPr>
          <p:spPr>
            <a:xfrm>
              <a:off x="3708506" y="3039406"/>
              <a:ext cx="704548" cy="409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? fps</a:t>
              </a:r>
              <a:endParaRPr lang="ko-KR" altLang="en-US" b="1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DA813DD-6D75-4A5E-BE6C-18BAAB7F3D51}"/>
              </a:ext>
            </a:extLst>
          </p:cNvPr>
          <p:cNvGrpSpPr/>
          <p:nvPr/>
        </p:nvGrpSpPr>
        <p:grpSpPr>
          <a:xfrm>
            <a:off x="6878587" y="2161250"/>
            <a:ext cx="2040320" cy="1748373"/>
            <a:chOff x="1983935" y="4256374"/>
            <a:chExt cx="2026217" cy="1995412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F94B2AFB-1CC2-4B6F-B80B-B398D9475138}"/>
                </a:ext>
              </a:extLst>
            </p:cNvPr>
            <p:cNvGrpSpPr/>
            <p:nvPr/>
          </p:nvGrpSpPr>
          <p:grpSpPr>
            <a:xfrm>
              <a:off x="2057127" y="4256374"/>
              <a:ext cx="1636881" cy="1995412"/>
              <a:chOff x="7313154" y="844278"/>
              <a:chExt cx="4117077" cy="5373119"/>
            </a:xfrm>
          </p:grpSpPr>
          <p:pic>
            <p:nvPicPr>
              <p:cNvPr id="90" name="그림 89">
                <a:extLst>
                  <a:ext uri="{FF2B5EF4-FFF2-40B4-BE49-F238E27FC236}">
                    <a16:creationId xmlns:a16="http://schemas.microsoft.com/office/drawing/2014/main" id="{49E177B6-3560-44AB-9C2A-40BF9DEB46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13154" y="4705949"/>
                <a:ext cx="1484134" cy="1295400"/>
              </a:xfrm>
              <a:prstGeom prst="rect">
                <a:avLst/>
              </a:prstGeom>
            </p:spPr>
          </p:pic>
          <p:pic>
            <p:nvPicPr>
              <p:cNvPr id="91" name="그림 90">
                <a:extLst>
                  <a:ext uri="{FF2B5EF4-FFF2-40B4-BE49-F238E27FC236}">
                    <a16:creationId xmlns:a16="http://schemas.microsoft.com/office/drawing/2014/main" id="{00F584D4-7182-4BD6-AE12-098CDCC68B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55888" y="844278"/>
                <a:ext cx="677407" cy="1093447"/>
              </a:xfrm>
              <a:prstGeom prst="rect">
                <a:avLst/>
              </a:prstGeom>
            </p:spPr>
          </p:pic>
          <p:pic>
            <p:nvPicPr>
              <p:cNvPr id="95" name="그림 94">
                <a:extLst>
                  <a:ext uri="{FF2B5EF4-FFF2-40B4-BE49-F238E27FC236}">
                    <a16:creationId xmlns:a16="http://schemas.microsoft.com/office/drawing/2014/main" id="{6D2A17C7-0C2F-4AC5-830D-4622A0F520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20141150">
                <a:off x="10044343" y="4634022"/>
                <a:ext cx="1385888" cy="1583375"/>
              </a:xfrm>
              <a:prstGeom prst="rect">
                <a:avLst/>
              </a:prstGeom>
            </p:spPr>
          </p:pic>
          <p:pic>
            <p:nvPicPr>
              <p:cNvPr id="97" name="그림 96">
                <a:extLst>
                  <a:ext uri="{FF2B5EF4-FFF2-40B4-BE49-F238E27FC236}">
                    <a16:creationId xmlns:a16="http://schemas.microsoft.com/office/drawing/2014/main" id="{F80DE8B2-BE9A-420A-A4DF-AC169A430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87041" y="2549476"/>
                <a:ext cx="1836869" cy="1568993"/>
              </a:xfrm>
              <a:prstGeom prst="rect">
                <a:avLst/>
              </a:prstGeom>
            </p:spPr>
          </p:pic>
          <p:cxnSp>
            <p:nvCxnSpPr>
              <p:cNvPr id="100" name="직선 화살표 연결선 99">
                <a:extLst>
                  <a:ext uri="{FF2B5EF4-FFF2-40B4-BE49-F238E27FC236}">
                    <a16:creationId xmlns:a16="http://schemas.microsoft.com/office/drawing/2014/main" id="{636255D6-796C-4716-80FA-6E1126BE6296}"/>
                  </a:ext>
                </a:extLst>
              </p:cNvPr>
              <p:cNvCxnSpPr>
                <a:endCxn id="91" idx="2"/>
              </p:cNvCxnSpPr>
              <p:nvPr/>
            </p:nvCxnSpPr>
            <p:spPr>
              <a:xfrm flipV="1">
                <a:off x="9494591" y="1937723"/>
                <a:ext cx="1" cy="54064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화살표 연결선 100">
                <a:extLst>
                  <a:ext uri="{FF2B5EF4-FFF2-40B4-BE49-F238E27FC236}">
                    <a16:creationId xmlns:a16="http://schemas.microsoft.com/office/drawing/2014/main" id="{A8E358EB-5E3E-4418-A3A4-6485A5BA2B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16768" y="3131666"/>
                <a:ext cx="480521" cy="10177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화살표 연결선 101">
                <a:extLst>
                  <a:ext uri="{FF2B5EF4-FFF2-40B4-BE49-F238E27FC236}">
                    <a16:creationId xmlns:a16="http://schemas.microsoft.com/office/drawing/2014/main" id="{FA9B1314-18ED-443C-82B9-AA49676F2BF1}"/>
                  </a:ext>
                </a:extLst>
              </p:cNvPr>
              <p:cNvCxnSpPr/>
              <p:nvPr/>
            </p:nvCxnSpPr>
            <p:spPr>
              <a:xfrm flipV="1">
                <a:off x="10388528" y="3433251"/>
                <a:ext cx="639836" cy="144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화살표 연결선 102">
                <a:extLst>
                  <a:ext uri="{FF2B5EF4-FFF2-40B4-BE49-F238E27FC236}">
                    <a16:creationId xmlns:a16="http://schemas.microsoft.com/office/drawing/2014/main" id="{CB245B8B-C758-4ED0-8895-A19B86605CA9}"/>
                  </a:ext>
                </a:extLst>
              </p:cNvPr>
              <p:cNvCxnSpPr/>
              <p:nvPr/>
            </p:nvCxnSpPr>
            <p:spPr>
              <a:xfrm flipH="1">
                <a:off x="8704061" y="4227854"/>
                <a:ext cx="338341" cy="506216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화살표 연결선 103">
                <a:extLst>
                  <a:ext uri="{FF2B5EF4-FFF2-40B4-BE49-F238E27FC236}">
                    <a16:creationId xmlns:a16="http://schemas.microsoft.com/office/drawing/2014/main" id="{E1704A66-D987-43E7-A8FA-E24C90E1AB92}"/>
                  </a:ext>
                </a:extLst>
              </p:cNvPr>
              <p:cNvCxnSpPr/>
              <p:nvPr/>
            </p:nvCxnSpPr>
            <p:spPr>
              <a:xfrm>
                <a:off x="9833295" y="4210411"/>
                <a:ext cx="326707" cy="49553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5" name="그림 104">
                <a:extLst>
                  <a:ext uri="{FF2B5EF4-FFF2-40B4-BE49-F238E27FC236}">
                    <a16:creationId xmlns:a16="http://schemas.microsoft.com/office/drawing/2014/main" id="{7F719A1B-1800-433F-AEE2-9D213A6882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39770" y="2151821"/>
                <a:ext cx="697519" cy="658458"/>
              </a:xfrm>
              <a:prstGeom prst="rect">
                <a:avLst/>
              </a:prstGeom>
            </p:spPr>
          </p:pic>
        </p:grpSp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C00DFD69-B031-4610-A34B-4B97D69F9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83935" y="4800980"/>
              <a:ext cx="387376" cy="525011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2DC224E-EE6A-48F7-9A37-86D7795C5EEE}"/>
                </a:ext>
              </a:extLst>
            </p:cNvPr>
            <p:cNvSpPr/>
            <p:nvPr/>
          </p:nvSpPr>
          <p:spPr>
            <a:xfrm>
              <a:off x="3526526" y="4871251"/>
              <a:ext cx="48362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3600" b="1" dirty="0"/>
                <a:t>? </a:t>
              </a:r>
              <a:endParaRPr lang="ko-KR" altLang="en-US" sz="3600" dirty="0"/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19FE04F0-E770-463F-B685-DA3C18B75E42}"/>
              </a:ext>
            </a:extLst>
          </p:cNvPr>
          <p:cNvSpPr txBox="1"/>
          <p:nvPr/>
        </p:nvSpPr>
        <p:spPr>
          <a:xfrm>
            <a:off x="6519295" y="3861376"/>
            <a:ext cx="5694682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solidFill>
                  <a:schemeClr val="tx2"/>
                </a:solidFill>
              </a:rPr>
              <a:t>Service provide do not have any information about clients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C587246-B79B-455F-B7B8-51F43A54FC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54272" y="5075820"/>
            <a:ext cx="988385" cy="1222700"/>
          </a:xfrm>
          <a:prstGeom prst="rect">
            <a:avLst/>
          </a:prstGeom>
        </p:spPr>
      </p:pic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F4165C3A-1708-41D5-AE12-C3EA37F3B13F}"/>
              </a:ext>
            </a:extLst>
          </p:cNvPr>
          <p:cNvSpPr/>
          <p:nvPr/>
        </p:nvSpPr>
        <p:spPr>
          <a:xfrm>
            <a:off x="11489287" y="4605023"/>
            <a:ext cx="7727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/>
              <a:t>…</a:t>
            </a:r>
            <a:r>
              <a:rPr lang="en-US" altLang="ko-KR" sz="2800" b="1" dirty="0"/>
              <a:t>?</a:t>
            </a:r>
            <a:r>
              <a:rPr lang="en-US" altLang="ko-KR" sz="3600" b="1" dirty="0"/>
              <a:t> </a:t>
            </a:r>
            <a:endParaRPr lang="ko-KR" altLang="en-US" sz="3600" dirty="0"/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08D16F4B-03AE-4031-8655-7781C32E749C}"/>
              </a:ext>
            </a:extLst>
          </p:cNvPr>
          <p:cNvGrpSpPr/>
          <p:nvPr/>
        </p:nvGrpSpPr>
        <p:grpSpPr>
          <a:xfrm>
            <a:off x="8424924" y="5493782"/>
            <a:ext cx="682121" cy="723111"/>
            <a:chOff x="187898" y="1882653"/>
            <a:chExt cx="1489694" cy="1199447"/>
          </a:xfrm>
        </p:grpSpPr>
        <p:sp>
          <p:nvSpPr>
            <p:cNvPr id="116" name="원호 115">
              <a:extLst>
                <a:ext uri="{FF2B5EF4-FFF2-40B4-BE49-F238E27FC236}">
                  <a16:creationId xmlns:a16="http://schemas.microsoft.com/office/drawing/2014/main" id="{85FF056B-1A91-4F1D-B183-96B1CA46EE1C}"/>
                </a:ext>
              </a:extLst>
            </p:cNvPr>
            <p:cNvSpPr/>
            <p:nvPr/>
          </p:nvSpPr>
          <p:spPr>
            <a:xfrm rot="10800000">
              <a:off x="405080" y="1882653"/>
              <a:ext cx="976040" cy="1199447"/>
            </a:xfrm>
            <a:prstGeom prst="arc">
              <a:avLst>
                <a:gd name="adj1" fmla="val 10984851"/>
                <a:gd name="adj2" fmla="val 21577714"/>
              </a:avLst>
            </a:prstGeom>
            <a:ln w="19050">
              <a:solidFill>
                <a:schemeClr val="tx1"/>
              </a:solidFill>
              <a:prstDash val="lgDashDotDot"/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420C6DC7-9980-49B9-A12C-EC3D493ACA87}"/>
                </a:ext>
              </a:extLst>
            </p:cNvPr>
            <p:cNvSpPr/>
            <p:nvPr/>
          </p:nvSpPr>
          <p:spPr>
            <a:xfrm>
              <a:off x="1361342" y="2472371"/>
              <a:ext cx="54582" cy="4728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18" name="정육면체 117">
              <a:extLst>
                <a:ext uri="{FF2B5EF4-FFF2-40B4-BE49-F238E27FC236}">
                  <a16:creationId xmlns:a16="http://schemas.microsoft.com/office/drawing/2014/main" id="{E419DA12-5B47-4150-B624-160A6055BE75}"/>
                </a:ext>
              </a:extLst>
            </p:cNvPr>
            <p:cNvSpPr/>
            <p:nvPr/>
          </p:nvSpPr>
          <p:spPr>
            <a:xfrm>
              <a:off x="187898" y="2441130"/>
              <a:ext cx="128178" cy="313401"/>
            </a:xfrm>
            <a:prstGeom prst="cube">
              <a:avLst>
                <a:gd name="adj" fmla="val 83480"/>
              </a:avLst>
            </a:prstGeom>
            <a:solidFill>
              <a:srgbClr val="00B05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FCF29377-15F4-419C-8690-75A0141A3DF8}"/>
                </a:ext>
              </a:extLst>
            </p:cNvPr>
            <p:cNvSpPr/>
            <p:nvPr/>
          </p:nvSpPr>
          <p:spPr>
            <a:xfrm>
              <a:off x="486738" y="2224912"/>
              <a:ext cx="188436" cy="530843"/>
            </a:xfrm>
            <a:prstGeom prst="cube">
              <a:avLst>
                <a:gd name="adj" fmla="val 89661"/>
              </a:avLst>
            </a:prstGeom>
            <a:solidFill>
              <a:srgbClr val="C000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21" name="정육면체 120">
              <a:extLst>
                <a:ext uri="{FF2B5EF4-FFF2-40B4-BE49-F238E27FC236}">
                  <a16:creationId xmlns:a16="http://schemas.microsoft.com/office/drawing/2014/main" id="{15B1B28E-65CF-4BA7-8798-2F7FEA623EA3}"/>
                </a:ext>
              </a:extLst>
            </p:cNvPr>
            <p:cNvSpPr/>
            <p:nvPr/>
          </p:nvSpPr>
          <p:spPr>
            <a:xfrm>
              <a:off x="768151" y="2224912"/>
              <a:ext cx="217111" cy="530843"/>
            </a:xfrm>
            <a:prstGeom prst="cube">
              <a:avLst>
                <a:gd name="adj" fmla="val 78783"/>
              </a:avLst>
            </a:prstGeom>
            <a:solidFill>
              <a:srgbClr val="16CCB6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37" name="정육면체 136">
              <a:extLst>
                <a:ext uri="{FF2B5EF4-FFF2-40B4-BE49-F238E27FC236}">
                  <a16:creationId xmlns:a16="http://schemas.microsoft.com/office/drawing/2014/main" id="{F7B94E21-90DD-43BF-AF9C-DC34FBD123EE}"/>
                </a:ext>
              </a:extLst>
            </p:cNvPr>
            <p:cNvSpPr/>
            <p:nvPr/>
          </p:nvSpPr>
          <p:spPr>
            <a:xfrm>
              <a:off x="879622" y="2224912"/>
              <a:ext cx="217111" cy="5308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cxnSp>
          <p:nvCxnSpPr>
            <p:cNvPr id="138" name="직선 화살표 연결선 137">
              <a:extLst>
                <a:ext uri="{FF2B5EF4-FFF2-40B4-BE49-F238E27FC236}">
                  <a16:creationId xmlns:a16="http://schemas.microsoft.com/office/drawing/2014/main" id="{C02E8486-6565-40AC-B592-D0D0269CCE1B}"/>
                </a:ext>
              </a:extLst>
            </p:cNvPr>
            <p:cNvCxnSpPr>
              <a:cxnSpLocks/>
            </p:cNvCxnSpPr>
            <p:nvPr/>
          </p:nvCxnSpPr>
          <p:spPr>
            <a:xfrm>
              <a:off x="355120" y="2495455"/>
              <a:ext cx="10920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화살표 연결선 138">
              <a:extLst>
                <a:ext uri="{FF2B5EF4-FFF2-40B4-BE49-F238E27FC236}">
                  <a16:creationId xmlns:a16="http://schemas.microsoft.com/office/drawing/2014/main" id="{9ACB7073-1736-45CD-9B93-305482F65634}"/>
                </a:ext>
              </a:extLst>
            </p:cNvPr>
            <p:cNvCxnSpPr>
              <a:cxnSpLocks/>
            </p:cNvCxnSpPr>
            <p:nvPr/>
          </p:nvCxnSpPr>
          <p:spPr>
            <a:xfrm>
              <a:off x="629439" y="2495455"/>
              <a:ext cx="10920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E3332537-FAD7-4845-8BAE-29E98CC34CE3}"/>
                </a:ext>
              </a:extLst>
            </p:cNvPr>
            <p:cNvCxnSpPr>
              <a:cxnSpLocks/>
            </p:cNvCxnSpPr>
            <p:nvPr/>
          </p:nvCxnSpPr>
          <p:spPr>
            <a:xfrm>
              <a:off x="1241425" y="2495455"/>
              <a:ext cx="11086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더하기 기호 140">
              <a:extLst>
                <a:ext uri="{FF2B5EF4-FFF2-40B4-BE49-F238E27FC236}">
                  <a16:creationId xmlns:a16="http://schemas.microsoft.com/office/drawing/2014/main" id="{C3664130-FA2D-49E6-BE85-170DFF7010C0}"/>
                </a:ext>
              </a:extLst>
            </p:cNvPr>
            <p:cNvSpPr/>
            <p:nvPr/>
          </p:nvSpPr>
          <p:spPr>
            <a:xfrm>
              <a:off x="1360054" y="2471347"/>
              <a:ext cx="55869" cy="48402"/>
            </a:xfrm>
            <a:prstGeom prst="mathPlus">
              <a:avLst>
                <a:gd name="adj1" fmla="val 4576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42" name="정육면체 141">
              <a:extLst>
                <a:ext uri="{FF2B5EF4-FFF2-40B4-BE49-F238E27FC236}">
                  <a16:creationId xmlns:a16="http://schemas.microsoft.com/office/drawing/2014/main" id="{71D695E8-451C-4EEC-9B8B-6C9F1011A238}"/>
                </a:ext>
              </a:extLst>
            </p:cNvPr>
            <p:cNvSpPr/>
            <p:nvPr/>
          </p:nvSpPr>
          <p:spPr>
            <a:xfrm>
              <a:off x="1506348" y="2236705"/>
              <a:ext cx="171244" cy="517825"/>
            </a:xfrm>
            <a:prstGeom prst="cube">
              <a:avLst>
                <a:gd name="adj" fmla="val 89661"/>
              </a:avLst>
            </a:prstGeom>
            <a:solidFill>
              <a:schemeClr val="accent2"/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0E38F6E7-1BF3-42AA-8E0F-59EAA6D8882D}"/>
                </a:ext>
              </a:extLst>
            </p:cNvPr>
            <p:cNvCxnSpPr>
              <a:cxnSpLocks/>
            </p:cNvCxnSpPr>
            <p:nvPr/>
          </p:nvCxnSpPr>
          <p:spPr>
            <a:xfrm>
              <a:off x="1429448" y="2496947"/>
              <a:ext cx="5754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정육면체 143">
              <a:extLst>
                <a:ext uri="{FF2B5EF4-FFF2-40B4-BE49-F238E27FC236}">
                  <a16:creationId xmlns:a16="http://schemas.microsoft.com/office/drawing/2014/main" id="{80B7B374-43E4-4F7B-9BA4-C92FA5121690}"/>
                </a:ext>
              </a:extLst>
            </p:cNvPr>
            <p:cNvSpPr/>
            <p:nvPr/>
          </p:nvSpPr>
          <p:spPr>
            <a:xfrm>
              <a:off x="991396" y="2223687"/>
              <a:ext cx="217111" cy="530843"/>
            </a:xfrm>
            <a:prstGeom prst="cube">
              <a:avLst>
                <a:gd name="adj" fmla="val 78783"/>
              </a:avLst>
            </a:prstGeom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94652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15567</TotalTime>
  <Words>3444</Words>
  <Application>Microsoft Office PowerPoint</Application>
  <PresentationFormat>와이드스크린</PresentationFormat>
  <Paragraphs>1268</Paragraphs>
  <Slides>36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2" baseType="lpstr">
      <vt:lpstr>맑은 고딕</vt:lpstr>
      <vt:lpstr>Arial</vt:lpstr>
      <vt:lpstr>Calibri</vt:lpstr>
      <vt:lpstr>Cambria Math</vt:lpstr>
      <vt:lpstr>Tahoma</vt:lpstr>
      <vt:lpstr>Office Theme</vt:lpstr>
      <vt:lpstr>Depth Controllable Super-Resolution Network</vt:lpstr>
      <vt:lpstr>Introduction</vt:lpstr>
      <vt:lpstr>Introduction - Preliminary</vt:lpstr>
      <vt:lpstr>Introduction - Preliminary</vt:lpstr>
      <vt:lpstr>Introduction - Preliminary</vt:lpstr>
      <vt:lpstr>Introduction - Preliminary</vt:lpstr>
      <vt:lpstr>Introduction</vt:lpstr>
      <vt:lpstr>Introduction - Motivation</vt:lpstr>
      <vt:lpstr>Introduction - Motivation</vt:lpstr>
      <vt:lpstr>Introduction - Motivation</vt:lpstr>
      <vt:lpstr>Introduction - Motivation</vt:lpstr>
      <vt:lpstr>Goal of this paper</vt:lpstr>
      <vt:lpstr>Proposed method : Depth Controllable SR Network</vt:lpstr>
      <vt:lpstr>Depth Controllable SR Network</vt:lpstr>
      <vt:lpstr>Proposed method : Depth Controllable SR Network</vt:lpstr>
      <vt:lpstr>Proposed method : Depth Controllable SR Network</vt:lpstr>
      <vt:lpstr>Proposed method : Depth Controllable SR Network</vt:lpstr>
      <vt:lpstr>Proposed method : Depth Controllable SR Network (DCSRNet)</vt:lpstr>
      <vt:lpstr>Proposed method : Depth Controllable SR Network (DCSRNet)</vt:lpstr>
      <vt:lpstr>Proposed method : Depth Controllable SR Network (DCSRNet)</vt:lpstr>
      <vt:lpstr>Proposed method : Depth Controllable SR Network (DCSRNet)</vt:lpstr>
      <vt:lpstr>Proposed method : Depth Controllable SR Network (DCSRNet)</vt:lpstr>
      <vt:lpstr>Proposed method : Depth Controllable SR Network (DCSRNet)</vt:lpstr>
      <vt:lpstr>Proposed method : Depth Controllable SR Network (DCSRNet)</vt:lpstr>
      <vt:lpstr>Proposed method : Depth Controllable SR Network (DCSRNet)</vt:lpstr>
      <vt:lpstr>Proposed method : Depth Controllable SR Network (DCSRNet)</vt:lpstr>
      <vt:lpstr>Proposed method : Depth Controllable SR Network (DCSRNet)</vt:lpstr>
      <vt:lpstr>Proposed method : Depth Controllable SR Network (DCSRNet)</vt:lpstr>
      <vt:lpstr>Experiments and Evaluations</vt:lpstr>
      <vt:lpstr>Proposed method : Depth Controllable SR Network (DCSRNet)</vt:lpstr>
      <vt:lpstr>Proposed method : Depth Controllable SR Network (DCSRNet)</vt:lpstr>
      <vt:lpstr>Proposed method : Depth Controllable SR Network (DCSRNet)</vt:lpstr>
      <vt:lpstr>Proposed method : Depth Controllable SR Network (DCSRNet)</vt:lpstr>
      <vt:lpstr>Proposed method : Depth Controllable SR Network (DCSRNet)</vt:lpstr>
      <vt:lpstr>Proposed method : Depth Controllable SR Network (DCSRNet)</vt:lpstr>
      <vt:lpstr>Proposed method : Depth Controllable SR Network (DCSRNet)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 Resolution Survey</dc:title>
  <dc:creator>dohyun</dc:creator>
  <cp:lastModifiedBy>도현 김</cp:lastModifiedBy>
  <cp:revision>331</cp:revision>
  <dcterms:created xsi:type="dcterms:W3CDTF">2018-08-18T10:42:15Z</dcterms:created>
  <dcterms:modified xsi:type="dcterms:W3CDTF">2018-10-28T15:53:48Z</dcterms:modified>
</cp:coreProperties>
</file>